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omments/modernComment_166_4219CC66.xml" ContentType="application/vnd.ms-powerpoint.comments+xml"/>
  <Override PartName="/ppt/comments/modernComment_167_9AC18D7F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sldIdLst>
    <p:sldId id="358" r:id="rId3"/>
    <p:sldId id="359" r:id="rId4"/>
  </p:sldIdLst>
  <p:sldSz cx="30275213" cy="42767250"/>
  <p:notesSz cx="6858000" cy="9144000"/>
  <p:defaultTextStyle>
    <a:defPPr>
      <a:defRPr lang="en-US"/>
    </a:defPPr>
    <a:lvl1pPr marL="0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1pPr>
    <a:lvl2pPr marL="1321125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2pPr>
    <a:lvl3pPr marL="2642250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3pPr>
    <a:lvl4pPr marL="3963375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4pPr>
    <a:lvl5pPr marL="5284500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5pPr>
    <a:lvl6pPr marL="6605626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6pPr>
    <a:lvl7pPr marL="7926751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7pPr>
    <a:lvl8pPr marL="9247876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8pPr>
    <a:lvl9pPr marL="10569001" algn="l" defTabSz="2642250" rtl="0" eaLnBrk="1" latinLnBrk="0" hangingPunct="1">
      <a:defRPr sz="52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44526-B6AD-7AC4-9888-FA5D1E44F1C2}" name="Guest User" initials="GU" userId="S::urn:spo:anon#17000ccaf3901583a7831410d3d3027abfdcf45693b0cb5a6085968d527d5a8b::" providerId="AD"/>
  <p188:author id="{3FC435BD-A27A-3AC0-5C8B-B87D83E9A0ED}" name="Fatemehsadat Mireshghallah" initials="FM" userId="S::fmireshg@UCSD.EDU::9776a123-e9ca-432c-a0b9-2fb9c74e4c14" providerId="AD"/>
  <p188:author id="{78B717D0-B1B3-6779-0695-C1050E0DFF46}" name="Guest User" initials="GU" userId="S::urn:spo:anon#78d6a5bae7e228b7003e1f5fdd4c08b0a67a9cbc7ae57ede736caa416504eed3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7169"/>
    <a:srgbClr val="6A655C"/>
    <a:srgbClr val="9E9688"/>
    <a:srgbClr val="A2998A"/>
    <a:srgbClr val="0070C0"/>
    <a:srgbClr val="FF9300"/>
    <a:srgbClr val="FFE699"/>
    <a:srgbClr val="4C4C55"/>
    <a:srgbClr val="7A7A8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C3A78-D6E4-2A49-B5AF-D8C3BF887863}" v="128" dt="2023-07-03T19:42:20.343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41"/>
    <p:restoredTop sz="96197"/>
  </p:normalViewPr>
  <p:slideViewPr>
    <p:cSldViewPr snapToGrid="0" snapToObjects="1">
      <p:cViewPr>
        <p:scale>
          <a:sx n="30" d="100"/>
          <a:sy n="30" d="100"/>
        </p:scale>
        <p:origin x="65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comments/modernComment_166_4219CC6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77586A-D0E2-45E5-BAA1-6615B5B60303}" authorId="{F1344526-B6AD-7AC4-9888-FA5D1E44F1C2}" status="resolved" created="2023-06-07T17:09:28.358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08986982" sldId="358"/>
      <ac:spMk id="135" creationId="{1725F6AD-1B83-D982-E524-88BD00921D96}"/>
      <ac:txMk cp="93">
        <ac:context len="254" hash="2831072339"/>
      </ac:txMk>
    </ac:txMkLst>
    <p188:pos x="6083876" y="2220551"/>
    <p188:replyLst>
      <p188:reply id="{AB73EA45-80ED-554B-B4EC-891603434644}" authorId="{3FC435BD-A27A-3AC0-5C8B-B87D83E9A0ED}" created="2023-06-08T18:19:03.476">
        <p188:txBody>
          <a:bodyPr/>
          <a:lstStyle/>
          <a:p>
            <a:r>
              <a:rPr lang="en-US"/>
              <a:t>Done!
</a:t>
            </a:r>
          </a:p>
        </p188:txBody>
      </p188:reply>
    </p188:replyLst>
    <p188:txBody>
      <a:bodyPr/>
      <a:lstStyle/>
      <a:p>
        <a:r>
          <a:rPr lang="en-US"/>
          <a:t>From Richard: The impression I have is that "eyes-off" is a MS-specific term, so I think it'd be better to spell it out as "not viewable by engineers improving the system"</a:t>
        </a:r>
      </a:p>
    </p188:txBody>
  </p188:cm>
  <p188:cm id="{D9208904-B91E-4B59-8F10-EA92A3ADFC92}" authorId="{F1344526-B6AD-7AC4-9888-FA5D1E44F1C2}" status="resolved" created="2023-06-07T17:13:43.772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08986982" sldId="358"/>
      <ac:graphicFrameMk id="281" creationId="{824097EC-8D97-BC41-3037-10CF1B75E9A3}"/>
      <ac:tblMk/>
      <ac:tcMk rowId="3722024056" colId="3465108941"/>
      <ac:txMk cp="0" len="1">
        <ac:context len="5" hash="98020342"/>
      </ac:txMk>
    </ac:txMkLst>
    <p188:pos x="4440364" y="2393581"/>
    <p188:replyLst>
      <p188:reply id="{65D7AE94-AFD3-BB44-8784-7AD53C1290F1}" authorId="{3FC435BD-A27A-3AC0-5C8B-B87D83E9A0ED}" created="2023-06-08T18:21:18.103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From Richard: What if we say "baseline" and "ours" (or "proposed") so that it's more obvious at a glance?</a:t>
        </a:r>
      </a:p>
    </p188:txBody>
  </p188:cm>
  <p188:cm id="{53F09A57-CAF6-43FF-9F9E-EBC5DA4455C3}" authorId="{F1344526-B6AD-7AC4-9888-FA5D1E44F1C2}" created="2023-06-07T17:24:24.0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108986982" sldId="358"/>
      <ac:spMk id="290" creationId="{7DC95D97-A1DF-2405-F683-809177D491CD}"/>
      <ac:txMk cp="0">
        <ac:context len="662" hash="1966852210"/>
      </ac:txMk>
    </ac:txMkLst>
    <p188:pos x="4757533" y="5277415"/>
    <p188:txBody>
      <a:bodyPr/>
      <a:lstStyle/>
      <a:p>
        <a:r>
          <a:rPr lang="en-US"/>
          <a:t>From Richard: This description doesn't mention that functionality was missing from the original dataset and that DP allowed adding it to the new dataset. There's limited space, but I think it'd be worthwhile for us to have another try at working that in.</a:t>
        </a:r>
      </a:p>
    </p188:txBody>
  </p188:cm>
</p188:cmLst>
</file>

<file path=ppt/comments/modernComment_167_9AC18D7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B2AB738-819A-9743-A267-12DB229EA3A4}" authorId="{F1344526-B6AD-7AC4-9888-FA5D1E44F1C2}" status="resolved" created="2023-06-07T17:09:28.3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96375935" sldId="359"/>
      <ac:spMk id="135" creationId="{1725F6AD-1B83-D982-E524-88BD00921D96}"/>
      <ac:txMk cp="93">
        <ac:context len="254" hash="2831072339"/>
      </ac:txMk>
    </ac:txMkLst>
    <p188:pos x="6083876" y="2220551"/>
    <p188:replyLst>
      <p188:reply id="{AB73EA45-80ED-554B-B4EC-891603434644}" authorId="{3FC435BD-A27A-3AC0-5C8B-B87D83E9A0ED}" created="2023-06-08T18:19:03.476">
        <p188:txBody>
          <a:bodyPr/>
          <a:lstStyle/>
          <a:p>
            <a:r>
              <a:rPr lang="en-US"/>
              <a:t>Done!
</a:t>
            </a:r>
          </a:p>
        </p188:txBody>
      </p188:reply>
    </p188:replyLst>
    <p188:txBody>
      <a:bodyPr/>
      <a:lstStyle/>
      <a:p>
        <a:r>
          <a:rPr lang="en-US"/>
          <a:t>From Richard: The impression I have is that "eyes-off" is a MS-specific term, so I think it'd be better to spell it out as "not viewable by engineers improving the system"</a:t>
        </a:r>
      </a:p>
    </p188:txBody>
  </p188:cm>
  <p188:cm id="{ABC29859-6813-5444-AA6D-7C971A9A256F}" authorId="{F1344526-B6AD-7AC4-9888-FA5D1E44F1C2}" status="resolved" created="2023-06-07T17:13:43.772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96375935" sldId="359"/>
      <ac:graphicFrameMk id="281" creationId="{824097EC-8D97-BC41-3037-10CF1B75E9A3}"/>
      <ac:tblMk/>
      <ac:tcMk rowId="3722024056" colId="3465108941"/>
      <ac:txMk cp="0" len="1">
        <ac:context len="5" hash="98020342"/>
      </ac:txMk>
    </ac:txMkLst>
    <p188:pos x="4440364" y="2393581"/>
    <p188:replyLst>
      <p188:reply id="{65D7AE94-AFD3-BB44-8784-7AD53C1290F1}" authorId="{3FC435BD-A27A-3AC0-5C8B-B87D83E9A0ED}" created="2023-06-08T18:21:18.103">
        <p188:txBody>
          <a:bodyPr/>
          <a:lstStyle/>
          <a:p>
            <a:r>
              <a:rPr lang="en-US"/>
              <a:t>Done!</a:t>
            </a:r>
          </a:p>
        </p188:txBody>
      </p188:reply>
    </p188:replyLst>
    <p188:txBody>
      <a:bodyPr/>
      <a:lstStyle/>
      <a:p>
        <a:r>
          <a:rPr lang="en-US"/>
          <a:t>From Richard: What if we say "baseline" and "ours" (or "proposed") so that it's more obvious at a glance?</a:t>
        </a:r>
      </a:p>
    </p188:txBody>
  </p188:cm>
  <p188:cm id="{89E32DE7-9423-D142-9D8B-6A3B7C16A4AF}" authorId="{F1344526-B6AD-7AC4-9888-FA5D1E44F1C2}" created="2023-06-07T17:24:24.04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596375935" sldId="359"/>
      <ac:spMk id="290" creationId="{7DC95D97-A1DF-2405-F683-809177D491CD}"/>
      <ac:txMk cp="0">
        <ac:context len="757" hash="242631356"/>
      </ac:txMk>
    </ac:txMkLst>
    <p188:pos x="4757533" y="5277415"/>
    <p188:txBody>
      <a:bodyPr/>
      <a:lstStyle/>
      <a:p>
        <a:r>
          <a:rPr lang="en-US"/>
          <a:t>From Richard: This description doesn't mention that functionality was missing from the original dataset and that DP allowed adding it to the new dataset. There's limited space, but I think it'd be worthwhile for us to have another try at working that in.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AA2C-B83A-C923-2CF2-DDE5403C2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404" y="6999186"/>
            <a:ext cx="22706410" cy="14889337"/>
          </a:xfrm>
        </p:spPr>
        <p:txBody>
          <a:bodyPr anchor="b"/>
          <a:lstStyle>
            <a:lvl1pPr algn="ctr">
              <a:defRPr sz="84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6EB125-F113-D0E7-98EC-A1D446F059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404" y="22462716"/>
            <a:ext cx="22706410" cy="10325517"/>
          </a:xfrm>
        </p:spPr>
        <p:txBody>
          <a:bodyPr/>
          <a:lstStyle>
            <a:lvl1pPr marL="0" indent="0" algn="ctr">
              <a:buNone/>
              <a:defRPr sz="3390"/>
            </a:lvl1pPr>
            <a:lvl2pPr marL="645858" indent="0" algn="ctr">
              <a:buNone/>
              <a:defRPr sz="2826"/>
            </a:lvl2pPr>
            <a:lvl3pPr marL="1291718" indent="0" algn="ctr">
              <a:buNone/>
              <a:defRPr sz="2543"/>
            </a:lvl3pPr>
            <a:lvl4pPr marL="1937578" indent="0" algn="ctr">
              <a:buNone/>
              <a:defRPr sz="2261"/>
            </a:lvl4pPr>
            <a:lvl5pPr marL="2583432" indent="0" algn="ctr">
              <a:buNone/>
              <a:defRPr sz="2261"/>
            </a:lvl5pPr>
            <a:lvl6pPr marL="3229297" indent="0" algn="ctr">
              <a:buNone/>
              <a:defRPr sz="2261"/>
            </a:lvl6pPr>
            <a:lvl7pPr marL="3875151" indent="0" algn="ctr">
              <a:buNone/>
              <a:defRPr sz="2261"/>
            </a:lvl7pPr>
            <a:lvl8pPr marL="4521016" indent="0" algn="ctr">
              <a:buNone/>
              <a:defRPr sz="2261"/>
            </a:lvl8pPr>
            <a:lvl9pPr marL="5166872" indent="0" algn="ctr">
              <a:buNone/>
              <a:defRPr sz="226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EE4D-13B2-82D8-A3A7-BC3B6B49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3B15A-5625-2768-8777-9C109CCD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4AF7E-CC07-E25E-452C-A411704B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0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5EEEE-ADB4-D875-C5CB-4549F5A36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37367-6983-19CA-F5E6-2E421D24D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A881-AAE3-6193-CD8F-02759733B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13F69B-7324-2BCA-4CFF-D2A255338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E2C6B-AB47-BB00-10EE-0B4B3760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20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15252B-0181-183D-166E-C57846154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5700" y="2276965"/>
            <a:ext cx="6528093" cy="3624326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E4F587-BB4B-C74D-79A7-56F03F9CF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420" y="2276965"/>
            <a:ext cx="19205838" cy="36243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33BC54-0582-CEDD-9A39-D300DB933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B0530-D447-F3CA-DE7C-2F8FEFBB8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29B02C-46D9-AC45-DC69-DB800DE0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45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Northeast">
  <p:cSld name="Cover - Northea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subTitle" idx="1"/>
          </p:nvPr>
        </p:nvSpPr>
        <p:spPr>
          <a:xfrm>
            <a:off x="5472031" y="13310567"/>
            <a:ext cx="19331240" cy="1424326"/>
          </a:xfrm>
          <a:prstGeom prst="rect">
            <a:avLst/>
          </a:prstGeom>
          <a:effectLst>
            <a:outerShdw blurRad="114300" dist="19050" dir="6360000" algn="bl" rotWithShape="0">
              <a:srgbClr val="000000">
                <a:alpha val="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Code"/>
              <a:buNone/>
              <a:defRPr sz="105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472031" y="15844924"/>
            <a:ext cx="19331240" cy="9436482"/>
          </a:xfrm>
          <a:prstGeom prst="rect">
            <a:avLst/>
          </a:prstGeom>
          <a:effectLst>
            <a:outerShdw blurRad="114300" dist="19050" dir="6360000" algn="bl" rotWithShape="0">
              <a:srgbClr val="000000">
                <a:alpha val="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29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ubTitle" idx="2"/>
          </p:nvPr>
        </p:nvSpPr>
        <p:spPr>
          <a:xfrm>
            <a:off x="5472031" y="26028702"/>
            <a:ext cx="19331240" cy="4382737"/>
          </a:xfrm>
          <a:prstGeom prst="rect">
            <a:avLst/>
          </a:prstGeom>
          <a:effectLst>
            <a:outerShdw blurRad="114300" dist="19050" dir="6360000" algn="bl" rotWithShape="0">
              <a:srgbClr val="000000">
                <a:alpha val="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ubTitle" idx="3"/>
          </p:nvPr>
        </p:nvSpPr>
        <p:spPr>
          <a:xfrm>
            <a:off x="5472031" y="37070149"/>
            <a:ext cx="19331240" cy="5697313"/>
          </a:xfrm>
          <a:prstGeom prst="rect">
            <a:avLst/>
          </a:prstGeom>
          <a:effectLst>
            <a:outerShdw blurRad="114300" dist="19050" dir="63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 u="sng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t="49" b="49"/>
          <a:stretch/>
        </p:blipFill>
        <p:spPr>
          <a:xfrm>
            <a:off x="25250537" y="37703748"/>
            <a:ext cx="3542199" cy="228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89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7" userDrawn="1">
          <p15:clr>
            <a:srgbClr val="FA7B17"/>
          </p15:clr>
        </p15:guide>
        <p15:guide id="2" pos="8041" userDrawn="1">
          <p15:clr>
            <a:srgbClr val="FA7B17"/>
          </p15:clr>
        </p15:guide>
        <p15:guide id="3" pos="1525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6932" userDrawn="1">
          <p15:clr>
            <a:srgbClr val="FA7B17"/>
          </p15:clr>
        </p15:guide>
        <p15:guide id="6" orient="horz" pos="24667" userDrawn="1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- Northwest">
  <p:cSld name="Cover - Northwes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5472031" y="13310567"/>
            <a:ext cx="19331240" cy="1424326"/>
          </a:xfrm>
          <a:prstGeom prst="rect">
            <a:avLst/>
          </a:prstGeom>
          <a:effectLst>
            <a:outerShdw blurRad="114300" dist="19050" dir="6360000" algn="bl" rotWithShape="0">
              <a:srgbClr val="D14D02">
                <a:alpha val="1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Code"/>
              <a:buNone/>
              <a:defRPr sz="1050">
                <a:solidFill>
                  <a:schemeClr val="lt1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472031" y="15844924"/>
            <a:ext cx="19331240" cy="9436482"/>
          </a:xfrm>
          <a:prstGeom prst="rect">
            <a:avLst/>
          </a:prstGeom>
          <a:effectLst>
            <a:outerShdw blurRad="114300" dist="19050" dir="6360000" algn="bl" rotWithShape="0">
              <a:srgbClr val="D14D02">
                <a:alpha val="12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2999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Rubik Light"/>
              <a:buNone/>
              <a:defRPr sz="2999">
                <a:solidFill>
                  <a:srgbClr val="FFFFFF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ubTitle" idx="2"/>
          </p:nvPr>
        </p:nvSpPr>
        <p:spPr>
          <a:xfrm>
            <a:off x="5472031" y="26028702"/>
            <a:ext cx="19331240" cy="4382737"/>
          </a:xfrm>
          <a:prstGeom prst="rect">
            <a:avLst/>
          </a:prstGeom>
          <a:effectLst>
            <a:outerShdw blurRad="114300" dist="19050" dir="6360000" algn="bl" rotWithShape="0">
              <a:srgbClr val="D14D02">
                <a:alpha val="12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ubTitle" idx="3"/>
          </p:nvPr>
        </p:nvSpPr>
        <p:spPr>
          <a:xfrm>
            <a:off x="5472031" y="37070149"/>
            <a:ext cx="19331240" cy="5697313"/>
          </a:xfrm>
          <a:prstGeom prst="rect">
            <a:avLst/>
          </a:prstGeom>
          <a:effectLst>
            <a:outerShdw blurRad="114300" dist="19050" dir="6360000" algn="bl" rotWithShape="0">
              <a:srgbClr val="000000">
                <a:alpha val="12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 u="sng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6" name="Google Shape;46;p7"/>
          <p:cNvPicPr preferRelativeResize="0"/>
          <p:nvPr/>
        </p:nvPicPr>
        <p:blipFill rotWithShape="1">
          <a:blip r:embed="rId2">
            <a:alphaModFix/>
          </a:blip>
          <a:srcRect t="49" b="49"/>
          <a:stretch/>
        </p:blipFill>
        <p:spPr>
          <a:xfrm>
            <a:off x="25250537" y="37703748"/>
            <a:ext cx="3542199" cy="228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18107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7" userDrawn="1">
          <p15:clr>
            <a:srgbClr val="FA7B17"/>
          </p15:clr>
        </p15:guide>
        <p15:guide id="2" pos="8041" userDrawn="1">
          <p15:clr>
            <a:srgbClr val="FA7B17"/>
          </p15:clr>
        </p15:guide>
        <p15:guide id="3" pos="1525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6932" userDrawn="1">
          <p15:clr>
            <a:srgbClr val="FA7B17"/>
          </p15:clr>
        </p15:guide>
        <p15:guide id="6" orient="horz" pos="24667" userDrawn="1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D">
  <p:cSld name="Summary D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ubTitle" idx="1"/>
          </p:nvPr>
        </p:nvSpPr>
        <p:spPr>
          <a:xfrm>
            <a:off x="1959332" y="4682698"/>
            <a:ext cx="18952800" cy="14243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396"/>
              </a:buClr>
              <a:buSzPts val="1400"/>
              <a:buFont typeface="Fira Code"/>
              <a:buNone/>
              <a:defRPr sz="1050">
                <a:solidFill>
                  <a:srgbClr val="EA8396"/>
                </a:solidFill>
                <a:latin typeface="Fira Code"/>
                <a:ea typeface="Fira Code"/>
                <a:cs typeface="Fira Code"/>
                <a:sym typeface="Fira Code"/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400"/>
              <a:buNone/>
              <a:defRPr>
                <a:solidFill>
                  <a:srgbClr val="EA8396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rgbClr val="EA8396"/>
              </a:buClr>
              <a:buSzPts val="1200"/>
              <a:buNone/>
              <a:defRPr>
                <a:solidFill>
                  <a:srgbClr val="EA839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1896261" y="7217054"/>
            <a:ext cx="19015377" cy="943648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299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ubik Light"/>
              <a:buNone/>
              <a:defRPr sz="2999">
                <a:solidFill>
                  <a:schemeClr val="lt1"/>
                </a:solidFill>
                <a:latin typeface="Rubik Light"/>
                <a:ea typeface="Rubik Light"/>
                <a:cs typeface="Rubik Light"/>
                <a:sym typeface="Rubik Light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2"/>
          </p:nvPr>
        </p:nvSpPr>
        <p:spPr>
          <a:xfrm>
            <a:off x="1892619" y="19085825"/>
            <a:ext cx="19019349" cy="179774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>
                <a:solidFill>
                  <a:srgbClr val="999999"/>
                </a:solidFill>
              </a:defRPr>
            </a:lvl1pPr>
            <a:lvl2pPr marL="685756" lvl="1" indent="-238110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400"/>
              <a:buChar char="○"/>
              <a:defRPr>
                <a:solidFill>
                  <a:srgbClr val="999999"/>
                </a:solidFill>
              </a:defRPr>
            </a:lvl2pPr>
            <a:lvl3pPr marL="1028635" lvl="2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3pPr>
            <a:lvl4pPr marL="1371516" lvl="3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4pPr>
            <a:lvl5pPr marL="1714395" lvl="4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5pPr>
            <a:lvl6pPr marL="2057274" lvl="5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6pPr>
            <a:lvl7pPr marL="2400151" lvl="6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●"/>
              <a:defRPr>
                <a:solidFill>
                  <a:srgbClr val="999999"/>
                </a:solidFill>
              </a:defRPr>
            </a:lvl7pPr>
            <a:lvl8pPr marL="2743030" lvl="7" indent="-228586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Char char="○"/>
              <a:defRPr>
                <a:solidFill>
                  <a:srgbClr val="999999"/>
                </a:solidFill>
              </a:defRPr>
            </a:lvl8pPr>
            <a:lvl9pPr marL="3085909" lvl="8" indent="-228586" rtl="0">
              <a:spcBef>
                <a:spcPts val="1200"/>
              </a:spcBef>
              <a:spcAft>
                <a:spcPts val="1200"/>
              </a:spcAft>
              <a:buClr>
                <a:srgbClr val="999999"/>
              </a:buClr>
              <a:buSzPts val="1200"/>
              <a:buChar char="■"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>
            <a:alphaModFix/>
          </a:blip>
          <a:srcRect l="-1349" r="51164" b="50012"/>
          <a:stretch/>
        </p:blipFill>
        <p:spPr>
          <a:xfrm>
            <a:off x="20912136" y="19346083"/>
            <a:ext cx="9363085" cy="23421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486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3" userDrawn="1">
          <p15:clr>
            <a:srgbClr val="FA7B17"/>
          </p15:clr>
        </p15:guide>
        <p15:guide id="2" pos="8041" userDrawn="1">
          <p15:clr>
            <a:srgbClr val="FA7B17"/>
          </p15:clr>
        </p15:guide>
        <p15:guide id="3" pos="530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5842" userDrawn="1">
          <p15:clr>
            <a:srgbClr val="FA7B17"/>
          </p15:clr>
        </p15:guide>
        <p15:guide id="6" orient="horz" pos="3286" userDrawn="1">
          <p15:clr>
            <a:srgbClr val="FA7B17"/>
          </p15:clr>
        </p15:guide>
        <p15:guide id="7" orient="horz" pos="13391" userDrawn="1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mmary Alt">
  <p:cSld name="Summary Al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14601730" y="4751923"/>
            <a:ext cx="14174124" cy="6652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14602225" y="13305372"/>
            <a:ext cx="14174124" cy="240763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2">
            <a:alphaModFix/>
          </a:blip>
          <a:srcRect l="30182"/>
          <a:stretch/>
        </p:blipFill>
        <p:spPr>
          <a:xfrm>
            <a:off x="1" y="0"/>
            <a:ext cx="11889082" cy="4276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9614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" userDrawn="1">
          <p15:clr>
            <a:srgbClr val="FA7B17"/>
          </p15:clr>
        </p15:guide>
        <p15:guide id="2" orient="horz" pos="3333" userDrawn="1">
          <p15:clr>
            <a:srgbClr val="FA7B17"/>
          </p15:clr>
        </p15:guide>
        <p15:guide id="3" pos="8038" userDrawn="1">
          <p15:clr>
            <a:srgbClr val="FA7B17"/>
          </p15:clr>
        </p15:guide>
        <p15:guide id="4" orient="horz" pos="26224" userDrawn="1">
          <p15:clr>
            <a:srgbClr val="FA7B17"/>
          </p15:clr>
        </p15:guide>
        <p15:guide id="5" pos="4080" userDrawn="1">
          <p15:clr>
            <a:srgbClr val="FA7B17"/>
          </p15:clr>
        </p15:guide>
        <p15:guide id="6" pos="3701" userDrawn="1">
          <p15:clr>
            <a:srgbClr val="FA7B17"/>
          </p15:clr>
        </p15:guide>
        <p15:guide id="7" orient="horz" pos="8000" userDrawn="1">
          <p15:clr>
            <a:srgbClr val="FA7B17"/>
          </p15:clr>
        </p15:guide>
        <p15:guide id="8" orient="horz" pos="9333" userDrawn="1">
          <p15:clr>
            <a:srgbClr val="FA7B17"/>
          </p15:clr>
        </p15:guide>
        <p15:guide id="9" pos="3320" userDrawn="1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- Southwest">
  <p:cSld name="Emphasis - Southwes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3027771" y="6081253"/>
            <a:ext cx="24062238" cy="27199424"/>
          </a:xfrm>
          <a:prstGeom prst="rect">
            <a:avLst/>
          </a:prstGeom>
          <a:effectLst>
            <a:outerShdw blurRad="114300" dist="1905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342879" lvl="0" indent="-24763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marL="685756" lvl="1" indent="-238110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028635" lvl="2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371516" lvl="3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1714395" lvl="4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057274" lvl="5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2400151" lvl="6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2743030" lvl="7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3085909" lvl="8" indent="-228586" algn="ctr" rtl="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2FDDC1-52DD-4367-9624-69B855CBB4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891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" userDrawn="1">
          <p15:clr>
            <a:srgbClr val="FA7B17"/>
          </p15:clr>
        </p15:guide>
        <p15:guide id="2" orient="horz" pos="4270" userDrawn="1">
          <p15:clr>
            <a:srgbClr val="FA7B17"/>
          </p15:clr>
        </p15:guide>
        <p15:guide id="3" pos="7566" userDrawn="1">
          <p15:clr>
            <a:srgbClr val="FA7B17"/>
          </p15:clr>
        </p15:guide>
        <p15:guide id="4" orient="horz" pos="23344" userDrawn="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- Northwest">
  <p:cSld name="Emphasis - Northwes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027771" y="6081253"/>
            <a:ext cx="24062238" cy="27199424"/>
          </a:xfrm>
          <a:prstGeom prst="rect">
            <a:avLst/>
          </a:prstGeom>
          <a:effectLst>
            <a:outerShdw blurRad="114300" dist="1905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342879" lvl="0" indent="-24763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marL="685756" lvl="1" indent="-238110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028635" lvl="2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371516" lvl="3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1714395" lvl="4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057274" lvl="5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2400151" lvl="6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2743030" lvl="7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3085909" lvl="8" indent="-228586" algn="ctr" rtl="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B90DC68E-B720-4F90-9517-5B417D03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64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" userDrawn="1">
          <p15:clr>
            <a:srgbClr val="FA7B17"/>
          </p15:clr>
        </p15:guide>
        <p15:guide id="2" orient="horz" pos="4270" userDrawn="1">
          <p15:clr>
            <a:srgbClr val="FA7B17"/>
          </p15:clr>
        </p15:guide>
        <p15:guide id="3" pos="7566" userDrawn="1">
          <p15:clr>
            <a:srgbClr val="FA7B17"/>
          </p15:clr>
        </p15:guide>
        <p15:guide id="4" orient="horz" pos="23344" userDrawn="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- Northeast">
  <p:cSld name="Emphasis - Northeas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C11CC0B6-9A01-41E7-878A-5E70EE5DD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027771" y="6081253"/>
            <a:ext cx="24062238" cy="27199424"/>
          </a:xfrm>
          <a:prstGeom prst="rect">
            <a:avLst/>
          </a:prstGeom>
          <a:effectLst>
            <a:outerShdw blurRad="114300" dist="1905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342879" lvl="0" indent="-24763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marL="685756" lvl="1" indent="-238110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028635" lvl="2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371516" lvl="3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1714395" lvl="4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057274" lvl="5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2400151" lvl="6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2743030" lvl="7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3085909" lvl="8" indent="-228586" algn="ctr" rtl="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5193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" userDrawn="1">
          <p15:clr>
            <a:srgbClr val="FA7B17"/>
          </p15:clr>
        </p15:guide>
        <p15:guide id="2" orient="horz" pos="4270" userDrawn="1">
          <p15:clr>
            <a:srgbClr val="FA7B17"/>
          </p15:clr>
        </p15:guide>
        <p15:guide id="3" pos="7566" userDrawn="1">
          <p15:clr>
            <a:srgbClr val="FA7B17"/>
          </p15:clr>
        </p15:guide>
        <p15:guide id="4" orient="horz" pos="23344" userDrawn="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hasis - Southeast">
  <p:cSld name="Emphasis - Southeas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body" idx="1"/>
          </p:nvPr>
        </p:nvSpPr>
        <p:spPr>
          <a:xfrm>
            <a:off x="3027771" y="6081253"/>
            <a:ext cx="24062238" cy="27199424"/>
          </a:xfrm>
          <a:prstGeom prst="rect">
            <a:avLst/>
          </a:prstGeom>
          <a:effectLst>
            <a:outerShdw blurRad="114300" dist="19050" algn="bl" rotWithShape="0">
              <a:srgbClr val="000000">
                <a:alpha val="8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342879" lvl="0" indent="-24763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>
                <a:solidFill>
                  <a:srgbClr val="FFFFFF"/>
                </a:solidFill>
              </a:defRPr>
            </a:lvl1pPr>
            <a:lvl2pPr marL="685756" lvl="1" indent="-238110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028635" lvl="2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marL="1371516" lvl="3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marL="1714395" lvl="4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marL="2057274" lvl="5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marL="2400151" lvl="6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marL="2743030" lvl="7" indent="-228586" algn="ctr" rtl="0"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marL="3085909" lvl="8" indent="-228586" algn="ctr" rtl="0"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379AAC69-8031-48F4-8129-C11208FF5E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01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" userDrawn="1">
          <p15:clr>
            <a:srgbClr val="FA7B17"/>
          </p15:clr>
        </p15:guide>
        <p15:guide id="2" orient="horz" pos="4270" userDrawn="1">
          <p15:clr>
            <a:srgbClr val="FA7B17"/>
          </p15:clr>
        </p15:guide>
        <p15:guide id="3" pos="7566" userDrawn="1">
          <p15:clr>
            <a:srgbClr val="FA7B17"/>
          </p15:clr>
        </p15:guide>
        <p15:guide id="4" orient="horz" pos="23344" userDrawn="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11F53-2758-312A-A22B-904ABF5D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F849-C5BD-D41E-CD93-18E8D3074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A3898-2A19-17BE-C9EA-9026F6614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B378C-CF13-E979-768C-16DC1CC8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0D03E-8FED-96FA-C0FC-396474B2F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33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Text">
  <p:cSld name="1 Column -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>
            <a:spLocks noGrp="1"/>
          </p:cNvSpPr>
          <p:nvPr>
            <p:ph type="title"/>
          </p:nvPr>
        </p:nvSpPr>
        <p:spPr>
          <a:xfrm>
            <a:off x="3057824" y="4348140"/>
            <a:ext cx="24032441" cy="28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1"/>
          <p:cNvSpPr txBox="1">
            <a:spLocks noGrp="1"/>
          </p:cNvSpPr>
          <p:nvPr>
            <p:ph type="subTitle" idx="1"/>
          </p:nvPr>
        </p:nvSpPr>
        <p:spPr>
          <a:xfrm>
            <a:off x="3057823" y="1900768"/>
            <a:ext cx="25734925" cy="1504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200"/>
              <a:buFont typeface="Fira Code"/>
              <a:buNone/>
              <a:defRPr sz="901">
                <a:latin typeface="Fira Code"/>
                <a:ea typeface="Fira Code"/>
                <a:cs typeface="Fira Code"/>
                <a:sym typeface="Fira Code"/>
              </a:defRPr>
            </a:lvl1pPr>
            <a:lvl2pPr lvl="1" algn="r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3pPr>
            <a:lvl4pPr lvl="3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4pPr>
            <a:lvl5pPr lvl="4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5pPr>
            <a:lvl6pPr lvl="5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6pPr>
            <a:lvl7pPr lvl="6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7pPr>
            <a:lvl8pPr lvl="7" algn="r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8pPr>
            <a:lvl9pPr lvl="8" algn="r">
              <a:spcBef>
                <a:spcPts val="1200"/>
              </a:spcBef>
              <a:spcAft>
                <a:spcPts val="12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2"/>
          </p:nvPr>
        </p:nvSpPr>
        <p:spPr>
          <a:xfrm>
            <a:off x="3027771" y="12044008"/>
            <a:ext cx="24062238" cy="2123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831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54" userDrawn="1">
          <p15:clr>
            <a:srgbClr val="FA7B17"/>
          </p15:clr>
        </p15:guide>
        <p15:guide id="2" orient="horz" pos="4270" userDrawn="1">
          <p15:clr>
            <a:srgbClr val="FA7B17"/>
          </p15:clr>
        </p15:guide>
        <p15:guide id="3" pos="7566" userDrawn="1">
          <p15:clr>
            <a:srgbClr val="FA7B17"/>
          </p15:clr>
        </p15:guide>
        <p15:guide id="4" orient="horz" pos="23344" userDrawn="1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- Image">
  <p:cSld name="1 Column - Imag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ubTitle" idx="1"/>
          </p:nvPr>
        </p:nvSpPr>
        <p:spPr>
          <a:xfrm>
            <a:off x="1545299" y="1900768"/>
            <a:ext cx="27247692" cy="1504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Fira Code"/>
              <a:buNone/>
              <a:defRPr sz="901">
                <a:latin typeface="Fira Code"/>
                <a:ea typeface="Fira Code"/>
                <a:cs typeface="Fira Code"/>
                <a:sym typeface="Fira Code"/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spcBef>
                <a:spcPts val="1200"/>
              </a:spcBef>
              <a:spcAft>
                <a:spcPts val="120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C65802-A1F8-4E2C-8DF3-872A8182C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25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33" userDrawn="1">
          <p15:clr>
            <a:srgbClr val="FA7B17"/>
          </p15:clr>
        </p15:guide>
        <p15:guide id="2" pos="430" userDrawn="1">
          <p15:clr>
            <a:srgbClr val="FA7B17"/>
          </p15:clr>
        </p15:guide>
        <p15:guide id="3" pos="8034" userDrawn="1">
          <p15:clr>
            <a:srgbClr val="FA7B17"/>
          </p15:clr>
        </p15:guide>
        <p15:guide id="4" orient="horz" pos="27074" userDrawn="1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- Image &amp; Text">
  <p:cSld name="2 Column - Image &amp; Tex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14601730" y="4751923"/>
            <a:ext cx="14174124" cy="66526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1"/>
          </p:nvPr>
        </p:nvSpPr>
        <p:spPr>
          <a:xfrm>
            <a:off x="14602225" y="13305372"/>
            <a:ext cx="14174124" cy="2407637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 rtl="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 rtl="0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 rtl="0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 rtl="0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 rtl="0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subTitle" idx="2"/>
          </p:nvPr>
        </p:nvSpPr>
        <p:spPr>
          <a:xfrm>
            <a:off x="1513764" y="1900768"/>
            <a:ext cx="27278483" cy="1504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Fira Code"/>
              <a:buNone/>
              <a:defRPr sz="901">
                <a:latin typeface="Fira Code"/>
                <a:ea typeface="Fira Code"/>
                <a:cs typeface="Fira Code"/>
                <a:sym typeface="Fira Code"/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spcBef>
                <a:spcPts val="1200"/>
              </a:spcBef>
              <a:spcAft>
                <a:spcPts val="120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0BF14C3-B3D4-4B5D-B3C0-1D2285D3B0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66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" userDrawn="1">
          <p15:clr>
            <a:srgbClr val="FA7B17"/>
          </p15:clr>
        </p15:guide>
        <p15:guide id="2" orient="horz" pos="3333" userDrawn="1">
          <p15:clr>
            <a:srgbClr val="FA7B17"/>
          </p15:clr>
        </p15:guide>
        <p15:guide id="3" pos="8038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4080" userDrawn="1">
          <p15:clr>
            <a:srgbClr val="FA7B17"/>
          </p15:clr>
        </p15:guide>
        <p15:guide id="6" pos="3701" userDrawn="1">
          <p15:clr>
            <a:srgbClr val="FA7B17"/>
          </p15:clr>
        </p15:guide>
        <p15:guide id="7" orient="horz" pos="8000" userDrawn="1">
          <p15:clr>
            <a:srgbClr val="FA7B17"/>
          </p15:clr>
        </p15:guide>
        <p15:guide id="8" orient="horz" pos="9333" userDrawn="1">
          <p15:clr>
            <a:srgbClr val="FA7B17"/>
          </p15:clr>
        </p15:guide>
        <p15:guide id="9" pos="3320" userDrawn="1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- Text">
  <p:cSld name="3 Column - 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1513763" y="4751922"/>
            <a:ext cx="27262593" cy="403601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subTitle" idx="1"/>
          </p:nvPr>
        </p:nvSpPr>
        <p:spPr>
          <a:xfrm>
            <a:off x="1530153" y="1900768"/>
            <a:ext cx="27262593" cy="15041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Font typeface="Fira Code"/>
              <a:buNone/>
              <a:defRPr sz="901">
                <a:latin typeface="Fira Code"/>
                <a:ea typeface="Fira Code"/>
                <a:cs typeface="Fira Code"/>
                <a:sym typeface="Fira Code"/>
              </a:defRPr>
            </a:lvl1pPr>
            <a:lvl2pPr lvl="1" algn="r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spcBef>
                <a:spcPts val="1200"/>
              </a:spcBef>
              <a:spcAft>
                <a:spcPts val="12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body" idx="2"/>
          </p:nvPr>
        </p:nvSpPr>
        <p:spPr>
          <a:xfrm>
            <a:off x="1530155" y="10216621"/>
            <a:ext cx="8215430" cy="26847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body" idx="3"/>
          </p:nvPr>
        </p:nvSpPr>
        <p:spPr>
          <a:xfrm>
            <a:off x="11037844" y="10375019"/>
            <a:ext cx="8215430" cy="26847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4"/>
          </p:nvPr>
        </p:nvSpPr>
        <p:spPr>
          <a:xfrm>
            <a:off x="20561424" y="10294576"/>
            <a:ext cx="8215430" cy="268477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342879" lvl="0" indent="-247635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685756" lvl="1" indent="-238110"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35" lvl="2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3pPr>
            <a:lvl4pPr marL="1371516" lvl="3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4pPr>
            <a:lvl5pPr marL="1714395" lvl="4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5pPr>
            <a:lvl6pPr marL="2057274" lvl="5" indent="-228586">
              <a:spcBef>
                <a:spcPts val="1200"/>
              </a:spcBef>
              <a:spcAft>
                <a:spcPts val="0"/>
              </a:spcAft>
              <a:buSzPts val="1200"/>
              <a:buChar char="■"/>
              <a:defRPr/>
            </a:lvl6pPr>
            <a:lvl7pPr marL="2400151" lvl="6" indent="-228586">
              <a:spcBef>
                <a:spcPts val="1200"/>
              </a:spcBef>
              <a:spcAft>
                <a:spcPts val="0"/>
              </a:spcAft>
              <a:buSzPts val="1200"/>
              <a:buChar char="●"/>
              <a:defRPr/>
            </a:lvl7pPr>
            <a:lvl8pPr marL="2743030" lvl="7" indent="-228586">
              <a:spcBef>
                <a:spcPts val="1200"/>
              </a:spcBef>
              <a:spcAft>
                <a:spcPts val="0"/>
              </a:spcAft>
              <a:buSzPts val="1200"/>
              <a:buChar char="○"/>
              <a:defRPr/>
            </a:lvl8pPr>
            <a:lvl9pPr marL="3085909" lvl="8" indent="-228586"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2A553DD-B952-4A3A-9C91-98C0DF83C5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703433" y="36829541"/>
            <a:ext cx="3086884" cy="581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6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23" userDrawn="1">
          <p15:clr>
            <a:srgbClr val="FA7B17"/>
          </p15:clr>
        </p15:guide>
        <p15:guide id="2" orient="horz" pos="3333" userDrawn="1">
          <p15:clr>
            <a:srgbClr val="FA7B17"/>
          </p15:clr>
        </p15:guide>
        <p15:guide id="3" pos="8038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2723" userDrawn="1">
          <p15:clr>
            <a:srgbClr val="FA7B17"/>
          </p15:clr>
        </p15:guide>
        <p15:guide id="6" pos="3083" userDrawn="1">
          <p15:clr>
            <a:srgbClr val="FA7B17"/>
          </p15:clr>
        </p15:guide>
        <p15:guide id="7" orient="horz" pos="6166" userDrawn="1">
          <p15:clr>
            <a:srgbClr val="FA7B17"/>
          </p15:clr>
        </p15:guide>
        <p15:guide id="8" orient="horz" pos="7167" userDrawn="1">
          <p15:clr>
            <a:srgbClr val="FA7B17"/>
          </p15:clr>
        </p15:guide>
        <p15:guide id="9" pos="5383" userDrawn="1">
          <p15:clr>
            <a:srgbClr val="FA7B17"/>
          </p15:clr>
        </p15:guide>
        <p15:guide id="10" pos="5744" userDrawn="1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Light">
  <p:cSld name="Logo - Ligh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>
            <a:spLocks noGrp="1"/>
          </p:cNvSpPr>
          <p:nvPr>
            <p:ph type="subTitle" idx="1"/>
          </p:nvPr>
        </p:nvSpPr>
        <p:spPr>
          <a:xfrm>
            <a:off x="5471987" y="28675716"/>
            <a:ext cx="19331240" cy="6490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600"/>
              <a:buNone/>
              <a:defRPr>
                <a:solidFill>
                  <a:srgbClr val="999999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120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1200"/>
              </a:spcBef>
              <a:spcAft>
                <a:spcPts val="120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subTitle" idx="2"/>
          </p:nvPr>
        </p:nvSpPr>
        <p:spPr>
          <a:xfrm>
            <a:off x="5503281" y="37070149"/>
            <a:ext cx="19268663" cy="56973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000"/>
              <a:buNone/>
              <a:defRPr sz="750" u="sng">
                <a:solidFill>
                  <a:srgbClr val="999999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400"/>
              <a:buNone/>
              <a:defRPr>
                <a:solidFill>
                  <a:srgbClr val="999999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rgbClr val="999999"/>
              </a:buClr>
              <a:buSzPts val="1200"/>
              <a:buNone/>
              <a:defRPr>
                <a:solidFill>
                  <a:srgbClr val="999999"/>
                </a:solidFill>
              </a:defRPr>
            </a:lvl9pPr>
          </a:lstStyle>
          <a:p>
            <a:endParaRPr/>
          </a:p>
        </p:txBody>
      </p:sp>
      <p:pic>
        <p:nvPicPr>
          <p:cNvPr id="132" name="Google Shape;13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34924" y="8579661"/>
            <a:ext cx="8605375" cy="1742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655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7" userDrawn="1">
          <p15:clr>
            <a:srgbClr val="FA7B17"/>
          </p15:clr>
        </p15:guide>
        <p15:guide id="2" pos="8041" userDrawn="1">
          <p15:clr>
            <a:srgbClr val="FA7B17"/>
          </p15:clr>
        </p15:guide>
        <p15:guide id="3" pos="1525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6932" userDrawn="1">
          <p15:clr>
            <a:srgbClr val="FA7B17"/>
          </p15:clr>
        </p15:guide>
        <p15:guide id="6" orient="horz" pos="24667" userDrawn="1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- Dark">
  <p:cSld name="Logo - Dark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subTitle" idx="1"/>
          </p:nvPr>
        </p:nvSpPr>
        <p:spPr>
          <a:xfrm>
            <a:off x="5471987" y="28675716"/>
            <a:ext cx="19331240" cy="649054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subTitle" idx="2"/>
          </p:nvPr>
        </p:nvSpPr>
        <p:spPr>
          <a:xfrm>
            <a:off x="5471987" y="37070149"/>
            <a:ext cx="19331240" cy="569731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750" u="sng">
                <a:solidFill>
                  <a:schemeClr val="lt1"/>
                </a:solidFill>
              </a:defRPr>
            </a:lvl1pPr>
            <a:lvl2pPr lvl="1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1200"/>
              </a:spcBef>
              <a:spcAft>
                <a:spcPts val="1200"/>
              </a:spcAft>
              <a:buClr>
                <a:schemeClr val="lt1"/>
              </a:buClr>
              <a:buSzPts val="1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34924" y="8579661"/>
            <a:ext cx="8605375" cy="1742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109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67" userDrawn="1">
          <p15:clr>
            <a:srgbClr val="FA7B17"/>
          </p15:clr>
        </p15:guide>
        <p15:guide id="2" pos="8041" userDrawn="1">
          <p15:clr>
            <a:srgbClr val="FA7B17"/>
          </p15:clr>
        </p15:guide>
        <p15:guide id="3" pos="1525" userDrawn="1">
          <p15:clr>
            <a:srgbClr val="FA7B17"/>
          </p15:clr>
        </p15:guide>
        <p15:guide id="4" orient="horz" pos="26000" userDrawn="1">
          <p15:clr>
            <a:srgbClr val="FA7B17"/>
          </p15:clr>
        </p15:guide>
        <p15:guide id="5" pos="6932" userDrawn="1">
          <p15:clr>
            <a:srgbClr val="FA7B17"/>
          </p15:clr>
        </p15:guide>
        <p15:guide id="6" orient="horz" pos="24667" userDrawn="1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B6923-C47E-E941-129F-B944A2768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656" y="10662121"/>
            <a:ext cx="26112371" cy="17789983"/>
          </a:xfrm>
        </p:spPr>
        <p:txBody>
          <a:bodyPr anchor="b"/>
          <a:lstStyle>
            <a:lvl1pPr>
              <a:defRPr sz="84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640FE9-12E4-64DE-3AC9-04ABB528E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5656" y="28620410"/>
            <a:ext cx="26112371" cy="9355332"/>
          </a:xfrm>
        </p:spPr>
        <p:txBody>
          <a:bodyPr/>
          <a:lstStyle>
            <a:lvl1pPr marL="0" indent="0">
              <a:buNone/>
              <a:defRPr sz="3390">
                <a:solidFill>
                  <a:schemeClr val="tx1">
                    <a:tint val="75000"/>
                  </a:schemeClr>
                </a:solidFill>
              </a:defRPr>
            </a:lvl1pPr>
            <a:lvl2pPr marL="645858" indent="0">
              <a:buNone/>
              <a:defRPr sz="2826">
                <a:solidFill>
                  <a:schemeClr val="tx1">
                    <a:tint val="75000"/>
                  </a:schemeClr>
                </a:solidFill>
              </a:defRPr>
            </a:lvl2pPr>
            <a:lvl3pPr marL="1291718" indent="0">
              <a:buNone/>
              <a:defRPr sz="2543">
                <a:solidFill>
                  <a:schemeClr val="tx1">
                    <a:tint val="75000"/>
                  </a:schemeClr>
                </a:solidFill>
              </a:defRPr>
            </a:lvl3pPr>
            <a:lvl4pPr marL="1937578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4pPr>
            <a:lvl5pPr marL="258343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5pPr>
            <a:lvl6pPr marL="3229297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6pPr>
            <a:lvl7pPr marL="3875151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7pPr>
            <a:lvl8pPr marL="4521016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8pPr>
            <a:lvl9pPr marL="5166872" indent="0">
              <a:buNone/>
              <a:defRPr sz="226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EFFEF-87FF-7B81-F46E-D1C88CBDA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053FE3-E845-6EB4-E871-91B9D309C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B12DF-49A9-600A-6A4B-3694DEE29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6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43E02-5B19-AAF0-3269-CC6438752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7904-F3C1-BB67-00F9-3A1D73115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426" y="11384807"/>
            <a:ext cx="12866967" cy="27135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2E2F9-9A97-EFC4-C9DF-B73B9C93D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26830" y="11384807"/>
            <a:ext cx="12866967" cy="271354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66711-435D-9FF2-29F0-F2445306B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45A3B-0C9A-B168-D4FB-1EA8816DF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E31D5-5620-0EC8-551D-E22A6ED5C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60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9150F-C6BF-7DBD-46D3-79BEF7A0E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70" y="2276966"/>
            <a:ext cx="26112371" cy="82663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B9F68E-31A1-7CC1-0820-D1DD3075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5371" y="10483926"/>
            <a:ext cx="12807833" cy="5138005"/>
          </a:xfrm>
        </p:spPr>
        <p:txBody>
          <a:bodyPr anchor="b"/>
          <a:lstStyle>
            <a:lvl1pPr marL="0" indent="0">
              <a:buNone/>
              <a:defRPr sz="3390" b="1"/>
            </a:lvl1pPr>
            <a:lvl2pPr marL="645858" indent="0">
              <a:buNone/>
              <a:defRPr sz="2826" b="1"/>
            </a:lvl2pPr>
            <a:lvl3pPr marL="1291718" indent="0">
              <a:buNone/>
              <a:defRPr sz="2543" b="1"/>
            </a:lvl3pPr>
            <a:lvl4pPr marL="1937578" indent="0">
              <a:buNone/>
              <a:defRPr sz="2261" b="1"/>
            </a:lvl4pPr>
            <a:lvl5pPr marL="2583432" indent="0">
              <a:buNone/>
              <a:defRPr sz="2261" b="1"/>
            </a:lvl5pPr>
            <a:lvl6pPr marL="3229297" indent="0">
              <a:buNone/>
              <a:defRPr sz="2261" b="1"/>
            </a:lvl6pPr>
            <a:lvl7pPr marL="3875151" indent="0">
              <a:buNone/>
              <a:defRPr sz="2261" b="1"/>
            </a:lvl7pPr>
            <a:lvl8pPr marL="4521016" indent="0">
              <a:buNone/>
              <a:defRPr sz="2261" b="1"/>
            </a:lvl8pPr>
            <a:lvl9pPr marL="516687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11329B-98F5-E1B6-21A3-AC108B61A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85371" y="15621930"/>
            <a:ext cx="12807833" cy="22977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932543-9521-05A4-6F21-3287DD679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5326832" y="10483926"/>
            <a:ext cx="12870910" cy="5138005"/>
          </a:xfrm>
        </p:spPr>
        <p:txBody>
          <a:bodyPr anchor="b"/>
          <a:lstStyle>
            <a:lvl1pPr marL="0" indent="0">
              <a:buNone/>
              <a:defRPr sz="3390" b="1"/>
            </a:lvl1pPr>
            <a:lvl2pPr marL="645858" indent="0">
              <a:buNone/>
              <a:defRPr sz="2826" b="1"/>
            </a:lvl2pPr>
            <a:lvl3pPr marL="1291718" indent="0">
              <a:buNone/>
              <a:defRPr sz="2543" b="1"/>
            </a:lvl3pPr>
            <a:lvl4pPr marL="1937578" indent="0">
              <a:buNone/>
              <a:defRPr sz="2261" b="1"/>
            </a:lvl4pPr>
            <a:lvl5pPr marL="2583432" indent="0">
              <a:buNone/>
              <a:defRPr sz="2261" b="1"/>
            </a:lvl5pPr>
            <a:lvl6pPr marL="3229297" indent="0">
              <a:buNone/>
              <a:defRPr sz="2261" b="1"/>
            </a:lvl6pPr>
            <a:lvl7pPr marL="3875151" indent="0">
              <a:buNone/>
              <a:defRPr sz="2261" b="1"/>
            </a:lvl7pPr>
            <a:lvl8pPr marL="4521016" indent="0">
              <a:buNone/>
              <a:defRPr sz="2261" b="1"/>
            </a:lvl8pPr>
            <a:lvl9pPr marL="5166872" indent="0">
              <a:buNone/>
              <a:defRPr sz="226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203957-ADA9-DD8D-84B9-E9664429C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326832" y="15621930"/>
            <a:ext cx="12870910" cy="229775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FD8257-5A30-443C-CF50-B3AB4A5CE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AA5B4B-4445-4F58-C3D7-DCDB32F9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7745FC-758D-59EF-07DC-C56371198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9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A7D2-7193-2141-9E83-138F8897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858024-F0AA-1009-E1F0-A3C071ED9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73117-5FC2-4D12-DC0A-6001C1DF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A0A0F4-0FC9-5D58-FEF5-08BECB52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1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A7FC6-28A5-8758-287A-E7BC1B17D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CE9760-968A-7540-2B13-D0AC3317B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0AEEE-6EC2-B8A4-29FB-F43B00EF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72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3B6F8-6906-2905-ECA3-346B3EEB0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71" y="2851151"/>
            <a:ext cx="9764542" cy="9979025"/>
          </a:xfrm>
        </p:spPr>
        <p:txBody>
          <a:bodyPr anchor="b"/>
          <a:lstStyle>
            <a:lvl1pPr>
              <a:defRPr sz="45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4A436-D043-63E4-2CDF-BB2634C33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0910" y="6157695"/>
            <a:ext cx="15326831" cy="30392466"/>
          </a:xfrm>
        </p:spPr>
        <p:txBody>
          <a:bodyPr/>
          <a:lstStyle>
            <a:lvl1pPr>
              <a:defRPr sz="4521"/>
            </a:lvl1pPr>
            <a:lvl2pPr>
              <a:defRPr sz="3956"/>
            </a:lvl2pPr>
            <a:lvl3pPr>
              <a:defRPr sz="3390"/>
            </a:lvl3pPr>
            <a:lvl4pPr>
              <a:defRPr sz="2826"/>
            </a:lvl4pPr>
            <a:lvl5pPr>
              <a:defRPr sz="2826"/>
            </a:lvl5pPr>
            <a:lvl6pPr>
              <a:defRPr sz="2826"/>
            </a:lvl6pPr>
            <a:lvl7pPr>
              <a:defRPr sz="2826"/>
            </a:lvl7pPr>
            <a:lvl8pPr>
              <a:defRPr sz="2826"/>
            </a:lvl8pPr>
            <a:lvl9pPr>
              <a:defRPr sz="282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AE7DF8-8AED-1B95-827E-88DCB1960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71" y="12830182"/>
            <a:ext cx="9764542" cy="23769485"/>
          </a:xfrm>
        </p:spPr>
        <p:txBody>
          <a:bodyPr/>
          <a:lstStyle>
            <a:lvl1pPr marL="0" indent="0">
              <a:buNone/>
              <a:defRPr sz="2261"/>
            </a:lvl1pPr>
            <a:lvl2pPr marL="645858" indent="0">
              <a:buNone/>
              <a:defRPr sz="1979"/>
            </a:lvl2pPr>
            <a:lvl3pPr marL="1291718" indent="0">
              <a:buNone/>
              <a:defRPr sz="1697"/>
            </a:lvl3pPr>
            <a:lvl4pPr marL="1937578" indent="0">
              <a:buNone/>
              <a:defRPr sz="1414"/>
            </a:lvl4pPr>
            <a:lvl5pPr marL="2583432" indent="0">
              <a:buNone/>
              <a:defRPr sz="1414"/>
            </a:lvl5pPr>
            <a:lvl6pPr marL="3229297" indent="0">
              <a:buNone/>
              <a:defRPr sz="1414"/>
            </a:lvl6pPr>
            <a:lvl7pPr marL="3875151" indent="0">
              <a:buNone/>
              <a:defRPr sz="1414"/>
            </a:lvl7pPr>
            <a:lvl8pPr marL="4521016" indent="0">
              <a:buNone/>
              <a:defRPr sz="1414"/>
            </a:lvl8pPr>
            <a:lvl9pPr marL="5166872" indent="0">
              <a:buNone/>
              <a:defRPr sz="14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E3BD6-4176-1FE7-0761-6F97E9A0A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0DAA9B-C62D-D6E6-8F15-C6447001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82348-23C5-47AD-A605-6D7737F1B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45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2FAF-2431-F0E2-AB91-82E1BDF8B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371" y="2851151"/>
            <a:ext cx="9764542" cy="9979025"/>
          </a:xfrm>
        </p:spPr>
        <p:txBody>
          <a:bodyPr anchor="b"/>
          <a:lstStyle>
            <a:lvl1pPr>
              <a:defRPr sz="452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387B2D-FD7A-A445-A434-B8B61334F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70910" y="6157695"/>
            <a:ext cx="15326831" cy="30392466"/>
          </a:xfrm>
        </p:spPr>
        <p:txBody>
          <a:bodyPr/>
          <a:lstStyle>
            <a:lvl1pPr marL="0" indent="0">
              <a:buNone/>
              <a:defRPr sz="4521"/>
            </a:lvl1pPr>
            <a:lvl2pPr marL="645858" indent="0">
              <a:buNone/>
              <a:defRPr sz="3956"/>
            </a:lvl2pPr>
            <a:lvl3pPr marL="1291718" indent="0">
              <a:buNone/>
              <a:defRPr sz="3390"/>
            </a:lvl3pPr>
            <a:lvl4pPr marL="1937578" indent="0">
              <a:buNone/>
              <a:defRPr sz="2826"/>
            </a:lvl4pPr>
            <a:lvl5pPr marL="2583432" indent="0">
              <a:buNone/>
              <a:defRPr sz="2826"/>
            </a:lvl5pPr>
            <a:lvl6pPr marL="3229297" indent="0">
              <a:buNone/>
              <a:defRPr sz="2826"/>
            </a:lvl6pPr>
            <a:lvl7pPr marL="3875151" indent="0">
              <a:buNone/>
              <a:defRPr sz="2826"/>
            </a:lvl7pPr>
            <a:lvl8pPr marL="4521016" indent="0">
              <a:buNone/>
              <a:defRPr sz="2826"/>
            </a:lvl8pPr>
            <a:lvl9pPr marL="5166872" indent="0">
              <a:buNone/>
              <a:defRPr sz="2826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659C8-737D-5850-D9F0-B8A15C753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371" y="12830182"/>
            <a:ext cx="9764542" cy="23769485"/>
          </a:xfrm>
        </p:spPr>
        <p:txBody>
          <a:bodyPr/>
          <a:lstStyle>
            <a:lvl1pPr marL="0" indent="0">
              <a:buNone/>
              <a:defRPr sz="2261"/>
            </a:lvl1pPr>
            <a:lvl2pPr marL="645858" indent="0">
              <a:buNone/>
              <a:defRPr sz="1979"/>
            </a:lvl2pPr>
            <a:lvl3pPr marL="1291718" indent="0">
              <a:buNone/>
              <a:defRPr sz="1697"/>
            </a:lvl3pPr>
            <a:lvl4pPr marL="1937578" indent="0">
              <a:buNone/>
              <a:defRPr sz="1414"/>
            </a:lvl4pPr>
            <a:lvl5pPr marL="2583432" indent="0">
              <a:buNone/>
              <a:defRPr sz="1414"/>
            </a:lvl5pPr>
            <a:lvl6pPr marL="3229297" indent="0">
              <a:buNone/>
              <a:defRPr sz="1414"/>
            </a:lvl6pPr>
            <a:lvl7pPr marL="3875151" indent="0">
              <a:buNone/>
              <a:defRPr sz="1414"/>
            </a:lvl7pPr>
            <a:lvl8pPr marL="4521016" indent="0">
              <a:buNone/>
              <a:defRPr sz="1414"/>
            </a:lvl8pPr>
            <a:lvl9pPr marL="5166872" indent="0">
              <a:buNone/>
              <a:defRPr sz="14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5E731-5E0C-5CCE-67FA-513FBB87A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A3CC-2E1B-5D9C-908A-54F72512B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BAAFF-645C-A51B-29C1-4A3DFFA37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F872B-12E4-26B4-311D-DF32AA8BD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426" y="2276966"/>
            <a:ext cx="26112371" cy="82663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79CD4-823A-CAF6-9FF7-EFA0CDF0D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426" y="11384807"/>
            <a:ext cx="26112371" cy="27135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2FE94-7E59-01C5-3EDE-4C4A0C135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425" y="39638916"/>
            <a:ext cx="681192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E8F98-0C0F-A846-A1EA-61345E9D5E42}" type="datetimeFigureOut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90859-7B75-5B90-95D8-22A8B4A302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672" y="39638916"/>
            <a:ext cx="1021788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1DBC1-105C-BBAA-3566-167F2B612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1871" y="39638916"/>
            <a:ext cx="6811925" cy="2276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8580-0DB3-044A-B9CC-7B84FF026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9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91718" rtl="0" eaLnBrk="1" latinLnBrk="0" hangingPunct="1">
        <a:lnSpc>
          <a:spcPct val="90000"/>
        </a:lnSpc>
        <a:spcBef>
          <a:spcPct val="0"/>
        </a:spcBef>
        <a:buNone/>
        <a:defRPr sz="621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2932" indent="-322932" algn="l" defTabSz="1291718" rtl="0" eaLnBrk="1" latinLnBrk="0" hangingPunct="1">
        <a:lnSpc>
          <a:spcPct val="90000"/>
        </a:lnSpc>
        <a:spcBef>
          <a:spcPts val="1414"/>
        </a:spcBef>
        <a:buFont typeface="Arial" panose="020B0604020202020204" pitchFamily="34" charset="0"/>
        <a:buChar char="•"/>
        <a:defRPr sz="3956" kern="1200">
          <a:solidFill>
            <a:schemeClr val="tx1"/>
          </a:solidFill>
          <a:latin typeface="+mn-lt"/>
          <a:ea typeface="+mn-ea"/>
          <a:cs typeface="+mn-cs"/>
        </a:defRPr>
      </a:lvl1pPr>
      <a:lvl2pPr marL="968787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3390" kern="1200">
          <a:solidFill>
            <a:schemeClr val="tx1"/>
          </a:solidFill>
          <a:latin typeface="+mn-lt"/>
          <a:ea typeface="+mn-ea"/>
          <a:cs typeface="+mn-cs"/>
        </a:defRPr>
      </a:lvl2pPr>
      <a:lvl3pPr marL="1614652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826" kern="1200">
          <a:solidFill>
            <a:schemeClr val="tx1"/>
          </a:solidFill>
          <a:latin typeface="+mn-lt"/>
          <a:ea typeface="+mn-ea"/>
          <a:cs typeface="+mn-cs"/>
        </a:defRPr>
      </a:lvl3pPr>
      <a:lvl4pPr marL="2260509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4pPr>
      <a:lvl5pPr marL="2906365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5pPr>
      <a:lvl6pPr marL="3552227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6pPr>
      <a:lvl7pPr marL="4198083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7pPr>
      <a:lvl8pPr marL="4843946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8pPr>
      <a:lvl9pPr marL="5489802" indent="-322932" algn="l" defTabSz="1291718" rtl="0" eaLnBrk="1" latinLnBrk="0" hangingPunct="1">
        <a:lnSpc>
          <a:spcPct val="90000"/>
        </a:lnSpc>
        <a:spcBef>
          <a:spcPts val="705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1pPr>
      <a:lvl2pPr marL="645858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2pPr>
      <a:lvl3pPr marL="1291718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3pPr>
      <a:lvl4pPr marL="1937578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4pPr>
      <a:lvl5pPr marL="2583432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5pPr>
      <a:lvl6pPr marL="3229297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6pPr>
      <a:lvl7pPr marL="3875151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7pPr>
      <a:lvl8pPr marL="4521016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8pPr>
      <a:lvl9pPr marL="5166872" algn="l" defTabSz="1291718" rtl="0" eaLnBrk="1" latinLnBrk="0" hangingPunct="1">
        <a:defRPr sz="2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23" y="3700305"/>
            <a:ext cx="28211174" cy="4761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sz="2800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23" y="9582617"/>
            <a:ext cx="28211174" cy="28406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○"/>
              <a:defRPr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Font typeface="Rubik"/>
              <a:buChar char="■"/>
              <a:defRPr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1785" y="38773790"/>
            <a:ext cx="1816712" cy="3272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750">
                <a:solidFill>
                  <a:schemeClr val="dk2"/>
                </a:solidFill>
              </a:defRPr>
            </a:lvl1pPr>
            <a:lvl2pPr lvl="1" algn="r">
              <a:buNone/>
              <a:defRPr sz="750">
                <a:solidFill>
                  <a:schemeClr val="dk2"/>
                </a:solidFill>
              </a:defRPr>
            </a:lvl2pPr>
            <a:lvl3pPr lvl="2" algn="r">
              <a:buNone/>
              <a:defRPr sz="750">
                <a:solidFill>
                  <a:schemeClr val="dk2"/>
                </a:solidFill>
              </a:defRPr>
            </a:lvl3pPr>
            <a:lvl4pPr lvl="3" algn="r">
              <a:buNone/>
              <a:defRPr sz="750">
                <a:solidFill>
                  <a:schemeClr val="dk2"/>
                </a:solidFill>
              </a:defRPr>
            </a:lvl4pPr>
            <a:lvl5pPr lvl="4" algn="r">
              <a:buNone/>
              <a:defRPr sz="750">
                <a:solidFill>
                  <a:schemeClr val="dk2"/>
                </a:solidFill>
              </a:defRPr>
            </a:lvl5pPr>
            <a:lvl6pPr lvl="5" algn="r">
              <a:buNone/>
              <a:defRPr sz="750">
                <a:solidFill>
                  <a:schemeClr val="dk2"/>
                </a:solidFill>
              </a:defRPr>
            </a:lvl6pPr>
            <a:lvl7pPr lvl="6" algn="r">
              <a:buNone/>
              <a:defRPr sz="750">
                <a:solidFill>
                  <a:schemeClr val="dk2"/>
                </a:solidFill>
              </a:defRPr>
            </a:lvl7pPr>
            <a:lvl8pPr lvl="7" algn="r">
              <a:buNone/>
              <a:defRPr sz="750">
                <a:solidFill>
                  <a:schemeClr val="dk2"/>
                </a:solidFill>
              </a:defRPr>
            </a:lvl8pPr>
            <a:lvl9pPr lvl="8" algn="r">
              <a:buNone/>
              <a:defRPr sz="75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09666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microsoft.com/office/2018/10/relationships/comments" Target="../comments/modernComment_166_4219CC66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7.png"/><Relationship Id="rId21" Type="http://schemas.openxmlformats.org/officeDocument/2006/relationships/image" Target="../media/image39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microsoft.com/office/2018/10/relationships/comments" Target="../comments/modernComment_167_9AC18D7F.xml"/><Relationship Id="rId16" Type="http://schemas.openxmlformats.org/officeDocument/2006/relationships/image" Target="../media/image34.sv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9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11.svg"/><Relationship Id="rId19" Type="http://schemas.openxmlformats.org/officeDocument/2006/relationships/image" Target="../media/image37.png"/><Relationship Id="rId4" Type="http://schemas.openxmlformats.org/officeDocument/2006/relationships/image" Target="../media/image8.png"/><Relationship Id="rId9" Type="http://schemas.openxmlformats.org/officeDocument/2006/relationships/image" Target="../media/image10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itle 1">
            <a:extLst>
              <a:ext uri="{FF2B5EF4-FFF2-40B4-BE49-F238E27FC236}">
                <a16:creationId xmlns:a16="http://schemas.microsoft.com/office/drawing/2014/main" id="{99CD9395-2201-BC74-6E21-C4AD5E37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014" y="41281066"/>
            <a:ext cx="20717164" cy="1486184"/>
          </a:xfrm>
        </p:spPr>
        <p:txBody>
          <a:bodyPr/>
          <a:lstStyle/>
          <a:p>
            <a:pPr algn="ctr"/>
            <a:r>
              <a:rPr lang="en-US" sz="6000" dirty="0">
                <a:latin typeface="Gill Sans MT" panose="020B0502020104020203" pitchFamily="34" charset="77"/>
              </a:rPr>
              <a:t>Privacy-Preserving Domain Adaptation of Semantic Parsers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84733365-CF6C-B627-3E19-FB2F1DD78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243" y="2478365"/>
            <a:ext cx="27726707" cy="932829"/>
          </a:xfrm>
        </p:spPr>
        <p:txBody>
          <a:bodyPr/>
          <a:lstStyle/>
          <a:p>
            <a:pPr algn="ctr"/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Fatemehsadat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Mireshghallah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, Yu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Su</a:t>
            </a:r>
            <a:r>
              <a:rPr lang="en-US" sz="4000" dirty="0">
                <a:latin typeface="Gill Sans MT" panose="020B0502020104020203" pitchFamily="34" charset="77"/>
              </a:rPr>
              <a:t>,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Tatsunori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 Hashimoto, Jason Eisner, Richard Shin</a:t>
            </a:r>
            <a:br>
              <a:rPr lang="en-US" sz="4000" dirty="0">
                <a:latin typeface="Gill Sans MT" panose="020B0502020104020203" pitchFamily="34" charset="77"/>
              </a:rPr>
            </a:br>
            <a:endParaRPr lang="en-US" sz="1600" baseline="30000" dirty="0">
              <a:latin typeface="Gill Sans MT" panose="020B0502020104020203" pitchFamily="34" charset="77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8BB0BB5B-0BFA-A9F0-4449-385FD016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" y="280467"/>
            <a:ext cx="4058788" cy="7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4BCAED2-00E6-0089-7346-D6296C132F1A}"/>
              </a:ext>
            </a:extLst>
          </p:cNvPr>
          <p:cNvSpPr/>
          <p:nvPr/>
        </p:nvSpPr>
        <p:spPr>
          <a:xfrm>
            <a:off x="1847898" y="3822917"/>
            <a:ext cx="28321903" cy="8134814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>
              <a:solidFill>
                <a:srgbClr val="76D6FF"/>
              </a:solidFill>
              <a:latin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27D3F1-1E5E-DB34-7D9D-B1EB56C0F557}"/>
              </a:ext>
            </a:extLst>
          </p:cNvPr>
          <p:cNvSpPr/>
          <p:nvPr/>
        </p:nvSpPr>
        <p:spPr>
          <a:xfrm rot="16200000">
            <a:off x="-3188844" y="7147772"/>
            <a:ext cx="8185193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(1) Problem Definition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834C30D-C007-4B53-6C14-EA606C0684C9}"/>
              </a:ext>
            </a:extLst>
          </p:cNvPr>
          <p:cNvSpPr/>
          <p:nvPr/>
        </p:nvSpPr>
        <p:spPr>
          <a:xfrm rot="16200000">
            <a:off x="-2551018" y="14786134"/>
            <a:ext cx="6909539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(2) Baseline: Vanilla DP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EC68295-1CE8-3601-0C69-A41131132F76}"/>
              </a:ext>
            </a:extLst>
          </p:cNvPr>
          <p:cNvSpPr/>
          <p:nvPr/>
        </p:nvSpPr>
        <p:spPr>
          <a:xfrm>
            <a:off x="1847898" y="19164077"/>
            <a:ext cx="28198019" cy="8004692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 dirty="0">
              <a:solidFill>
                <a:srgbClr val="76D6FF"/>
              </a:solidFill>
              <a:latin typeface="Arial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BF467EB-09AA-5C87-7DC8-A1EFA4DC5193}"/>
              </a:ext>
            </a:extLst>
          </p:cNvPr>
          <p:cNvSpPr/>
          <p:nvPr/>
        </p:nvSpPr>
        <p:spPr>
          <a:xfrm rot="16200000">
            <a:off x="-3096725" y="22382244"/>
            <a:ext cx="7997175" cy="1481327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(3) Proposed: 2-stage DP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0315AB86-CEC7-5F6D-3A23-57CE79AC65C7}"/>
              </a:ext>
            </a:extLst>
          </p:cNvPr>
          <p:cNvSpPr/>
          <p:nvPr/>
        </p:nvSpPr>
        <p:spPr>
          <a:xfrm rot="16200000">
            <a:off x="-6675990" y="34055641"/>
            <a:ext cx="15159484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>
                <a:solidFill>
                  <a:srgbClr val="FAFAFA"/>
                </a:solidFill>
                <a:latin typeface="Gill Sans MT" panose="020B0502020104020203" pitchFamily="34" charset="77"/>
              </a:rPr>
              <a:t>(4) </a:t>
            </a:r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Experimental Results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6FEF2DF-B6E9-CDF8-B214-42B0FA46B9DE}"/>
              </a:ext>
            </a:extLst>
          </p:cNvPr>
          <p:cNvSpPr/>
          <p:nvPr/>
        </p:nvSpPr>
        <p:spPr>
          <a:xfrm>
            <a:off x="1847898" y="12123556"/>
            <a:ext cx="28321903" cy="6859901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>
              <a:solidFill>
                <a:srgbClr val="76D6FF"/>
              </a:solidFill>
              <a:latin typeface="Arial"/>
            </a:endParaRPr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D178E3A6-7083-FE77-27D7-66F20575842C}"/>
              </a:ext>
            </a:extLst>
          </p:cNvPr>
          <p:cNvSpPr/>
          <p:nvPr/>
        </p:nvSpPr>
        <p:spPr>
          <a:xfrm>
            <a:off x="1847898" y="27340560"/>
            <a:ext cx="28198019" cy="15159482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 dirty="0">
              <a:solidFill>
                <a:srgbClr val="76D6FF"/>
              </a:solidFill>
              <a:latin typeface="Arial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31399839-9949-77BC-8D01-DF073F6A852C}"/>
              </a:ext>
            </a:extLst>
          </p:cNvPr>
          <p:cNvSpPr txBox="1">
            <a:spLocks/>
          </p:cNvSpPr>
          <p:nvPr/>
        </p:nvSpPr>
        <p:spPr>
          <a:xfrm>
            <a:off x="2303810" y="12254754"/>
            <a:ext cx="14534096" cy="62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sz="2800" b="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400" kern="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1725F6AD-1B83-D982-E524-88BD00921D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34578" y="4045293"/>
            <a:ext cx="14703328" cy="3847456"/>
          </a:xfrm>
        </p:spPr>
        <p:txBody>
          <a:bodyPr/>
          <a:lstStyle/>
          <a:p>
            <a:pPr marL="169329" indent="0">
              <a:buNone/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Task-oriented dialogue systems often assist users with personal or confidential matters. So:</a:t>
            </a:r>
          </a:p>
          <a:p>
            <a:pPr marL="740829" indent="-571500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Data is private and practitioners are not allowed to look at it</a:t>
            </a:r>
          </a:p>
          <a:p>
            <a:pPr marL="740829" indent="-571500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How can we know where the system is failing and needs more training data or new functionality?</a:t>
            </a:r>
          </a:p>
          <a:p>
            <a:pPr marL="169329" indent="0">
              <a:buNone/>
            </a:pPr>
            <a:endParaRPr lang="en-US" sz="400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  <a:p>
            <a:pPr marL="169329" indent="0">
              <a:buNone/>
            </a:pPr>
            <a:endParaRPr lang="en-US" sz="400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7F46D048-184F-87FD-17C3-C3AB95935D10}"/>
              </a:ext>
            </a:extLst>
          </p:cNvPr>
          <p:cNvSpPr txBox="1">
            <a:spLocks/>
          </p:cNvSpPr>
          <p:nvPr/>
        </p:nvSpPr>
        <p:spPr>
          <a:xfrm>
            <a:off x="17758888" y="4036549"/>
            <a:ext cx="12030848" cy="542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79" marR="0" lvl="0" indent="-2476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85756" marR="0" lvl="1" indent="-23811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0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635" marR="0" lvl="2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16" marR="0" lvl="3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395" marR="0" lvl="4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274" marR="0" lvl="5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151" marR="0" lvl="6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030" marR="0" lvl="7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3085909" marR="0" lvl="8" indent="-228586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defTabSz="914400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If some users are asking the system to hop up and down, fine-tuning is unlikely to make it grow legs.</a:t>
            </a:r>
          </a:p>
          <a:p>
            <a:pPr defTabSz="914400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77"/>
              </a:rPr>
              <a:t>O</a:t>
            </a:r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ur goal is to produce realistic data that can be inspected (so that the developers know to build legs) and expertly annotated (to </a:t>
            </a:r>
            <a:r>
              <a:rPr lang="en-US" sz="400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rapidly teach the semantic parser that words like “hop” and ”jump” should invoke the leg API</a:t>
            </a:r>
            <a:r>
              <a:rPr lang="en-US" sz="4000" kern="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)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ECCC826-F63A-4C48-1C93-050F3144FC5D}"/>
              </a:ext>
            </a:extLst>
          </p:cNvPr>
          <p:cNvSpPr txBox="1"/>
          <p:nvPr/>
        </p:nvSpPr>
        <p:spPr>
          <a:xfrm>
            <a:off x="18037185" y="9836273"/>
            <a:ext cx="11752559" cy="146423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>
                <a:latin typeface="Gill Sans MT" panose="020B0502020104020203" pitchFamily="34" charset="77"/>
              </a:rPr>
              <a:t>How can we privately synthesize data that is distributionally close to eyes-off  user data?</a:t>
            </a:r>
          </a:p>
        </p:txBody>
      </p:sp>
      <p:sp>
        <p:nvSpPr>
          <p:cNvPr id="149" name="Rounded Rectangular Callout 148">
            <a:extLst>
              <a:ext uri="{FF2B5EF4-FFF2-40B4-BE49-F238E27FC236}">
                <a16:creationId xmlns:a16="http://schemas.microsoft.com/office/drawing/2014/main" id="{FB8B05F5-C27A-4184-C38A-2A40F293E379}"/>
              </a:ext>
            </a:extLst>
          </p:cNvPr>
          <p:cNvSpPr/>
          <p:nvPr/>
        </p:nvSpPr>
        <p:spPr>
          <a:xfrm>
            <a:off x="4123741" y="8301863"/>
            <a:ext cx="8555939" cy="1251684"/>
          </a:xfrm>
          <a:prstGeom prst="wedgeRoundRectCallout">
            <a:avLst>
              <a:gd name="adj1" fmla="val -60669"/>
              <a:gd name="adj2" fmla="val -4739"/>
              <a:gd name="adj3" fmla="val 16667"/>
            </a:avLst>
          </a:prstGeom>
          <a:solidFill>
            <a:srgbClr val="FFE699"/>
          </a:solidFill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“Could you tell me what the weather is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gonna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 be like today in New York?”</a:t>
            </a:r>
          </a:p>
        </p:txBody>
      </p:sp>
      <p:pic>
        <p:nvPicPr>
          <p:cNvPr id="1026" name="Picture 2" descr="Microsoft Logo, symbol, meaning, history, PNG, brand">
            <a:extLst>
              <a:ext uri="{FF2B5EF4-FFF2-40B4-BE49-F238E27FC236}">
                <a16:creationId xmlns:a16="http://schemas.microsoft.com/office/drawing/2014/main" id="{9E39DD45-2DCF-8A56-88DF-A73DC3DD1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6" b="29278"/>
          <a:stretch/>
        </p:blipFill>
        <p:spPr bwMode="auto">
          <a:xfrm>
            <a:off x="113877" y="1168330"/>
            <a:ext cx="4041400" cy="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mantic Machines - Products, Competitors, Financials, Employees,  Headquarters Locations">
            <a:extLst>
              <a:ext uri="{FF2B5EF4-FFF2-40B4-BE49-F238E27FC236}">
                <a16:creationId xmlns:a16="http://schemas.microsoft.com/office/drawing/2014/main" id="{7269126E-2517-1814-1F7F-DFF07849F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16675" b="12207"/>
          <a:stretch/>
        </p:blipFill>
        <p:spPr bwMode="auto">
          <a:xfrm>
            <a:off x="26639520" y="8401"/>
            <a:ext cx="3614872" cy="25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0" name="Group 1039">
            <a:extLst>
              <a:ext uri="{FF2B5EF4-FFF2-40B4-BE49-F238E27FC236}">
                <a16:creationId xmlns:a16="http://schemas.microsoft.com/office/drawing/2014/main" id="{306381D3-D3A7-3C1B-495E-A3D72C87B41F}"/>
              </a:ext>
            </a:extLst>
          </p:cNvPr>
          <p:cNvGrpSpPr/>
          <p:nvPr/>
        </p:nvGrpSpPr>
        <p:grpSpPr>
          <a:xfrm>
            <a:off x="1942243" y="19869910"/>
            <a:ext cx="19972877" cy="6380136"/>
            <a:chOff x="84052" y="961620"/>
            <a:chExt cx="14105866" cy="3444150"/>
          </a:xfrm>
        </p:grpSpPr>
        <p:sp>
          <p:nvSpPr>
            <p:cNvPr id="1041" name="Rounded Rectangle 1040">
              <a:extLst>
                <a:ext uri="{FF2B5EF4-FFF2-40B4-BE49-F238E27FC236}">
                  <a16:creationId xmlns:a16="http://schemas.microsoft.com/office/drawing/2014/main" id="{C4EF2F16-1E62-D3AF-424F-F9BE3B297FE4}"/>
                </a:ext>
              </a:extLst>
            </p:cNvPr>
            <p:cNvSpPr/>
            <p:nvPr/>
          </p:nvSpPr>
          <p:spPr>
            <a:xfrm>
              <a:off x="101082" y="974872"/>
              <a:ext cx="7272652" cy="3384992"/>
            </a:xfrm>
            <a:prstGeom prst="roundRect">
              <a:avLst>
                <a:gd name="adj" fmla="val 3362"/>
              </a:avLst>
            </a:prstGeom>
            <a:solidFill>
              <a:srgbClr val="E7E6E6">
                <a:alpha val="80359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+mn-cs"/>
              </a:endParaRPr>
            </a:p>
          </p:txBody>
        </p: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595EED2A-34F7-7475-42DD-1044AE163488}"/>
                </a:ext>
              </a:extLst>
            </p:cNvPr>
            <p:cNvCxnSpPr>
              <a:cxnSpLocks/>
              <a:stCxn id="1053" idx="3"/>
              <a:endCxn id="1057" idx="1"/>
            </p:cNvCxnSpPr>
            <p:nvPr/>
          </p:nvCxnSpPr>
          <p:spPr>
            <a:xfrm>
              <a:off x="6038178" y="4019283"/>
              <a:ext cx="1547324" cy="7216"/>
            </a:xfrm>
            <a:prstGeom prst="straightConnector1">
              <a:avLst/>
            </a:prstGeom>
            <a:noFill/>
            <a:ln w="28575" cap="flat" cmpd="sng" algn="ctr">
              <a:solidFill>
                <a:srgbClr val="7A7A87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43" name="Arc 1042">
              <a:extLst>
                <a:ext uri="{FF2B5EF4-FFF2-40B4-BE49-F238E27FC236}">
                  <a16:creationId xmlns:a16="http://schemas.microsoft.com/office/drawing/2014/main" id="{675DB0C7-15C2-C4F3-0610-EB62BC1AE62D}"/>
                </a:ext>
              </a:extLst>
            </p:cNvPr>
            <p:cNvSpPr/>
            <p:nvPr/>
          </p:nvSpPr>
          <p:spPr>
            <a:xfrm rot="16200000" flipH="1">
              <a:off x="2446097" y="3364461"/>
              <a:ext cx="630942" cy="576764"/>
            </a:xfrm>
            <a:prstGeom prst="arc">
              <a:avLst>
                <a:gd name="adj1" fmla="val 18501634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sp>
          <p:nvSpPr>
            <p:cNvPr id="1045" name="Arc 1044">
              <a:extLst>
                <a:ext uri="{FF2B5EF4-FFF2-40B4-BE49-F238E27FC236}">
                  <a16:creationId xmlns:a16="http://schemas.microsoft.com/office/drawing/2014/main" id="{0A65CFDB-AD89-6395-80B6-27EA78F718E8}"/>
                </a:ext>
              </a:extLst>
            </p:cNvPr>
            <p:cNvSpPr/>
            <p:nvPr/>
          </p:nvSpPr>
          <p:spPr>
            <a:xfrm rot="16200000">
              <a:off x="2509429" y="3200226"/>
              <a:ext cx="487244" cy="616737"/>
            </a:xfrm>
            <a:prstGeom prst="arc">
              <a:avLst>
                <a:gd name="adj1" fmla="val 18501634"/>
                <a:gd name="adj2" fmla="val 0"/>
              </a:avLst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Times New Roman" panose="02020603050405020304" pitchFamily="18" charset="0"/>
              </a:endParaRPr>
            </a:p>
          </p:txBody>
        </p:sp>
        <p:pic>
          <p:nvPicPr>
            <p:cNvPr id="1046" name="Graphic 1045" descr="Office worker female with solid fill">
              <a:extLst>
                <a:ext uri="{FF2B5EF4-FFF2-40B4-BE49-F238E27FC236}">
                  <a16:creationId xmlns:a16="http://schemas.microsoft.com/office/drawing/2014/main" id="{C9504B9D-1909-E09C-94AA-34302C65F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77317" y="2055385"/>
              <a:ext cx="555167" cy="55516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B4A76A5A-239C-67EB-8C5F-9717E60668FB}"/>
                    </a:ext>
                  </a:extLst>
                </p:cNvPr>
                <p:cNvSpPr txBox="1"/>
                <p:nvPr/>
              </p:nvSpPr>
              <p:spPr>
                <a:xfrm>
                  <a:off x="84052" y="961620"/>
                  <a:ext cx="4084506" cy="5358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Dataset of private utterances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</m:oMath>
                  </a14:m>
                  <a:endPara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</a:endParaRPr>
                </a:p>
              </p:txBody>
            </p:sp>
          </mc:Choice>
          <mc:Fallback xmlns="">
            <p:sp>
              <p:nvSpPr>
                <p:cNvPr id="1047" name="TextBox 1046">
                  <a:extLst>
                    <a:ext uri="{FF2B5EF4-FFF2-40B4-BE49-F238E27FC236}">
                      <a16:creationId xmlns:a16="http://schemas.microsoft.com/office/drawing/2014/main" id="{B4A76A5A-239C-67EB-8C5F-9717E60668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52" y="961620"/>
                  <a:ext cx="4084506" cy="535888"/>
                </a:xfrm>
                <a:prstGeom prst="rect">
                  <a:avLst/>
                </a:prstGeom>
                <a:blipFill>
                  <a:blip r:embed="rId8"/>
                  <a:stretch>
                    <a:fillRect l="-2215" t="-61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8" name="TextBox 1047">
              <a:extLst>
                <a:ext uri="{FF2B5EF4-FFF2-40B4-BE49-F238E27FC236}">
                  <a16:creationId xmlns:a16="http://schemas.microsoft.com/office/drawing/2014/main" id="{B509177D-84D1-97C8-5A60-769CECDFB5B1}"/>
                </a:ext>
              </a:extLst>
            </p:cNvPr>
            <p:cNvSpPr txBox="1"/>
            <p:nvPr/>
          </p:nvSpPr>
          <p:spPr>
            <a:xfrm>
              <a:off x="84052" y="2670198"/>
              <a:ext cx="4813895" cy="282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Corresponding private parse trees</a:t>
              </a:r>
            </a:p>
          </p:txBody>
        </p:sp>
        <p:sp>
          <p:nvSpPr>
            <p:cNvPr id="1049" name="Rectangle: Rounded Corners 59">
              <a:extLst>
                <a:ext uri="{FF2B5EF4-FFF2-40B4-BE49-F238E27FC236}">
                  <a16:creationId xmlns:a16="http://schemas.microsoft.com/office/drawing/2014/main" id="{D0CC86D7-93D3-9727-5466-E1A54D95C977}"/>
                </a:ext>
              </a:extLst>
            </p:cNvPr>
            <p:cNvSpPr/>
            <p:nvPr/>
          </p:nvSpPr>
          <p:spPr>
            <a:xfrm>
              <a:off x="914242" y="3324088"/>
              <a:ext cx="1632149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WeatherQueryApi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</a:endParaRPr>
            </a:p>
          </p:txBody>
        </p:sp>
        <p:sp>
          <p:nvSpPr>
            <p:cNvPr id="1050" name="Rectangle: Rounded Corners 59">
              <a:extLst>
                <a:ext uri="{FF2B5EF4-FFF2-40B4-BE49-F238E27FC236}">
                  <a16:creationId xmlns:a16="http://schemas.microsoft.com/office/drawing/2014/main" id="{080B0851-F8D4-18A7-0489-834E062A5BF5}"/>
                </a:ext>
              </a:extLst>
            </p:cNvPr>
            <p:cNvSpPr/>
            <p:nvPr/>
          </p:nvSpPr>
          <p:spPr>
            <a:xfrm>
              <a:off x="147701" y="3324088"/>
              <a:ext cx="598639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Yield</a:t>
              </a:r>
            </a:p>
          </p:txBody>
        </p:sp>
        <p:sp>
          <p:nvSpPr>
            <p:cNvPr id="1051" name="Rectangle: Rounded Corners 59">
              <a:extLst>
                <a:ext uri="{FF2B5EF4-FFF2-40B4-BE49-F238E27FC236}">
                  <a16:creationId xmlns:a16="http://schemas.microsoft.com/office/drawing/2014/main" id="{63CD2A53-D819-99D6-4EE6-B71ECDFED904}"/>
                </a:ext>
              </a:extLst>
            </p:cNvPr>
            <p:cNvSpPr/>
            <p:nvPr/>
          </p:nvSpPr>
          <p:spPr>
            <a:xfrm>
              <a:off x="2775649" y="3744963"/>
              <a:ext cx="878977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AtPlace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  <a:sym typeface="Rubik"/>
              </a:endParaRPr>
            </a:p>
          </p:txBody>
        </p:sp>
        <p:sp>
          <p:nvSpPr>
            <p:cNvPr id="1052" name="Rectangle: Rounded Corners 59">
              <a:extLst>
                <a:ext uri="{FF2B5EF4-FFF2-40B4-BE49-F238E27FC236}">
                  <a16:creationId xmlns:a16="http://schemas.microsoft.com/office/drawing/2014/main" id="{BEA36F85-BD64-6B21-7628-7907BF5E4F81}"/>
                </a:ext>
              </a:extLst>
            </p:cNvPr>
            <p:cNvSpPr/>
            <p:nvPr/>
          </p:nvSpPr>
          <p:spPr>
            <a:xfrm>
              <a:off x="3839942" y="3744963"/>
              <a:ext cx="905598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FindPlace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  <a:sym typeface="Rubik"/>
              </a:endParaRPr>
            </a:p>
          </p:txBody>
        </p:sp>
        <p:sp>
          <p:nvSpPr>
            <p:cNvPr id="1053" name="Rectangle: Rounded Corners 59">
              <a:extLst>
                <a:ext uri="{FF2B5EF4-FFF2-40B4-BE49-F238E27FC236}">
                  <a16:creationId xmlns:a16="http://schemas.microsoft.com/office/drawing/2014/main" id="{B7B49C03-E835-3A03-D081-1B3EA8B1E161}"/>
                </a:ext>
              </a:extLst>
            </p:cNvPr>
            <p:cNvSpPr/>
            <p:nvPr/>
          </p:nvSpPr>
          <p:spPr>
            <a:xfrm>
              <a:off x="5010781" y="3744963"/>
              <a:ext cx="1027397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New York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  <a:sym typeface="Rubik"/>
              </a:endParaRPr>
            </a:p>
          </p:txBody>
        </p:sp>
        <p:sp>
          <p:nvSpPr>
            <p:cNvPr id="1054" name="Rectangle: Rounded Corners 59">
              <a:extLst>
                <a:ext uri="{FF2B5EF4-FFF2-40B4-BE49-F238E27FC236}">
                  <a16:creationId xmlns:a16="http://schemas.microsoft.com/office/drawing/2014/main" id="{97ABD4A7-B564-AF4F-EA91-6711D3C3698E}"/>
                </a:ext>
              </a:extLst>
            </p:cNvPr>
            <p:cNvSpPr/>
            <p:nvPr/>
          </p:nvSpPr>
          <p:spPr>
            <a:xfrm>
              <a:off x="2782793" y="3043582"/>
              <a:ext cx="878978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DateTime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  <a:sym typeface="Rubik"/>
              </a:endParaRPr>
            </a:p>
          </p:txBody>
        </p:sp>
        <p:sp>
          <p:nvSpPr>
            <p:cNvPr id="1055" name="Rectangle: Rounded Corners 59">
              <a:extLst>
                <a:ext uri="{FF2B5EF4-FFF2-40B4-BE49-F238E27FC236}">
                  <a16:creationId xmlns:a16="http://schemas.microsoft.com/office/drawing/2014/main" id="{B0171092-42E9-7EFD-C8F5-6A212DCBC39E}"/>
                </a:ext>
              </a:extLst>
            </p:cNvPr>
            <p:cNvSpPr/>
            <p:nvPr/>
          </p:nvSpPr>
          <p:spPr>
            <a:xfrm>
              <a:off x="3848184" y="3043582"/>
              <a:ext cx="897356" cy="548640"/>
            </a:xfrm>
            <a:prstGeom prst="roundRect">
              <a:avLst/>
            </a:prstGeom>
            <a:solidFill>
              <a:srgbClr val="ED7D31">
                <a:lumMod val="40000"/>
                <a:lumOff val="60000"/>
              </a:srgbClr>
            </a:solidFill>
            <a:ln w="28575" cap="flat" cmpd="sng" algn="ctr">
              <a:solidFill>
                <a:srgbClr val="ED7D31">
                  <a:lumMod val="50000"/>
                </a:srgbClr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Today</a:t>
              </a: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" pitchFamily="2" charset="77"/>
                <a:ea typeface="Palatino" pitchFamily="2" charset="77"/>
                <a:cs typeface="Helvetica Neue" panose="02000503000000020004" pitchFamily="2" charset="0"/>
                <a:sym typeface="Rubik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6" name="Google Shape;442;p48">
                  <a:extLst>
                    <a:ext uri="{FF2B5EF4-FFF2-40B4-BE49-F238E27FC236}">
                      <a16:creationId xmlns:a16="http://schemas.microsoft.com/office/drawing/2014/main" id="{8DBD914C-F0FF-6356-E259-8A3AD1DFEDD8}"/>
                    </a:ext>
                  </a:extLst>
                </p:cNvPr>
                <p:cNvSpPr/>
                <p:nvPr/>
              </p:nvSpPr>
              <p:spPr>
                <a:xfrm>
                  <a:off x="7585502" y="1357360"/>
                  <a:ext cx="2215631" cy="640080"/>
                </a:xfrm>
                <a:prstGeom prst="roundRect">
                  <a:avLst>
                    <a:gd name="adj" fmla="val 29393"/>
                  </a:avLst>
                </a:prstGeom>
                <a:solidFill>
                  <a:srgbClr val="A2998A"/>
                </a:solid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  <a:sym typeface="Rubik"/>
                    </a:rPr>
                    <a:t>DP parse2utterance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</m:ctrlPr>
                        </m:sSub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𝜃</m:t>
                          </m:r>
                          <m:r>
                            <m:rPr>
                              <m:sty m:val="p"/>
                            </m:rP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yx</m:t>
                          </m:r>
                        </m:sub>
                      </m:sSub>
                    </m:oMath>
                  </a14:m>
                  <a:endParaRPr kumimoji="0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  <a:cs typeface="Helvetica Neue" panose="02000503000000020004" pitchFamily="2" charset="0"/>
                    <a:sym typeface="Rubik"/>
                  </a:endParaRPr>
                </a:p>
              </p:txBody>
            </p:sp>
          </mc:Choice>
          <mc:Fallback xmlns="">
            <p:sp>
              <p:nvSpPr>
                <p:cNvPr id="1056" name="Google Shape;442;p48">
                  <a:extLst>
                    <a:ext uri="{FF2B5EF4-FFF2-40B4-BE49-F238E27FC236}">
                      <a16:creationId xmlns:a16="http://schemas.microsoft.com/office/drawing/2014/main" id="{8DBD914C-F0FF-6356-E259-8A3AD1DFED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02" y="1357360"/>
                  <a:ext cx="2215631" cy="640080"/>
                </a:xfrm>
                <a:prstGeom prst="roundRect">
                  <a:avLst>
                    <a:gd name="adj" fmla="val 29393"/>
                  </a:avLst>
                </a:prstGeom>
                <a:blipFill>
                  <a:blip r:embed="rId9"/>
                  <a:stretch>
                    <a:fillRect/>
                  </a:stretch>
                </a:blip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7" name="Google Shape;442;p48">
                  <a:extLst>
                    <a:ext uri="{FF2B5EF4-FFF2-40B4-BE49-F238E27FC236}">
                      <a16:creationId xmlns:a16="http://schemas.microsoft.com/office/drawing/2014/main" id="{744D7F2B-AFFC-1C87-E426-B5F73192C2A7}"/>
                    </a:ext>
                  </a:extLst>
                </p:cNvPr>
                <p:cNvSpPr/>
                <p:nvPr/>
              </p:nvSpPr>
              <p:spPr>
                <a:xfrm>
                  <a:off x="7585502" y="3706459"/>
                  <a:ext cx="2215630" cy="640080"/>
                </a:xfrm>
                <a:prstGeom prst="roundRect">
                  <a:avLst>
                    <a:gd name="adj" fmla="val 31463"/>
                  </a:avLst>
                </a:prstGeom>
                <a:solidFill>
                  <a:srgbClr val="7A7A87"/>
                </a:solidFill>
                <a:ln w="28575" cap="flat" cmpd="sng" algn="ctr">
                  <a:solidFill>
                    <a:srgbClr val="4C4C55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  <a:sym typeface="Rubik"/>
                    </a:rPr>
                    <a:t>DP parse generation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</m:ctrlPr>
                        </m:sSub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>
                                      <a:lumMod val="95000"/>
                                    </a:prstClr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  <m:t>y</m:t>
                              </m:r>
                            </m:sub>
                          </m:sSub>
                        </m:sub>
                      </m:sSub>
                    </m:oMath>
                  </a14:m>
                  <a:endParaRPr kumimoji="0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  <a:cs typeface="Helvetica Neue" panose="02000503000000020004" pitchFamily="2" charset="0"/>
                    <a:sym typeface="Rubik"/>
                  </a:endParaRPr>
                </a:p>
              </p:txBody>
            </p:sp>
          </mc:Choice>
          <mc:Fallback xmlns="">
            <p:sp>
              <p:nvSpPr>
                <p:cNvPr id="1057" name="Google Shape;442;p48">
                  <a:extLst>
                    <a:ext uri="{FF2B5EF4-FFF2-40B4-BE49-F238E27FC236}">
                      <a16:creationId xmlns:a16="http://schemas.microsoft.com/office/drawing/2014/main" id="{744D7F2B-AFFC-1C87-E426-B5F73192C2A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5502" y="3706459"/>
                  <a:ext cx="2215630" cy="640080"/>
                </a:xfrm>
                <a:prstGeom prst="roundRect">
                  <a:avLst>
                    <a:gd name="adj" fmla="val 31463"/>
                  </a:avLst>
                </a:prstGeom>
                <a:blipFill>
                  <a:blip r:embed="rId10"/>
                  <a:stretch>
                    <a:fillRect r="-1731"/>
                  </a:stretch>
                </a:blipFill>
                <a:ln w="28575" cap="flat" cmpd="sng" algn="ctr">
                  <a:solidFill>
                    <a:srgbClr val="4C4C55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B0075D92-F792-99CD-156D-07BDFB9DF310}"/>
                    </a:ext>
                  </a:extLst>
                </p:cNvPr>
                <p:cNvSpPr/>
                <p:nvPr/>
              </p:nvSpPr>
              <p:spPr>
                <a:xfrm>
                  <a:off x="12206404" y="1398508"/>
                  <a:ext cx="1983514" cy="557784"/>
                </a:xfrm>
                <a:prstGeom prst="ellipse">
                  <a:avLst/>
                </a:prstGeom>
                <a:solidFill>
                  <a:srgbClr val="A2998A"/>
                </a:solid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</a:rPr>
                    <a:t>Synthesized utterances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2400" b="0" i="0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𝑠</m:t>
                          </m:r>
                        </m:sub>
                      </m:sSub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  <a:cs typeface="Helvetica Neue" panose="02000503000000020004" pitchFamily="2" charset="0"/>
                  </a:endParaRPr>
                </a:p>
              </p:txBody>
            </p:sp>
          </mc:Choice>
          <mc:Fallback xmlns="">
            <p:sp>
              <p:nvSpPr>
                <p:cNvPr id="1058" name="Oval 1057">
                  <a:extLst>
                    <a:ext uri="{FF2B5EF4-FFF2-40B4-BE49-F238E27FC236}">
                      <a16:creationId xmlns:a16="http://schemas.microsoft.com/office/drawing/2014/main" id="{B0075D92-F792-99CD-156D-07BDFB9DF3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06404" y="1398508"/>
                  <a:ext cx="1983514" cy="557784"/>
                </a:xfrm>
                <a:prstGeom prst="ellipse">
                  <a:avLst/>
                </a:prstGeom>
                <a:blipFill>
                  <a:blip r:embed="rId11"/>
                  <a:stretch>
                    <a:fillRect b="-1714"/>
                  </a:stretch>
                </a:blip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9" name="Oval 1058">
              <a:extLst>
                <a:ext uri="{FF2B5EF4-FFF2-40B4-BE49-F238E27FC236}">
                  <a16:creationId xmlns:a16="http://schemas.microsoft.com/office/drawing/2014/main" id="{6E3B54CB-5AF8-75D2-C0EC-098060BEFAF5}"/>
                </a:ext>
              </a:extLst>
            </p:cNvPr>
            <p:cNvSpPr/>
            <p:nvPr/>
          </p:nvSpPr>
          <p:spPr>
            <a:xfrm>
              <a:off x="11019318" y="3647228"/>
              <a:ext cx="1983514" cy="758542"/>
            </a:xfrm>
            <a:prstGeom prst="ellipse">
              <a:avLst/>
            </a:prstGeom>
            <a:solidFill>
              <a:srgbClr val="7A7A87"/>
            </a:solidFill>
            <a:ln w="28575" cap="flat" cmpd="sng" algn="ctr">
              <a:solidFill>
                <a:srgbClr val="4C4C55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Synthesized parse trees</a:t>
              </a:r>
            </a:p>
          </p:txBody>
        </p:sp>
        <p:cxnSp>
          <p:nvCxnSpPr>
            <p:cNvPr id="1060" name="Straight Arrow Connector 1059">
              <a:extLst>
                <a:ext uri="{FF2B5EF4-FFF2-40B4-BE49-F238E27FC236}">
                  <a16:creationId xmlns:a16="http://schemas.microsoft.com/office/drawing/2014/main" id="{5AE738C3-6C68-BB0F-B35D-6775CC65CD58}"/>
                </a:ext>
              </a:extLst>
            </p:cNvPr>
            <p:cNvCxnSpPr>
              <a:cxnSpLocks/>
              <a:stCxn id="1071" idx="3"/>
              <a:endCxn id="1056" idx="1"/>
            </p:cNvCxnSpPr>
            <p:nvPr/>
          </p:nvCxnSpPr>
          <p:spPr>
            <a:xfrm>
              <a:off x="4821283" y="1664149"/>
              <a:ext cx="2764219" cy="13251"/>
            </a:xfrm>
            <a:prstGeom prst="straightConnector1">
              <a:avLst/>
            </a:prstGeom>
            <a:noFill/>
            <a:ln w="28575" cap="flat" cmpd="sng" algn="ctr">
              <a:solidFill>
                <a:srgbClr val="535048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061" name="TextBox 1060">
              <a:extLst>
                <a:ext uri="{FF2B5EF4-FFF2-40B4-BE49-F238E27FC236}">
                  <a16:creationId xmlns:a16="http://schemas.microsoft.com/office/drawing/2014/main" id="{865172AB-1209-C42B-99A8-5F93BE0405A8}"/>
                </a:ext>
              </a:extLst>
            </p:cNvPr>
            <p:cNvSpPr txBox="1"/>
            <p:nvPr/>
          </p:nvSpPr>
          <p:spPr>
            <a:xfrm>
              <a:off x="9785530" y="3678689"/>
              <a:ext cx="1027123" cy="448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sampling</a:t>
              </a:r>
            </a:p>
          </p:txBody>
        </p:sp>
        <p:sp>
          <p:nvSpPr>
            <p:cNvPr id="1062" name="TextBox 1061">
              <a:extLst>
                <a:ext uri="{FF2B5EF4-FFF2-40B4-BE49-F238E27FC236}">
                  <a16:creationId xmlns:a16="http://schemas.microsoft.com/office/drawing/2014/main" id="{E7C14B51-19C8-8ACD-D5BC-4AE5FED44311}"/>
                </a:ext>
              </a:extLst>
            </p:cNvPr>
            <p:cNvSpPr txBox="1"/>
            <p:nvPr/>
          </p:nvSpPr>
          <p:spPr>
            <a:xfrm>
              <a:off x="9736562" y="1670357"/>
              <a:ext cx="2246988" cy="215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Conditional sampling</a:t>
              </a:r>
            </a:p>
          </p:txBody>
        </p:sp>
        <p:cxnSp>
          <p:nvCxnSpPr>
            <p:cNvPr id="1063" name="Straight Arrow Connector 1062">
              <a:extLst>
                <a:ext uri="{FF2B5EF4-FFF2-40B4-BE49-F238E27FC236}">
                  <a16:creationId xmlns:a16="http://schemas.microsoft.com/office/drawing/2014/main" id="{09ED2055-D9AD-83D7-F7E1-9DCB2D00E9AC}"/>
                </a:ext>
              </a:extLst>
            </p:cNvPr>
            <p:cNvCxnSpPr>
              <a:cxnSpLocks/>
              <a:stCxn id="1050" idx="3"/>
              <a:endCxn id="1049" idx="1"/>
            </p:cNvCxnSpPr>
            <p:nvPr/>
          </p:nvCxnSpPr>
          <p:spPr>
            <a:xfrm>
              <a:off x="746340" y="3598408"/>
              <a:ext cx="167902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4" name="Straight Arrow Connector 1063">
              <a:extLst>
                <a:ext uri="{FF2B5EF4-FFF2-40B4-BE49-F238E27FC236}">
                  <a16:creationId xmlns:a16="http://schemas.microsoft.com/office/drawing/2014/main" id="{ED4D02D1-D76B-C688-84F4-293B9F63CECD}"/>
                </a:ext>
              </a:extLst>
            </p:cNvPr>
            <p:cNvCxnSpPr>
              <a:cxnSpLocks/>
              <a:stCxn id="1054" idx="3"/>
              <a:endCxn id="1055" idx="1"/>
            </p:cNvCxnSpPr>
            <p:nvPr/>
          </p:nvCxnSpPr>
          <p:spPr>
            <a:xfrm>
              <a:off x="3661771" y="3317902"/>
              <a:ext cx="186413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5" name="Straight Arrow Connector 1064">
              <a:extLst>
                <a:ext uri="{FF2B5EF4-FFF2-40B4-BE49-F238E27FC236}">
                  <a16:creationId xmlns:a16="http://schemas.microsoft.com/office/drawing/2014/main" id="{BA0ABCBD-3158-4804-C13F-9D8CB0CF883D}"/>
                </a:ext>
              </a:extLst>
            </p:cNvPr>
            <p:cNvCxnSpPr>
              <a:cxnSpLocks/>
              <a:stCxn id="1051" idx="3"/>
              <a:endCxn id="1052" idx="1"/>
            </p:cNvCxnSpPr>
            <p:nvPr/>
          </p:nvCxnSpPr>
          <p:spPr>
            <a:xfrm>
              <a:off x="3654626" y="4019283"/>
              <a:ext cx="185316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66" name="Straight Arrow Connector 1065">
              <a:extLst>
                <a:ext uri="{FF2B5EF4-FFF2-40B4-BE49-F238E27FC236}">
                  <a16:creationId xmlns:a16="http://schemas.microsoft.com/office/drawing/2014/main" id="{7482E846-5F86-FAAE-B41E-A6A6548FCBEF}"/>
                </a:ext>
              </a:extLst>
            </p:cNvPr>
            <p:cNvCxnSpPr>
              <a:cxnSpLocks/>
              <a:stCxn id="1052" idx="3"/>
              <a:endCxn id="1053" idx="1"/>
            </p:cNvCxnSpPr>
            <p:nvPr/>
          </p:nvCxnSpPr>
          <p:spPr>
            <a:xfrm>
              <a:off x="4745540" y="4019283"/>
              <a:ext cx="265241" cy="0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5CC6544-8A98-F5F8-5A2E-3532BDFE73B3}"/>
                    </a:ext>
                  </a:extLst>
                </p:cNvPr>
                <p:cNvSpPr txBox="1"/>
                <p:nvPr/>
              </p:nvSpPr>
              <p:spPr>
                <a:xfrm>
                  <a:off x="4965083" y="1708800"/>
                  <a:ext cx="1618657" cy="3322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DP-SGD training for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a:rPr kumimoji="0" lang="en-US" sz="20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epochs</m:t>
                      </m:r>
                    </m:oMath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</a:endParaRPr>
                </a:p>
              </p:txBody>
            </p:sp>
          </mc:Choice>
          <mc:Fallback xmlns="">
            <p:sp>
              <p:nvSpPr>
                <p:cNvPr id="1067" name="TextBox 1066">
                  <a:extLst>
                    <a:ext uri="{FF2B5EF4-FFF2-40B4-BE49-F238E27FC236}">
                      <a16:creationId xmlns:a16="http://schemas.microsoft.com/office/drawing/2014/main" id="{15CC6544-8A98-F5F8-5A2E-3532BDFE7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5083" y="1708800"/>
                  <a:ext cx="1618657" cy="332290"/>
                </a:xfrm>
                <a:prstGeom prst="rect">
                  <a:avLst/>
                </a:prstGeom>
                <a:blipFill>
                  <a:blip r:embed="rId12"/>
                  <a:stretch>
                    <a:fillRect t="-12871" r="-1064" b="-23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3FB2EDC0-80E7-A0D9-65B6-94E5AC7A7452}"/>
                    </a:ext>
                  </a:extLst>
                </p:cNvPr>
                <p:cNvSpPr txBox="1"/>
                <p:nvPr/>
              </p:nvSpPr>
              <p:spPr>
                <a:xfrm>
                  <a:off x="5950852" y="3561599"/>
                  <a:ext cx="1618657" cy="33229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DP-SGD </a:t>
                  </a:r>
                </a:p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kumimoji="0" lang="en-US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 epochs  </a:t>
                  </a:r>
                </a:p>
              </p:txBody>
            </p:sp>
          </mc:Choice>
          <mc:Fallback xmlns="">
            <p:sp>
              <p:nvSpPr>
                <p:cNvPr id="1068" name="TextBox 1067">
                  <a:extLst>
                    <a:ext uri="{FF2B5EF4-FFF2-40B4-BE49-F238E27FC236}">
                      <a16:creationId xmlns:a16="http://schemas.microsoft.com/office/drawing/2014/main" id="{3FB2EDC0-80E7-A0D9-65B6-94E5AC7A74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50852" y="3561599"/>
                  <a:ext cx="1618657" cy="332290"/>
                </a:xfrm>
                <a:prstGeom prst="rect">
                  <a:avLst/>
                </a:prstGeom>
                <a:blipFill>
                  <a:blip r:embed="rId13"/>
                  <a:stretch>
                    <a:fillRect t="-12871" b="-23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D650712B-4A7D-4E2A-B425-DD5C56502433}"/>
                    </a:ext>
                  </a:extLst>
                </p:cNvPr>
                <p:cNvSpPr txBox="1"/>
                <p:nvPr/>
              </p:nvSpPr>
              <p:spPr>
                <a:xfrm>
                  <a:off x="12326210" y="1970471"/>
                  <a:ext cx="1769303" cy="16614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Generations satisfy </a:t>
                  </a:r>
                  <a14:m>
                    <m:oMath xmlns:m="http://schemas.openxmlformats.org/officeDocument/2006/math">
                      <m:r>
                        <a:rPr kumimoji="0" lang="en-US" sz="20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𝜖</m:t>
                      </m:r>
                    </m:oMath>
                  </a14:m>
                  <a:endPara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</a:endParaRPr>
                </a:p>
              </p:txBody>
            </p:sp>
          </mc:Choice>
          <mc:Fallback xmlns="">
            <p:sp>
              <p:nvSpPr>
                <p:cNvPr id="1069" name="TextBox 1068">
                  <a:extLst>
                    <a:ext uri="{FF2B5EF4-FFF2-40B4-BE49-F238E27FC236}">
                      <a16:creationId xmlns:a16="http://schemas.microsoft.com/office/drawing/2014/main" id="{D650712B-4A7D-4E2A-B425-DD5C565024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326210" y="1970471"/>
                  <a:ext cx="1769303" cy="166145"/>
                </a:xfrm>
                <a:prstGeom prst="rect">
                  <a:avLst/>
                </a:prstGeom>
                <a:blipFill>
                  <a:blip r:embed="rId14"/>
                  <a:stretch>
                    <a:fillRect l="-2920" t="-25490" b="-490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0" name="TextBox 1069">
              <a:extLst>
                <a:ext uri="{FF2B5EF4-FFF2-40B4-BE49-F238E27FC236}">
                  <a16:creationId xmlns:a16="http://schemas.microsoft.com/office/drawing/2014/main" id="{ADDD532E-C3B8-311B-8FE0-5EF0CE76A2FC}"/>
                </a:ext>
              </a:extLst>
            </p:cNvPr>
            <p:cNvSpPr txBox="1"/>
            <p:nvPr/>
          </p:nvSpPr>
          <p:spPr>
            <a:xfrm rot="16200000">
              <a:off x="6468136" y="2453291"/>
              <a:ext cx="1462952" cy="271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Privacy Barrier</a:t>
              </a:r>
            </a:p>
          </p:txBody>
        </p:sp>
        <p:sp>
          <p:nvSpPr>
            <p:cNvPr id="1071" name="Rounded Rectangular Callout 19">
              <a:extLst>
                <a:ext uri="{FF2B5EF4-FFF2-40B4-BE49-F238E27FC236}">
                  <a16:creationId xmlns:a16="http://schemas.microsoft.com/office/drawing/2014/main" id="{0B7EEE04-3F26-CF75-F113-50D2B0DCFCEF}"/>
                </a:ext>
              </a:extLst>
            </p:cNvPr>
            <p:cNvSpPr/>
            <p:nvPr/>
          </p:nvSpPr>
          <p:spPr>
            <a:xfrm>
              <a:off x="187004" y="1337544"/>
              <a:ext cx="4634279" cy="653209"/>
            </a:xfrm>
            <a:prstGeom prst="wedgeRoundRectCallout">
              <a:avLst>
                <a:gd name="adj1" fmla="val -35434"/>
                <a:gd name="adj2" fmla="val 84667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28575">
              <a:solidFill>
                <a:srgbClr val="FF9300"/>
              </a:solidFill>
            </a:ln>
            <a:effectLst>
              <a:outerShdw blurRad="11430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“Could you tell me what the weather is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gonna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 be like today in New York?”</a:t>
              </a:r>
            </a:p>
          </p:txBody>
        </p:sp>
        <p:cxnSp>
          <p:nvCxnSpPr>
            <p:cNvPr id="1072" name="Straight Arrow Connector 1071">
              <a:extLst>
                <a:ext uri="{FF2B5EF4-FFF2-40B4-BE49-F238E27FC236}">
                  <a16:creationId xmlns:a16="http://schemas.microsoft.com/office/drawing/2014/main" id="{178237BF-DF07-623B-8AE0-86BD1F0EB36F}"/>
                </a:ext>
              </a:extLst>
            </p:cNvPr>
            <p:cNvCxnSpPr>
              <a:cxnSpLocks/>
              <a:stCxn id="1059" idx="0"/>
            </p:cNvCxnSpPr>
            <p:nvPr/>
          </p:nvCxnSpPr>
          <p:spPr>
            <a:xfrm flipV="1">
              <a:off x="12011075" y="1677400"/>
              <a:ext cx="0" cy="1969828"/>
            </a:xfrm>
            <a:prstGeom prst="straightConnector1">
              <a:avLst/>
            </a:prstGeom>
            <a:noFill/>
            <a:ln w="28575" cap="flat" cmpd="sng" algn="ctr">
              <a:solidFill>
                <a:srgbClr val="7A7A87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3" name="Straight Arrow Connector 1072">
              <a:extLst>
                <a:ext uri="{FF2B5EF4-FFF2-40B4-BE49-F238E27FC236}">
                  <a16:creationId xmlns:a16="http://schemas.microsoft.com/office/drawing/2014/main" id="{18ACE217-59F8-6DB6-5A39-4BEBC85E6C4D}"/>
                </a:ext>
              </a:extLst>
            </p:cNvPr>
            <p:cNvCxnSpPr>
              <a:cxnSpLocks/>
              <a:stCxn id="1056" idx="3"/>
              <a:endCxn id="1058" idx="2"/>
            </p:cNvCxnSpPr>
            <p:nvPr/>
          </p:nvCxnSpPr>
          <p:spPr>
            <a:xfrm>
              <a:off x="9801133" y="1677400"/>
              <a:ext cx="240527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35048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1074" name="Straight Arrow Connector 1073">
              <a:extLst>
                <a:ext uri="{FF2B5EF4-FFF2-40B4-BE49-F238E27FC236}">
                  <a16:creationId xmlns:a16="http://schemas.microsoft.com/office/drawing/2014/main" id="{B16D51B3-0FCA-F014-58DA-1DD3BCA66652}"/>
                </a:ext>
              </a:extLst>
            </p:cNvPr>
            <p:cNvCxnSpPr>
              <a:cxnSpLocks/>
              <a:stCxn id="1057" idx="3"/>
              <a:endCxn id="1059" idx="2"/>
            </p:cNvCxnSpPr>
            <p:nvPr/>
          </p:nvCxnSpPr>
          <p:spPr>
            <a:xfrm>
              <a:off x="9801132" y="4026499"/>
              <a:ext cx="1218186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7A7A87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5D3A4FF-64DD-64BF-20B0-2748FB52899C}"/>
              </a:ext>
            </a:extLst>
          </p:cNvPr>
          <p:cNvGrpSpPr/>
          <p:nvPr/>
        </p:nvGrpSpPr>
        <p:grpSpPr>
          <a:xfrm>
            <a:off x="2347523" y="12397644"/>
            <a:ext cx="26213599" cy="4025893"/>
            <a:chOff x="60141" y="2040673"/>
            <a:chExt cx="16392689" cy="2419775"/>
          </a:xfrm>
        </p:grpSpPr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2DA4D51-53A7-09E4-1000-5194B4E27934}"/>
                </a:ext>
              </a:extLst>
            </p:cNvPr>
            <p:cNvCxnSpPr>
              <a:cxnSpLocks/>
            </p:cNvCxnSpPr>
            <p:nvPr/>
          </p:nvCxnSpPr>
          <p:spPr>
            <a:xfrm>
              <a:off x="6689882" y="3035686"/>
              <a:ext cx="921499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45048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FDF37694-7909-40FB-AB92-F19BB781695C}"/>
                </a:ext>
              </a:extLst>
            </p:cNvPr>
            <p:cNvSpPr/>
            <p:nvPr/>
          </p:nvSpPr>
          <p:spPr>
            <a:xfrm>
              <a:off x="60141" y="2040673"/>
              <a:ext cx="4234644" cy="2203681"/>
            </a:xfrm>
            <a:prstGeom prst="roundRect">
              <a:avLst>
                <a:gd name="adj" fmla="val 3362"/>
              </a:avLst>
            </a:prstGeom>
            <a:solidFill>
              <a:srgbClr val="E7E6E6">
                <a:alpha val="80359"/>
              </a:srgbClr>
            </a:solidFill>
            <a:ln w="285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3" name="Graphic 182" descr="Office worker female with solid fill">
              <a:extLst>
                <a:ext uri="{FF2B5EF4-FFF2-40B4-BE49-F238E27FC236}">
                  <a16:creationId xmlns:a16="http://schemas.microsoft.com/office/drawing/2014/main" id="{E89883AD-6486-DF58-BCDC-1F1745A296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3929" y="3638016"/>
              <a:ext cx="555167" cy="555167"/>
            </a:xfrm>
            <a:prstGeom prst="rect">
              <a:avLst/>
            </a:prstGeom>
          </p:spPr>
        </p:pic>
        <p:sp>
          <p:nvSpPr>
            <p:cNvPr id="184" name="Rounded Rectangular Callout 19">
              <a:extLst>
                <a:ext uri="{FF2B5EF4-FFF2-40B4-BE49-F238E27FC236}">
                  <a16:creationId xmlns:a16="http://schemas.microsoft.com/office/drawing/2014/main" id="{F326C38D-7EEB-3326-FBC0-DC8933E33FCC}"/>
                </a:ext>
              </a:extLst>
            </p:cNvPr>
            <p:cNvSpPr/>
            <p:nvPr/>
          </p:nvSpPr>
          <p:spPr>
            <a:xfrm>
              <a:off x="163561" y="2573364"/>
              <a:ext cx="3245062" cy="907118"/>
            </a:xfrm>
            <a:prstGeom prst="wedgeRoundRectCallout">
              <a:avLst>
                <a:gd name="adj1" fmla="val -35434"/>
                <a:gd name="adj2" fmla="val 84667"/>
                <a:gd name="adj3" fmla="val 16667"/>
              </a:avLst>
            </a:prstGeom>
            <a:solidFill>
              <a:srgbClr val="FFC000">
                <a:lumMod val="40000"/>
                <a:lumOff val="60000"/>
              </a:srgbClr>
            </a:solidFill>
            <a:ln w="28575">
              <a:solidFill>
                <a:srgbClr val="FF9300"/>
              </a:solidFill>
            </a:ln>
            <a:effectLst>
              <a:outerShdw blurRad="114300" dist="19050" dir="5400000" algn="bl" rotWithShape="0">
                <a:srgbClr val="000000">
                  <a:alpha val="1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“Could you tell me what the weather is </a:t>
              </a:r>
              <a:r>
                <a:rPr kumimoji="0" lang="en-US" sz="2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gonna</a:t>
              </a: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10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Rubik"/>
                </a:rPr>
                <a:t> be like today in New York?”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58F9137-F58D-B317-E98C-0C5AF600B823}"/>
                    </a:ext>
                  </a:extLst>
                </p:cNvPr>
                <p:cNvSpPr txBox="1"/>
                <p:nvPr/>
              </p:nvSpPr>
              <p:spPr>
                <a:xfrm>
                  <a:off x="60141" y="2048538"/>
                  <a:ext cx="3795386" cy="5966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Dataset of private utterances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  <m:sub>
                          <m:r>
                            <a:rPr kumimoji="0" lang="en-US" sz="28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𝒑𝒓𝒊𝒗</m:t>
                          </m:r>
                        </m:sub>
                      </m:sSub>
                    </m:oMath>
                  </a14:m>
                  <a:r>
                    <a:rPr kumimoji="0" lang="en-US" sz="28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85" name="TextBox 184">
                  <a:extLst>
                    <a:ext uri="{FF2B5EF4-FFF2-40B4-BE49-F238E27FC236}">
                      <a16:creationId xmlns:a16="http://schemas.microsoft.com/office/drawing/2014/main" id="{F58F9137-F58D-B317-E98C-0C5AF600B8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41" y="2048538"/>
                  <a:ext cx="3795386" cy="596670"/>
                </a:xfrm>
                <a:prstGeom prst="rect">
                  <a:avLst/>
                </a:prstGeom>
                <a:blipFill>
                  <a:blip r:embed="rId15"/>
                  <a:stretch>
                    <a:fillRect l="-2008" t="-67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79F1D4C8-D9FA-396D-08A1-0720DE241D8A}"/>
                </a:ext>
              </a:extLst>
            </p:cNvPr>
            <p:cNvSpPr txBox="1"/>
            <p:nvPr/>
          </p:nvSpPr>
          <p:spPr>
            <a:xfrm>
              <a:off x="3397310" y="2488427"/>
              <a:ext cx="958554" cy="443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Private Training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49C1BD0B-5647-9C17-25A8-D54886C98409}"/>
                </a:ext>
              </a:extLst>
            </p:cNvPr>
            <p:cNvSpPr txBox="1"/>
            <p:nvPr/>
          </p:nvSpPr>
          <p:spPr>
            <a:xfrm rot="16200000">
              <a:off x="3438062" y="3430038"/>
              <a:ext cx="1462952" cy="2469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Privacy Barrier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ounded Rectangle 187">
                  <a:extLst>
                    <a:ext uri="{FF2B5EF4-FFF2-40B4-BE49-F238E27FC236}">
                      <a16:creationId xmlns:a16="http://schemas.microsoft.com/office/drawing/2014/main" id="{598ABD58-CFC8-638C-795E-948010139939}"/>
                    </a:ext>
                  </a:extLst>
                </p:cNvPr>
                <p:cNvSpPr/>
                <p:nvPr/>
              </p:nvSpPr>
              <p:spPr>
                <a:xfrm>
                  <a:off x="4454444" y="2526661"/>
                  <a:ext cx="2289603" cy="924641"/>
                </a:xfrm>
                <a:prstGeom prst="roundRect">
                  <a:avLst/>
                </a:prstGeom>
                <a:solidFill>
                  <a:srgbClr val="A2998A"/>
                </a:solid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</a:rPr>
                    <a:t>DP utterance generation model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𝑝</m:t>
                          </m:r>
                        </m:e>
                        <m:sub>
                          <m:sSub>
                            <m:sSubPr>
                              <m:ctrlP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</m:ctrlPr>
                            </m:sSubPr>
                            <m:e>
                              <m:r>
                                <a:rPr kumimoji="0" lang="en-US" sz="2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0" lang="en-US" sz="2400" b="0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Rubik"/>
                                </a:rPr>
                                <m:t>x</m:t>
                              </m:r>
                            </m:sub>
                          </m:sSub>
                        </m:sub>
                      </m:sSub>
                    </m:oMath>
                  </a14:m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</a:rPr>
                    <a:t> (budget 𝜖)</a:t>
                  </a:r>
                </a:p>
              </p:txBody>
            </p:sp>
          </mc:Choice>
          <mc:Fallback xmlns="">
            <p:sp>
              <p:nvSpPr>
                <p:cNvPr id="188" name="Rounded Rectangle 187">
                  <a:extLst>
                    <a:ext uri="{FF2B5EF4-FFF2-40B4-BE49-F238E27FC236}">
                      <a16:creationId xmlns:a16="http://schemas.microsoft.com/office/drawing/2014/main" id="{598ABD58-CFC8-638C-795E-9480101399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4444" y="2526661"/>
                  <a:ext cx="2289603" cy="924641"/>
                </a:xfrm>
                <a:prstGeom prst="roundRect">
                  <a:avLst/>
                </a:prstGeom>
                <a:blipFill>
                  <a:blip r:embed="rId16"/>
                  <a:stretch>
                    <a:fillRect r="-1818"/>
                  </a:stretch>
                </a:blip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C7661954-850E-DB85-3D68-E5D72D1CBD38}"/>
                </a:ext>
              </a:extLst>
            </p:cNvPr>
            <p:cNvSpPr txBox="1"/>
            <p:nvPr/>
          </p:nvSpPr>
          <p:spPr>
            <a:xfrm>
              <a:off x="6713816" y="2689997"/>
              <a:ext cx="958554" cy="221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Sample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EE4F0C77-721F-2266-53E7-50378C1D3E87}"/>
                    </a:ext>
                  </a:extLst>
                </p:cNvPr>
                <p:cNvSpPr/>
                <p:nvPr/>
              </p:nvSpPr>
              <p:spPr>
                <a:xfrm>
                  <a:off x="7651571" y="2518229"/>
                  <a:ext cx="1973766" cy="933073"/>
                </a:xfrm>
                <a:prstGeom prst="ellipse">
                  <a:avLst/>
                </a:prstGeom>
                <a:solidFill>
                  <a:srgbClr val="A2998A"/>
                </a:solid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</a:rPr>
                    <a:t>Synthesized utterances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  <m:t>𝑠</m:t>
                          </m:r>
                        </m:sub>
                      </m:sSub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EE4F0C77-721F-2266-53E7-50378C1D3E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1571" y="2518229"/>
                  <a:ext cx="1973766" cy="933073"/>
                </a:xfrm>
                <a:prstGeom prst="ellipse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AEC86BFD-3310-8D53-1B6C-A435260FFA4E}"/>
                </a:ext>
              </a:extLst>
            </p:cNvPr>
            <p:cNvSpPr txBox="1"/>
            <p:nvPr/>
          </p:nvSpPr>
          <p:spPr>
            <a:xfrm>
              <a:off x="7651571" y="3540180"/>
              <a:ext cx="2090334" cy="221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Generations satisfy 𝜖 </a:t>
              </a:r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8B3FE293-6705-D8D7-4FDE-6CC4E395D876}"/>
                </a:ext>
              </a:extLst>
            </p:cNvPr>
            <p:cNvSpPr txBox="1"/>
            <p:nvPr/>
          </p:nvSpPr>
          <p:spPr>
            <a:xfrm>
              <a:off x="9580733" y="2689997"/>
              <a:ext cx="958554" cy="22198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Annotate</a:t>
              </a:r>
            </a:p>
          </p:txBody>
        </p:sp>
        <p:cxnSp>
          <p:nvCxnSpPr>
            <p:cNvPr id="257" name="Straight Arrow Connector 256">
              <a:extLst>
                <a:ext uri="{FF2B5EF4-FFF2-40B4-BE49-F238E27FC236}">
                  <a16:creationId xmlns:a16="http://schemas.microsoft.com/office/drawing/2014/main" id="{3AF6D569-848A-8347-4BE5-1A9AD2E774CB}"/>
                </a:ext>
              </a:extLst>
            </p:cNvPr>
            <p:cNvCxnSpPr>
              <a:cxnSpLocks/>
            </p:cNvCxnSpPr>
            <p:nvPr/>
          </p:nvCxnSpPr>
          <p:spPr>
            <a:xfrm>
              <a:off x="9688375" y="3035686"/>
              <a:ext cx="79377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45048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842EBB-FE94-6FBE-5EC4-7F785FEE9901}"/>
                </a:ext>
              </a:extLst>
            </p:cNvPr>
            <p:cNvSpPr/>
            <p:nvPr/>
          </p:nvSpPr>
          <p:spPr>
            <a:xfrm>
              <a:off x="10550250" y="2655753"/>
              <a:ext cx="2942727" cy="759865"/>
            </a:xfrm>
            <a:prstGeom prst="ellipse">
              <a:avLst/>
            </a:prstGeom>
            <a:solidFill>
              <a:srgbClr val="A2998A"/>
            </a:solidFill>
            <a:ln w="28575" cap="flat" cmpd="sng" algn="ctr">
              <a:solidFill>
                <a:srgbClr val="545048"/>
              </a:solidFill>
              <a:prstDash val="solid"/>
              <a:miter lim="800000"/>
            </a:ln>
            <a:effectLst/>
          </p:spPr>
          <p:txBody>
            <a:bodyPr lIns="0" rIns="0"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  <a:cs typeface="Helvetica Neue" panose="02000503000000020004" pitchFamily="2" charset="0"/>
                </a:rPr>
                <a:t>Annotated synthesized utterances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D827F82F-7C03-95A9-DC4E-39A4AB4FE7C8}"/>
                    </a:ext>
                  </a:extLst>
                </p:cNvPr>
                <p:cNvSpPr/>
                <p:nvPr/>
              </p:nvSpPr>
              <p:spPr>
                <a:xfrm>
                  <a:off x="10550250" y="3525129"/>
                  <a:ext cx="2942727" cy="759865"/>
                </a:xfrm>
                <a:prstGeom prst="ellipse">
                  <a:avLst/>
                </a:prstGeom>
                <a:solidFill>
                  <a:srgbClr val="7A7A87"/>
                </a:solidFill>
                <a:ln w="28575" cap="flat" cmpd="sng" algn="ctr">
                  <a:solidFill>
                    <a:srgbClr val="4C4C55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95000"/>
                        </a:prstClr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Helvetica Neue" panose="02000503000000020004" pitchFamily="2" charset="0"/>
                    </a:rPr>
                    <a:t>Existing annotated utterances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  <m:t>𝐷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>
                                  <a:lumMod val="95000"/>
                                </a:prstClr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Palatino" pitchFamily="2" charset="77"/>
                              <a:cs typeface="Helvetica Neue" panose="02000503000000020004" pitchFamily="2" charset="0"/>
                            </a:rPr>
                            <m:t>𝑝𝑢𝑏</m:t>
                          </m:r>
                        </m:sub>
                      </m:sSub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59" name="Oval 258">
                  <a:extLst>
                    <a:ext uri="{FF2B5EF4-FFF2-40B4-BE49-F238E27FC236}">
                      <a16:creationId xmlns:a16="http://schemas.microsoft.com/office/drawing/2014/main" id="{D827F82F-7C03-95A9-DC4E-39A4AB4FE7C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50250" y="3525129"/>
                  <a:ext cx="2942727" cy="759865"/>
                </a:xfrm>
                <a:prstGeom prst="ellipse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 w="28575" cap="flat" cmpd="sng" algn="ctr">
                  <a:solidFill>
                    <a:srgbClr val="4C4C55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4DA6C225-40DB-ECDD-2FFA-D6D09948C5FB}"/>
                </a:ext>
              </a:extLst>
            </p:cNvPr>
            <p:cNvSpPr txBox="1"/>
            <p:nvPr/>
          </p:nvSpPr>
          <p:spPr>
            <a:xfrm>
              <a:off x="13077933" y="2478611"/>
              <a:ext cx="1607220" cy="4439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Palatino" pitchFamily="2" charset="77"/>
                  <a:ea typeface="Palatino" pitchFamily="2" charset="77"/>
                </a:rPr>
                <a:t>Data Aug-mentation</a:t>
              </a:r>
            </a:p>
          </p:txBody>
        </p:sp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A83A72D5-56CD-2B97-F09A-E2F4D786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38777" y="3035685"/>
              <a:ext cx="899455" cy="3161"/>
            </a:xfrm>
            <a:prstGeom prst="straightConnector1">
              <a:avLst/>
            </a:prstGeom>
            <a:noFill/>
            <a:ln w="28575" cap="flat" cmpd="sng" algn="ctr">
              <a:solidFill>
                <a:srgbClr val="545048"/>
              </a:solidFill>
              <a:prstDash val="solid"/>
              <a:miter lim="800000"/>
              <a:tailEnd type="triangl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2" name="Rounded Rectangle 261">
                  <a:extLst>
                    <a:ext uri="{FF2B5EF4-FFF2-40B4-BE49-F238E27FC236}">
                      <a16:creationId xmlns:a16="http://schemas.microsoft.com/office/drawing/2014/main" id="{C8A22663-9209-6E05-D1A5-D80DE1238DF8}"/>
                    </a:ext>
                  </a:extLst>
                </p:cNvPr>
                <p:cNvSpPr/>
                <p:nvPr/>
              </p:nvSpPr>
              <p:spPr>
                <a:xfrm>
                  <a:off x="14461730" y="2535103"/>
                  <a:ext cx="1991100" cy="924641"/>
                </a:xfrm>
                <a:prstGeom prst="roundRect">
                  <a:avLst/>
                </a:prstGeom>
                <a:solidFill>
                  <a:srgbClr val="A2998A"/>
                </a:solid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Palatino" pitchFamily="2" charset="77"/>
                      <a:ea typeface="Palatino" pitchFamily="2" charset="77"/>
                      <a:cs typeface="+mn-cs"/>
                      <a:sym typeface="Rubik"/>
                    </a:rPr>
                    <a:t>Improved semantic parser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𝑝</m:t>
                          </m:r>
                        </m:e>
                        <m:sub>
                          <m:r>
                            <a:rPr kumimoji="0" lang="en-US" sz="2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Rubik"/>
                            </a:rPr>
                            <m:t>𝜙</m:t>
                          </m:r>
                        </m:sub>
                      </m:sSub>
                    </m:oMath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Palatino" pitchFamily="2" charset="77"/>
                    <a:ea typeface="Palatino" pitchFamily="2" charset="77"/>
                    <a:cs typeface="+mn-cs"/>
                    <a:sym typeface="Rubik"/>
                  </a:endParaRPr>
                </a:p>
              </p:txBody>
            </p:sp>
          </mc:Choice>
          <mc:Fallback xmlns="">
            <p:sp>
              <p:nvSpPr>
                <p:cNvPr id="262" name="Rounded Rectangle 261">
                  <a:extLst>
                    <a:ext uri="{FF2B5EF4-FFF2-40B4-BE49-F238E27FC236}">
                      <a16:creationId xmlns:a16="http://schemas.microsoft.com/office/drawing/2014/main" id="{C8A22663-9209-6E05-D1A5-D80DE1238DF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1730" y="2535103"/>
                  <a:ext cx="1991100" cy="924641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28575" cap="flat" cmpd="sng" algn="ctr">
                  <a:solidFill>
                    <a:srgbClr val="545048"/>
                  </a:solidFill>
                  <a:prstDash val="solid"/>
                  <a:miter lim="8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3" name="Arc 262">
              <a:extLst>
                <a:ext uri="{FF2B5EF4-FFF2-40B4-BE49-F238E27FC236}">
                  <a16:creationId xmlns:a16="http://schemas.microsoft.com/office/drawing/2014/main" id="{EB05C3C3-1878-4EB9-7ADF-1FD730D0F7E3}"/>
                </a:ext>
              </a:extLst>
            </p:cNvPr>
            <p:cNvSpPr/>
            <p:nvPr/>
          </p:nvSpPr>
          <p:spPr>
            <a:xfrm rot="16200000">
              <a:off x="13793239" y="2842207"/>
              <a:ext cx="1124701" cy="2111781"/>
            </a:xfrm>
            <a:prstGeom prst="arc">
              <a:avLst>
                <a:gd name="adj1" fmla="val 16922326"/>
                <a:gd name="adj2" fmla="val 412085"/>
              </a:avLst>
            </a:prstGeom>
            <a:noFill/>
            <a:ln w="28575" cap="flat" cmpd="sng" algn="ctr">
              <a:solidFill>
                <a:srgbClr val="7A7A87"/>
              </a:solidFill>
              <a:prstDash val="solid"/>
              <a:miter lim="800000"/>
              <a:headEnd type="none" w="med" len="med"/>
              <a:tailEnd type="triangle" w="med" len="me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264" name="Straight Arrow Connector 263">
              <a:extLst>
                <a:ext uri="{FF2B5EF4-FFF2-40B4-BE49-F238E27FC236}">
                  <a16:creationId xmlns:a16="http://schemas.microsoft.com/office/drawing/2014/main" id="{1B76FD36-AD25-3892-92E7-AAD4AC054C3F}"/>
                </a:ext>
              </a:extLst>
            </p:cNvPr>
            <p:cNvCxnSpPr>
              <a:cxnSpLocks/>
            </p:cNvCxnSpPr>
            <p:nvPr/>
          </p:nvCxnSpPr>
          <p:spPr>
            <a:xfrm>
              <a:off x="3408623" y="3035686"/>
              <a:ext cx="1045821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545048"/>
              </a:solidFill>
              <a:prstDash val="solid"/>
              <a:miter lim="800000"/>
              <a:tailEnd type="triangle"/>
            </a:ln>
            <a:effectLst/>
          </p:spPr>
        </p:cxnSp>
      </p:grpSp>
      <p:pic>
        <p:nvPicPr>
          <p:cNvPr id="272" name="Graphic 271" descr="Office worker female with solid fill">
            <a:extLst>
              <a:ext uri="{FF2B5EF4-FFF2-40B4-BE49-F238E27FC236}">
                <a16:creationId xmlns:a16="http://schemas.microsoft.com/office/drawing/2014/main" id="{9363EFC5-9FFC-F438-CCD1-A5063A21F6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5913" y="8225524"/>
            <a:ext cx="1328023" cy="1328023"/>
          </a:xfrm>
          <a:prstGeom prst="rect">
            <a:avLst/>
          </a:prstGeom>
        </p:spPr>
      </p:pic>
      <p:sp>
        <p:nvSpPr>
          <p:cNvPr id="274" name="Rounded Rectangular Callout 273">
            <a:extLst>
              <a:ext uri="{FF2B5EF4-FFF2-40B4-BE49-F238E27FC236}">
                <a16:creationId xmlns:a16="http://schemas.microsoft.com/office/drawing/2014/main" id="{4692A6FF-919A-A28A-4779-82F13E752C8E}"/>
              </a:ext>
            </a:extLst>
          </p:cNvPr>
          <p:cNvSpPr/>
          <p:nvPr/>
        </p:nvSpPr>
        <p:spPr>
          <a:xfrm>
            <a:off x="4123740" y="9793050"/>
            <a:ext cx="8555940" cy="1375066"/>
          </a:xfrm>
          <a:prstGeom prst="wedgeRoundRectCallout">
            <a:avLst>
              <a:gd name="adj1" fmla="val -59600"/>
              <a:gd name="adj2" fmla="val -3085"/>
              <a:gd name="adj3" fmla="val 16667"/>
            </a:avLst>
          </a:prstGeom>
          <a:solidFill>
            <a:srgbClr val="FFE699"/>
          </a:solidFill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prstClr val="white">
                    <a:lumMod val="10000"/>
                  </a:prstClr>
                </a:solidFill>
                <a:latin typeface="Gill Sans MT" panose="020B0502020104020203" pitchFamily="34" charset="77"/>
                <a:ea typeface="Palatino" pitchFamily="2" charset="77"/>
                <a:cs typeface="Rubik"/>
              </a:rPr>
              <a:t>Email everyone who declined the invitation.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Rubik"/>
            </a:endParaRPr>
          </a:p>
        </p:txBody>
      </p:sp>
      <p:pic>
        <p:nvPicPr>
          <p:cNvPr id="275" name="Graphic 274" descr="Office worker female with solid fill">
            <a:extLst>
              <a:ext uri="{FF2B5EF4-FFF2-40B4-BE49-F238E27FC236}">
                <a16:creationId xmlns:a16="http://schemas.microsoft.com/office/drawing/2014/main" id="{A347C4A2-BEC8-C08A-8CC7-A28A32E933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95913" y="9832610"/>
            <a:ext cx="1328023" cy="1328023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E9868574-D9F6-7FB9-CF5E-405297AC47E5}"/>
              </a:ext>
            </a:extLst>
          </p:cNvPr>
          <p:cNvSpPr txBox="1"/>
          <p:nvPr/>
        </p:nvSpPr>
        <p:spPr>
          <a:xfrm>
            <a:off x="13477665" y="8546647"/>
            <a:ext cx="342951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Linguistic Coverage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4C9D536-E6F2-DD75-EB6D-C967BEF4FF91}"/>
              </a:ext>
            </a:extLst>
          </p:cNvPr>
          <p:cNvSpPr txBox="1"/>
          <p:nvPr/>
        </p:nvSpPr>
        <p:spPr>
          <a:xfrm>
            <a:off x="13621636" y="10153975"/>
            <a:ext cx="342951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Functional Coverage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01689F0F-ECFF-8653-6322-45A41B890E70}"/>
              </a:ext>
            </a:extLst>
          </p:cNvPr>
          <p:cNvSpPr txBox="1"/>
          <p:nvPr/>
        </p:nvSpPr>
        <p:spPr>
          <a:xfrm>
            <a:off x="2347523" y="16929416"/>
            <a:ext cx="27163923" cy="1464231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1-stage baseline approach of fine-tuning a pre-trained generative auto-regressive language model on private user utterances using </a:t>
            </a:r>
            <a:r>
              <a:rPr lang="en-US" sz="4000" dirty="0">
                <a:latin typeface="Gill Sans MT" panose="020B0502020104020203" pitchFamily="34" charset="77"/>
              </a:rPr>
              <a:t>differentially private 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SGD.  To create the synthesized dataset we take samples from the fine-tuned model. </a:t>
            </a:r>
            <a:endParaRPr lang="en-US" sz="4000" dirty="0">
              <a:latin typeface="Gill Sans MT" panose="020B0502020104020203" pitchFamily="34" charset="77"/>
            </a:endParaRP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8419E223-A008-E83B-6CF9-B656105D492A}"/>
              </a:ext>
            </a:extLst>
          </p:cNvPr>
          <p:cNvSpPr txBox="1"/>
          <p:nvPr/>
        </p:nvSpPr>
        <p:spPr>
          <a:xfrm>
            <a:off x="21907092" y="19299858"/>
            <a:ext cx="8099066" cy="7001054"/>
          </a:xfrm>
          <a:prstGeom prst="roundRect">
            <a:avLst>
              <a:gd name="adj" fmla="val 7919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342879" marR="0" lvl="0" indent="-247635" defTabSz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4000" b="0" i="0" u="none" strike="noStrike" cap="none">
                <a:solidFill>
                  <a:schemeClr val="tx1"/>
                </a:solidFill>
                <a:effectLst/>
                <a:latin typeface="Gill Sans MT" panose="020B0502020104020203" pitchFamily="34" charset="77"/>
                <a:ea typeface="Roboto"/>
                <a:cs typeface="Roboto"/>
              </a:defRPr>
            </a:lvl1pPr>
            <a:lvl2pPr marL="685756" marR="0" lvl="1" indent="-23811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0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2pPr>
            <a:lvl3pPr marL="1028635" marR="0" lvl="2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3pPr>
            <a:lvl4pPr marL="1371516" marR="0" lvl="3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4pPr>
            <a:lvl5pPr marL="1714395" marR="0" lvl="4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5pPr>
            <a:lvl6pPr marL="2057274" marR="0" lvl="5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6pPr>
            <a:lvl7pPr marL="2400151" marR="0" lvl="6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</a:defRPr>
            </a:lvl7pPr>
            <a:lvl8pPr marL="2743030" marR="0" lvl="7" indent="-228586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</a:defRPr>
            </a:lvl8pPr>
            <a:lvl9pPr marL="3085909" marR="0" lvl="8" indent="-228586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</a:defRPr>
            </a:lvl9pPr>
          </a:lstStyle>
          <a:p>
            <a:r>
              <a:rPr lang="en-US" dirty="0"/>
              <a:t>We propose a 2-stage method to exploit the inherent structure in the private user-utterance parse trees. </a:t>
            </a:r>
          </a:p>
          <a:p>
            <a:r>
              <a:rPr lang="en-US" dirty="0"/>
              <a:t>One stage of the process trains a parse tree generation model with DP-SGD, to model the parse trees as intermediate (latent) variables.</a:t>
            </a:r>
          </a:p>
          <a:p>
            <a:r>
              <a:rPr lang="en-US" dirty="0"/>
              <a:t>The other stage trains a parse2utterance model that would take the intermediate variables as input prompts and produce the utterance corresponding to them.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64244FFC-F05A-9031-2339-4A4986A615F0}"/>
              </a:ext>
            </a:extLst>
          </p:cNvPr>
          <p:cNvSpPr txBox="1"/>
          <p:nvPr/>
        </p:nvSpPr>
        <p:spPr>
          <a:xfrm>
            <a:off x="2182054" y="27582984"/>
            <a:ext cx="64796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ill Sans MT" panose="020B0502020104020203" pitchFamily="34" charset="77"/>
              </a:rPr>
              <a:t>Comparison with Baselines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824097EC-8D97-BC41-3037-10CF1B75E9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286000"/>
                  </p:ext>
                </p:extLst>
              </p:nvPr>
            </p:nvGraphicFramePr>
            <p:xfrm>
              <a:off x="2119074" y="28415363"/>
              <a:ext cx="14718834" cy="51206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453139">
                      <a:extLst>
                        <a:ext uri="{9D8B030D-6E8A-4147-A177-3AD203B41FA5}">
                          <a16:colId xmlns:a16="http://schemas.microsoft.com/office/drawing/2014/main" val="245850005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3465108941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79911534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033287406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84530083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7210087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Language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Parse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179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W.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Mauve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Distance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F.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78232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No DP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0.334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8788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0.236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0.632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0.085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0.797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202405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0.093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5493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0.210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0.707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2340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58494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0.205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0.693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9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824097EC-8D97-BC41-3037-10CF1B75E9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62286000"/>
                  </p:ext>
                </p:extLst>
              </p:nvPr>
            </p:nvGraphicFramePr>
            <p:xfrm>
              <a:off x="2119074" y="28415363"/>
              <a:ext cx="14718834" cy="51206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453139">
                      <a:extLst>
                        <a:ext uri="{9D8B030D-6E8A-4147-A177-3AD203B41FA5}">
                          <a16:colId xmlns:a16="http://schemas.microsoft.com/office/drawing/2014/main" val="245850005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3465108941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79911534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033287406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84530083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72100875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Language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Parse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1793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W.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Mauve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Distance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F.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782328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No DP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0.334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878806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0.236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0.632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0.085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0.797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2024056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0"/>
                          <a:stretch>
                            <a:fillRect t="-206931" r="-501554" b="-1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0.093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54938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0.210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0.707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23400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0"/>
                          <a:stretch>
                            <a:fillRect t="-306931" r="-501554" b="-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584944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0.205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0.693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9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2" name="Title 1">
            <a:extLst>
              <a:ext uri="{FF2B5EF4-FFF2-40B4-BE49-F238E27FC236}">
                <a16:creationId xmlns:a16="http://schemas.microsoft.com/office/drawing/2014/main" id="{40BFFD04-41F6-32BD-0AC7-1F541CC372F2}"/>
              </a:ext>
            </a:extLst>
          </p:cNvPr>
          <p:cNvSpPr txBox="1">
            <a:spLocks/>
          </p:cNvSpPr>
          <p:nvPr/>
        </p:nvSpPr>
        <p:spPr>
          <a:xfrm>
            <a:off x="5447014" y="467309"/>
            <a:ext cx="20717164" cy="148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sz="2800" b="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-US" sz="6000" b="0" i="0" u="none" strike="noStrike" dirty="0">
                <a:effectLst/>
                <a:latin typeface="Gill Sans MT" panose="020B0502020104020203" pitchFamily="34" charset="77"/>
              </a:rPr>
              <a:t>Privacy-Preserving Domain Adaptation of Semantic Parser</a:t>
            </a:r>
            <a:endParaRPr lang="en-US" sz="6000" kern="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graphicFrame>
        <p:nvGraphicFramePr>
          <p:cNvPr id="283" name="Table 281">
            <a:extLst>
              <a:ext uri="{FF2B5EF4-FFF2-40B4-BE49-F238E27FC236}">
                <a16:creationId xmlns:a16="http://schemas.microsoft.com/office/drawing/2014/main" id="{697452C2-BBBB-69E3-E1F9-6DED6E487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664569"/>
              </p:ext>
            </p:extLst>
          </p:nvPr>
        </p:nvGraphicFramePr>
        <p:xfrm>
          <a:off x="18332067" y="37449364"/>
          <a:ext cx="10991889" cy="46686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3963">
                  <a:extLst>
                    <a:ext uri="{9D8B030D-6E8A-4147-A177-3AD203B41FA5}">
                      <a16:colId xmlns:a16="http://schemas.microsoft.com/office/drawing/2014/main" val="2458500058"/>
                    </a:ext>
                  </a:extLst>
                </a:gridCol>
                <a:gridCol w="3663963">
                  <a:extLst>
                    <a:ext uri="{9D8B030D-6E8A-4147-A177-3AD203B41FA5}">
                      <a16:colId xmlns:a16="http://schemas.microsoft.com/office/drawing/2014/main" val="279911534"/>
                    </a:ext>
                  </a:extLst>
                </a:gridCol>
                <a:gridCol w="3663963">
                  <a:extLst>
                    <a:ext uri="{9D8B030D-6E8A-4147-A177-3AD203B41FA5}">
                      <a16:colId xmlns:a16="http://schemas.microsoft.com/office/drawing/2014/main" val="1845300838"/>
                    </a:ext>
                  </a:extLst>
                </a:gridCol>
              </a:tblGrid>
              <a:tr h="1480294">
                <a:tc>
                  <a:txBody>
                    <a:bodyPr/>
                    <a:lstStyle/>
                    <a:p>
                      <a:pPr algn="l"/>
                      <a:endParaRPr lang="en-US" sz="3600" b="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Anonymized Graph Match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API Recall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82328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Full Dataset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76.6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77.5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78806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Non-augmented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2.1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024056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37.7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42.1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49385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43.7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50.3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234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B23E90A8-9CE0-331D-E762-942D4135676D}"/>
                  </a:ext>
                </a:extLst>
              </p:cNvPr>
              <p:cNvSpPr txBox="1"/>
              <p:nvPr/>
            </p:nvSpPr>
            <p:spPr>
              <a:xfrm>
                <a:off x="18133407" y="35828016"/>
                <a:ext cx="11378040" cy="1446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Gill Sans MT" panose="020B0502020104020203" pitchFamily="34" charset="77"/>
                  </a:rPr>
                  <a:t>Downstream Experiment: Adding Weather Functionality (</a:t>
                </a:r>
                <a14:m>
                  <m:oMath xmlns:m="http://schemas.openxmlformats.org/officeDocument/2006/math">
                    <m:r>
                      <a:rPr lang="en-US" sz="4400" b="0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4400" b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4400" dirty="0">
                    <a:latin typeface="Gill Sans MT" panose="020B0502020104020203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B23E90A8-9CE0-331D-E762-942D41356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33407" y="35828016"/>
                <a:ext cx="11378040" cy="1446550"/>
              </a:xfrm>
              <a:prstGeom prst="rect">
                <a:avLst/>
              </a:prstGeom>
              <a:blipFill>
                <a:blip r:embed="rId21"/>
                <a:stretch>
                  <a:fillRect l="-2232" t="-7759" b="-181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5" name="Table 285">
            <a:extLst>
              <a:ext uri="{FF2B5EF4-FFF2-40B4-BE49-F238E27FC236}">
                <a16:creationId xmlns:a16="http://schemas.microsoft.com/office/drawing/2014/main" id="{A4011C7A-A5B4-EC04-C0D0-1A946D4BE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353834"/>
              </p:ext>
            </p:extLst>
          </p:nvPr>
        </p:nvGraphicFramePr>
        <p:xfrm>
          <a:off x="18031057" y="28505440"/>
          <a:ext cx="10820464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5116">
                  <a:extLst>
                    <a:ext uri="{9D8B030D-6E8A-4147-A177-3AD203B41FA5}">
                      <a16:colId xmlns:a16="http://schemas.microsoft.com/office/drawing/2014/main" val="3755231062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2920867950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1009607425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3419132188"/>
                    </a:ext>
                  </a:extLst>
                </a:gridCol>
              </a:tblGrid>
              <a:tr h="62069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ill Sans MT" panose="020B0502020104020203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Method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MAUVE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Distance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6567"/>
                  </a:ext>
                </a:extLst>
              </a:tr>
              <a:tr h="620694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Few-modes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41755"/>
                  </a:ext>
                </a:extLst>
              </a:tr>
              <a:tr h="620694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01067"/>
                  </a:ext>
                </a:extLst>
              </a:tr>
              <a:tr h="620694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Full-modes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35539"/>
                  </a:ext>
                </a:extLst>
              </a:tr>
              <a:tr h="620694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0.08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531049"/>
                  </a:ext>
                </a:extLst>
              </a:tr>
            </a:tbl>
          </a:graphicData>
        </a:graphic>
      </p:graphicFrame>
      <p:sp>
        <p:nvSpPr>
          <p:cNvPr id="286" name="TextBox 285">
            <a:extLst>
              <a:ext uri="{FF2B5EF4-FFF2-40B4-BE49-F238E27FC236}">
                <a16:creationId xmlns:a16="http://schemas.microsoft.com/office/drawing/2014/main" id="{A89253A2-EC0E-7130-36F7-7F8E9C283A93}"/>
              </a:ext>
            </a:extLst>
          </p:cNvPr>
          <p:cNvSpPr txBox="1"/>
          <p:nvPr/>
        </p:nvSpPr>
        <p:spPr>
          <a:xfrm>
            <a:off x="17795787" y="27671959"/>
            <a:ext cx="64796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Gill Sans MT" panose="020B0502020104020203" pitchFamily="34" charset="77"/>
              </a:rPr>
              <a:t>Ablation study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6BD6B32A-3582-1DD8-4B2B-AC2742B94288}"/>
              </a:ext>
            </a:extLst>
          </p:cNvPr>
          <p:cNvSpPr txBox="1"/>
          <p:nvPr/>
        </p:nvSpPr>
        <p:spPr>
          <a:xfrm>
            <a:off x="18031057" y="32147196"/>
            <a:ext cx="10951091" cy="2973050"/>
          </a:xfrm>
          <a:prstGeom prst="roundRect">
            <a:avLst>
              <a:gd name="adj" fmla="val 7919"/>
            </a:avLst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68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The effect of using few-modal data for training vs. the full dataset, on the performance of the 1-stage baseline and the proposed 2-stage method. The goal is to see if the superiority of the 2-stage method is</a:t>
            </a:r>
            <a:r>
              <a:rPr lang="en-US" sz="3600" b="0" i="0" u="none" strike="noStrike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due to it better capturing different modes in the data.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7DC95D97-A1DF-2405-F683-809177D491CD}"/>
              </a:ext>
            </a:extLst>
          </p:cNvPr>
          <p:cNvSpPr txBox="1"/>
          <p:nvPr/>
        </p:nvSpPr>
        <p:spPr>
          <a:xfrm>
            <a:off x="2061514" y="35356370"/>
            <a:ext cx="14895662" cy="7001054"/>
          </a:xfrm>
          <a:prstGeom prst="roundRect">
            <a:avLst>
              <a:gd name="adj" fmla="val 7919"/>
            </a:avLst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Ins="45720">
            <a:spAutoFit/>
          </a:bodyPr>
          <a:lstStyle/>
          <a:p>
            <a:pPr marL="169329" indent="0">
              <a:buNone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We simulated the process of discovering the need for weather-related functionality and adding it to a task-oriented dialogue system: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We train a low-resource semantic parser on 1/10th  of </a:t>
            </a:r>
            <a:r>
              <a:rPr lang="en-US" sz="3600" dirty="0" err="1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SMCalFlow</a:t>
            </a: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, excluding all turns that use weather-related functions.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The remaining 9/10th of the dataset act as private user utterances, including those requesting weather. We annotate them with the low-resource parser.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We apply the baseline and proposed methods to create synthesized datasets.</a:t>
            </a:r>
          </a:p>
          <a:p>
            <a:pPr marL="626529" indent="-457200">
              <a:buFont typeface="+mj-lt"/>
              <a:buAutoNum type="arabicPeriod"/>
            </a:pPr>
            <a:r>
              <a:rPr lang="en-US" sz="36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We annotate the synthesized datasets, using weather-related functions as for the synthetic utterances requesting weather. We re-train the parser with this additional annotated data.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7969E723-33A0-192A-2C1C-21CAC97FAA4F}"/>
              </a:ext>
            </a:extLst>
          </p:cNvPr>
          <p:cNvSpPr txBox="1"/>
          <p:nvPr/>
        </p:nvSpPr>
        <p:spPr>
          <a:xfrm>
            <a:off x="2088016" y="33942076"/>
            <a:ext cx="14749889" cy="1246763"/>
          </a:xfrm>
          <a:prstGeom prst="roundRect">
            <a:avLst>
              <a:gd name="adj" fmla="val 7919"/>
            </a:avLst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68"/>
            <a:r>
              <a:rPr lang="en-US" sz="3600" b="0" i="0" u="none" strike="noStrike" dirty="0">
                <a:effectLst/>
                <a:latin typeface="Gill Sans MT" panose="020B0502020104020203" pitchFamily="34" charset="77"/>
              </a:rPr>
              <a:t>We can see that the proposed 2-stage method outperforms both the 1-stage baselines, at all levels of privacy budget, even when the privacy budget.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ECDA99F0-96FA-001C-3098-635BDB1B0A03}"/>
              </a:ext>
            </a:extLst>
          </p:cNvPr>
          <p:cNvSpPr/>
          <p:nvPr/>
        </p:nvSpPr>
        <p:spPr>
          <a:xfrm>
            <a:off x="12845977" y="8435816"/>
            <a:ext cx="804686" cy="86972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339BF17-7490-85FB-3572-D3A34B17815C}"/>
              </a:ext>
            </a:extLst>
          </p:cNvPr>
          <p:cNvSpPr/>
          <p:nvPr/>
        </p:nvSpPr>
        <p:spPr>
          <a:xfrm>
            <a:off x="12845977" y="9980398"/>
            <a:ext cx="804686" cy="86972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869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ounded Rectangle 66">
            <a:extLst>
              <a:ext uri="{FF2B5EF4-FFF2-40B4-BE49-F238E27FC236}">
                <a16:creationId xmlns:a16="http://schemas.microsoft.com/office/drawing/2014/main" id="{A6FEF2DF-B6E9-CDF8-B214-42B0FA46B9DE}"/>
              </a:ext>
            </a:extLst>
          </p:cNvPr>
          <p:cNvSpPr/>
          <p:nvPr/>
        </p:nvSpPr>
        <p:spPr>
          <a:xfrm>
            <a:off x="1847898" y="12167099"/>
            <a:ext cx="28321903" cy="6859901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>
              <a:solidFill>
                <a:srgbClr val="76D6FF"/>
              </a:solidFill>
              <a:latin typeface="Arial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99CD9395-2201-BC74-6E21-C4AD5E374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7014" y="41281066"/>
            <a:ext cx="20717164" cy="1486184"/>
          </a:xfrm>
        </p:spPr>
        <p:txBody>
          <a:bodyPr/>
          <a:lstStyle/>
          <a:p>
            <a:pPr algn="ctr"/>
            <a:r>
              <a:rPr lang="en-US" sz="6000" dirty="0">
                <a:latin typeface="Gill Sans MT" panose="020B0502020104020203" pitchFamily="34" charset="77"/>
              </a:rPr>
              <a:t>Privacy-Preserving Domain Adaptation of Semantic Parsers</a:t>
            </a:r>
            <a:endParaRPr lang="en-US" sz="20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84733365-CF6C-B627-3E19-FB2F1DD78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2243" y="2478365"/>
            <a:ext cx="27726707" cy="932829"/>
          </a:xfrm>
        </p:spPr>
        <p:txBody>
          <a:bodyPr/>
          <a:lstStyle/>
          <a:p>
            <a:pPr algn="ctr"/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Fatemehsadat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Mireshghallah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, Yu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Su</a:t>
            </a:r>
            <a:r>
              <a:rPr lang="en-US" sz="4000" dirty="0">
                <a:latin typeface="Gill Sans MT" panose="020B0502020104020203" pitchFamily="34" charset="77"/>
              </a:rPr>
              <a:t>, </a:t>
            </a:r>
            <a:r>
              <a:rPr lang="en-US" sz="4000" b="0" i="0" u="none" strike="noStrike" dirty="0" err="1">
                <a:effectLst/>
                <a:latin typeface="Gill Sans MT" panose="020B0502020104020203" pitchFamily="34" charset="77"/>
              </a:rPr>
              <a:t>Tatsunori</a:t>
            </a:r>
            <a:r>
              <a:rPr lang="en-US" sz="4000" b="0" i="0" u="none" strike="noStrike" dirty="0">
                <a:effectLst/>
                <a:latin typeface="Gill Sans MT" panose="020B0502020104020203" pitchFamily="34" charset="77"/>
              </a:rPr>
              <a:t> Hashimoto, Jason Eisner, Richard Shin</a:t>
            </a:r>
            <a:br>
              <a:rPr lang="en-US" sz="4000" dirty="0">
                <a:latin typeface="Gill Sans MT" panose="020B0502020104020203" pitchFamily="34" charset="77"/>
              </a:rPr>
            </a:br>
            <a:endParaRPr lang="en-US" sz="1600" baseline="30000" dirty="0">
              <a:latin typeface="Gill Sans MT" panose="020B0502020104020203" pitchFamily="34" charset="77"/>
            </a:endParaRPr>
          </a:p>
        </p:txBody>
      </p:sp>
      <p:pic>
        <p:nvPicPr>
          <p:cNvPr id="61" name="Picture 2">
            <a:extLst>
              <a:ext uri="{FF2B5EF4-FFF2-40B4-BE49-F238E27FC236}">
                <a16:creationId xmlns:a16="http://schemas.microsoft.com/office/drawing/2014/main" id="{8BB0BB5B-0BFA-A9F0-4449-385FD0160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3" y="280467"/>
            <a:ext cx="4058788" cy="76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B4BCAED2-00E6-0089-7346-D6296C132F1A}"/>
              </a:ext>
            </a:extLst>
          </p:cNvPr>
          <p:cNvSpPr/>
          <p:nvPr/>
        </p:nvSpPr>
        <p:spPr>
          <a:xfrm>
            <a:off x="1847898" y="3822917"/>
            <a:ext cx="28321903" cy="8134814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>
              <a:solidFill>
                <a:srgbClr val="76D6FF"/>
              </a:solidFill>
              <a:latin typeface="Arial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E27D3F1-1E5E-DB34-7D9D-B1EB56C0F557}"/>
              </a:ext>
            </a:extLst>
          </p:cNvPr>
          <p:cNvSpPr/>
          <p:nvPr/>
        </p:nvSpPr>
        <p:spPr>
          <a:xfrm rot="16200000">
            <a:off x="-3188844" y="7147772"/>
            <a:ext cx="8185193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(1) Problem Definition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A834C30D-C007-4B53-6C14-EA606C0684C9}"/>
              </a:ext>
            </a:extLst>
          </p:cNvPr>
          <p:cNvSpPr/>
          <p:nvPr/>
        </p:nvSpPr>
        <p:spPr>
          <a:xfrm rot="16200000">
            <a:off x="-2551018" y="14920391"/>
            <a:ext cx="6909539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(2) Baseline: Vanilla DP</a:t>
            </a: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0EC68295-1CE8-3601-0C69-A41131132F76}"/>
              </a:ext>
            </a:extLst>
          </p:cNvPr>
          <p:cNvSpPr/>
          <p:nvPr/>
        </p:nvSpPr>
        <p:spPr>
          <a:xfrm>
            <a:off x="1847898" y="19309219"/>
            <a:ext cx="28198019" cy="6734160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 dirty="0">
              <a:solidFill>
                <a:srgbClr val="76D6FF"/>
              </a:solidFill>
              <a:latin typeface="Arial"/>
            </a:endParaRPr>
          </a:p>
        </p:txBody>
      </p: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1BF467EB-09AA-5C87-7DC8-A1EFA4DC5193}"/>
              </a:ext>
            </a:extLst>
          </p:cNvPr>
          <p:cNvSpPr/>
          <p:nvPr/>
        </p:nvSpPr>
        <p:spPr>
          <a:xfrm rot="16200000">
            <a:off x="-2485096" y="21915756"/>
            <a:ext cx="6773917" cy="1481327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(3) Proposed: 2-stage DP</a:t>
            </a:r>
          </a:p>
        </p:txBody>
      </p: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0315AB86-CEC7-5F6D-3A23-57CE79AC65C7}"/>
              </a:ext>
            </a:extLst>
          </p:cNvPr>
          <p:cNvSpPr/>
          <p:nvPr/>
        </p:nvSpPr>
        <p:spPr>
          <a:xfrm rot="16200000">
            <a:off x="-7154452" y="33577178"/>
            <a:ext cx="16116410" cy="1485105"/>
          </a:xfrm>
          <a:prstGeom prst="roundRect">
            <a:avLst/>
          </a:prstGeom>
          <a:solidFill>
            <a:srgbClr val="7A7A87"/>
          </a:solidFill>
          <a:ln w="76200">
            <a:solidFill>
              <a:srgbClr val="4C4C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r>
              <a:rPr lang="en-US" sz="5000">
                <a:solidFill>
                  <a:srgbClr val="FAFAFA"/>
                </a:solidFill>
                <a:latin typeface="Gill Sans MT" panose="020B0502020104020203" pitchFamily="34" charset="77"/>
              </a:rPr>
              <a:t>(4) </a:t>
            </a:r>
            <a:r>
              <a:rPr lang="en-US" sz="5000" dirty="0">
                <a:solidFill>
                  <a:srgbClr val="FAFAFA"/>
                </a:solidFill>
                <a:latin typeface="Gill Sans MT" panose="020B0502020104020203" pitchFamily="34" charset="77"/>
              </a:rPr>
              <a:t>Experimental Results</a:t>
            </a:r>
          </a:p>
        </p:txBody>
      </p:sp>
      <p:sp>
        <p:nvSpPr>
          <p:cNvPr id="268" name="Rounded Rectangle 267">
            <a:extLst>
              <a:ext uri="{FF2B5EF4-FFF2-40B4-BE49-F238E27FC236}">
                <a16:creationId xmlns:a16="http://schemas.microsoft.com/office/drawing/2014/main" id="{D178E3A6-7083-FE77-27D7-66F20575842C}"/>
              </a:ext>
            </a:extLst>
          </p:cNvPr>
          <p:cNvSpPr/>
          <p:nvPr/>
        </p:nvSpPr>
        <p:spPr>
          <a:xfrm>
            <a:off x="1847898" y="26261526"/>
            <a:ext cx="28198019" cy="16238516"/>
          </a:xfrm>
          <a:prstGeom prst="roundRect">
            <a:avLst>
              <a:gd name="adj" fmla="val 5933"/>
            </a:avLst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68"/>
            <a:endParaRPr lang="en-US" dirty="0">
              <a:solidFill>
                <a:srgbClr val="76D6FF"/>
              </a:solidFill>
              <a:latin typeface="Arial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31399839-9949-77BC-8D01-DF073F6A852C}"/>
              </a:ext>
            </a:extLst>
          </p:cNvPr>
          <p:cNvSpPr txBox="1">
            <a:spLocks/>
          </p:cNvSpPr>
          <p:nvPr/>
        </p:nvSpPr>
        <p:spPr>
          <a:xfrm>
            <a:off x="2303810" y="12254754"/>
            <a:ext cx="14534096" cy="62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sz="2800" b="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4400" kern="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135" name="Text Placeholder 4">
            <a:extLst>
              <a:ext uri="{FF2B5EF4-FFF2-40B4-BE49-F238E27FC236}">
                <a16:creationId xmlns:a16="http://schemas.microsoft.com/office/drawing/2014/main" id="{1725F6AD-1B83-D982-E524-88BD00921D9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134578" y="4045293"/>
            <a:ext cx="14703328" cy="3847456"/>
          </a:xfrm>
        </p:spPr>
        <p:txBody>
          <a:bodyPr/>
          <a:lstStyle/>
          <a:p>
            <a:pPr marL="169329" indent="0">
              <a:buNone/>
            </a:pP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Task-oriented dialogue systems often assist users with personal or 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confidential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 matters. So:</a:t>
            </a:r>
          </a:p>
          <a:p>
            <a:pPr marL="740829" indent="-571500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Data is private and practitioners are not allowed to look at it</a:t>
            </a:r>
          </a:p>
          <a:p>
            <a:pPr marL="740829" indent="-571500"/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How can we know where the system is failing and 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needs more training data 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or </a:t>
            </a:r>
            <a:r>
              <a:rPr lang="en-US" sz="4000" b="1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new functionality</a:t>
            </a:r>
            <a:r>
              <a:rPr lang="en-US" sz="4000" dirty="0">
                <a:solidFill>
                  <a:schemeClr val="bg1">
                    <a:lumMod val="10000"/>
                  </a:schemeClr>
                </a:solidFill>
                <a:latin typeface="Gill Sans MT" panose="020B0502020104020203" pitchFamily="34" charset="77"/>
              </a:rPr>
              <a:t>?</a:t>
            </a:r>
          </a:p>
          <a:p>
            <a:pPr marL="169329" indent="0">
              <a:buNone/>
            </a:pPr>
            <a:endParaRPr lang="en-US" sz="400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  <a:p>
            <a:pPr marL="169329" indent="0">
              <a:buNone/>
            </a:pPr>
            <a:endParaRPr lang="en-US" sz="400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sp>
        <p:nvSpPr>
          <p:cNvPr id="138" name="Text Placeholder 3">
            <a:extLst>
              <a:ext uri="{FF2B5EF4-FFF2-40B4-BE49-F238E27FC236}">
                <a16:creationId xmlns:a16="http://schemas.microsoft.com/office/drawing/2014/main" id="{7F46D048-184F-87FD-17C3-C3AB95935D10}"/>
              </a:ext>
            </a:extLst>
          </p:cNvPr>
          <p:cNvSpPr txBox="1">
            <a:spLocks/>
          </p:cNvSpPr>
          <p:nvPr/>
        </p:nvSpPr>
        <p:spPr>
          <a:xfrm>
            <a:off x="17758888" y="4123635"/>
            <a:ext cx="12030848" cy="542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42879" marR="0" lvl="0" indent="-2476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685756" marR="0" lvl="1" indent="-23811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 sz="105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028635" marR="0" lvl="2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371516" marR="0" lvl="3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1714395" marR="0" lvl="4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057274" marR="0" lvl="5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2400151" marR="0" lvl="6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2743030" marR="0" lvl="7" indent="-228586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○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3085909" marR="0" lvl="8" indent="-228586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ts val="1200"/>
              <a:buFont typeface="Rubik"/>
              <a:buChar char="■"/>
              <a:defRPr sz="1200" b="0" i="0" u="none" strike="noStrike" cap="none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defTabSz="914400"/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If some users are asking the system to hop up and down, fine-tuning is unlikely to make it grow legs.</a:t>
            </a:r>
          </a:p>
          <a:p>
            <a:pPr defTabSz="914400"/>
            <a:r>
              <a:rPr lang="en-US" sz="4000" dirty="0">
                <a:solidFill>
                  <a:schemeClr val="tx1"/>
                </a:solidFill>
                <a:latin typeface="Gill Sans MT" panose="020B0502020104020203" pitchFamily="34" charset="77"/>
              </a:rPr>
              <a:t>O</a:t>
            </a:r>
            <a:r>
              <a:rPr lang="en-US" sz="40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ur goal is to produce realistic data that can be inspected (so that the developers know to build legs) and expertly annotated (to </a:t>
            </a:r>
            <a:r>
              <a:rPr lang="en-US" sz="400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rapidly teach the semantic parser that words like “hop” and ”jump” should invoke the leg API</a:t>
            </a:r>
            <a:r>
              <a:rPr lang="en-US" sz="4000" kern="0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)</a:t>
            </a:r>
            <a:endParaRPr lang="en-US" sz="40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AECCC826-F63A-4C48-1C93-050F3144FC5D}"/>
              </a:ext>
            </a:extLst>
          </p:cNvPr>
          <p:cNvSpPr txBox="1"/>
          <p:nvPr/>
        </p:nvSpPr>
        <p:spPr>
          <a:xfrm>
            <a:off x="17826806" y="9836273"/>
            <a:ext cx="11962930" cy="1328023"/>
          </a:xfrm>
          <a:prstGeom prst="roundRect">
            <a:avLst/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>
                <a:latin typeface="Gill Sans MT" panose="020B0502020104020203" pitchFamily="34" charset="77"/>
              </a:rPr>
              <a:t>How can we privately synthesize data that is </a:t>
            </a:r>
            <a:r>
              <a:rPr lang="en-US" sz="3600" b="1" dirty="0">
                <a:latin typeface="Gill Sans MT" panose="020B0502020104020203" pitchFamily="34" charset="77"/>
              </a:rPr>
              <a:t>distributionally close</a:t>
            </a:r>
            <a:r>
              <a:rPr lang="en-US" sz="3600" dirty="0">
                <a:latin typeface="Gill Sans MT" panose="020B0502020104020203" pitchFamily="34" charset="77"/>
              </a:rPr>
              <a:t> to eyes-off  user data?</a:t>
            </a:r>
          </a:p>
        </p:txBody>
      </p:sp>
      <p:sp>
        <p:nvSpPr>
          <p:cNvPr id="149" name="Rounded Rectangular Callout 148">
            <a:extLst>
              <a:ext uri="{FF2B5EF4-FFF2-40B4-BE49-F238E27FC236}">
                <a16:creationId xmlns:a16="http://schemas.microsoft.com/office/drawing/2014/main" id="{FB8B05F5-C27A-4184-C38A-2A40F293E379}"/>
              </a:ext>
            </a:extLst>
          </p:cNvPr>
          <p:cNvSpPr/>
          <p:nvPr/>
        </p:nvSpPr>
        <p:spPr>
          <a:xfrm>
            <a:off x="4123741" y="8301863"/>
            <a:ext cx="8555939" cy="1251684"/>
          </a:xfrm>
          <a:prstGeom prst="wedgeRoundRectCallout">
            <a:avLst>
              <a:gd name="adj1" fmla="val -60669"/>
              <a:gd name="adj2" fmla="val -4739"/>
              <a:gd name="adj3" fmla="val 16667"/>
            </a:avLst>
          </a:prstGeom>
          <a:solidFill>
            <a:srgbClr val="FFE699"/>
          </a:solidFill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“Could you tell me what the weather is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gonna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 be like today in New York?”</a:t>
            </a:r>
          </a:p>
        </p:txBody>
      </p:sp>
      <p:pic>
        <p:nvPicPr>
          <p:cNvPr id="1026" name="Picture 2" descr="Microsoft Logo, symbol, meaning, history, PNG, brand">
            <a:extLst>
              <a:ext uri="{FF2B5EF4-FFF2-40B4-BE49-F238E27FC236}">
                <a16:creationId xmlns:a16="http://schemas.microsoft.com/office/drawing/2014/main" id="{9E39DD45-2DCF-8A56-88DF-A73DC3DD10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6" b="29278"/>
          <a:stretch/>
        </p:blipFill>
        <p:spPr bwMode="auto">
          <a:xfrm>
            <a:off x="113877" y="1168330"/>
            <a:ext cx="4041400" cy="93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mantic Machines - Products, Competitors, Financials, Employees,  Headquarters Locations">
            <a:extLst>
              <a:ext uri="{FF2B5EF4-FFF2-40B4-BE49-F238E27FC236}">
                <a16:creationId xmlns:a16="http://schemas.microsoft.com/office/drawing/2014/main" id="{7269126E-2517-1814-1F7F-DFF07849FD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10" t="16675" b="12207"/>
          <a:stretch/>
        </p:blipFill>
        <p:spPr bwMode="auto">
          <a:xfrm>
            <a:off x="27420" y="2127126"/>
            <a:ext cx="2453545" cy="170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F2DA4D51-53A7-09E4-1000-5194B4E27934}"/>
              </a:ext>
            </a:extLst>
          </p:cNvPr>
          <p:cNvCxnSpPr>
            <a:cxnSpLocks/>
          </p:cNvCxnSpPr>
          <p:nvPr/>
        </p:nvCxnSpPr>
        <p:spPr>
          <a:xfrm>
            <a:off x="12949162" y="14053094"/>
            <a:ext cx="1473572" cy="0"/>
          </a:xfrm>
          <a:prstGeom prst="straightConnector1">
            <a:avLst/>
          </a:prstGeom>
          <a:noFill/>
          <a:ln w="57150" cap="flat" cmpd="sng" algn="ctr">
            <a:solidFill>
              <a:srgbClr val="54504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89" name="TextBox 188">
            <a:extLst>
              <a:ext uri="{FF2B5EF4-FFF2-40B4-BE49-F238E27FC236}">
                <a16:creationId xmlns:a16="http://schemas.microsoft.com/office/drawing/2014/main" id="{C7661954-850E-DB85-3D68-E5D72D1CBD38}"/>
              </a:ext>
            </a:extLst>
          </p:cNvPr>
          <p:cNvSpPr txBox="1"/>
          <p:nvPr/>
        </p:nvSpPr>
        <p:spPr>
          <a:xfrm>
            <a:off x="12987435" y="13477955"/>
            <a:ext cx="15328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</a:rPr>
              <a:t>Sample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E4F0C77-721F-2266-53E7-50378C1D3E87}"/>
                  </a:ext>
                </a:extLst>
              </p:cNvPr>
              <p:cNvSpPr/>
              <p:nvPr/>
            </p:nvSpPr>
            <p:spPr>
              <a:xfrm>
                <a:off x="14389031" y="13249829"/>
                <a:ext cx="3317454" cy="1552397"/>
              </a:xfrm>
              <a:prstGeom prst="ellipse">
                <a:avLst/>
              </a:prstGeom>
              <a:solidFill>
                <a:srgbClr val="A2998A">
                  <a:alpha val="50196"/>
                </a:srgbClr>
              </a:solid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914400"/>
                <a:r>
                  <a:rPr lang="en-US" sz="2800" kern="0" dirty="0">
                    <a:solidFill>
                      <a:srgbClr val="0070C0"/>
                    </a:solidFill>
                    <a:latin typeface="Gill Sans MT" panose="020B0502020104020203" pitchFamily="34" charset="77"/>
                    <a:ea typeface="Palatino" pitchFamily="2" charset="77"/>
                    <a:cs typeface="Helvetica Neue" panose="02000503000000020004" pitchFamily="2" charset="0"/>
                  </a:rPr>
                  <a:t>Synthesized utterances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800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800" kern="0" dirty="0">
                  <a:solidFill>
                    <a:srgbClr val="0070C0"/>
                  </a:solidFill>
                  <a:latin typeface="Gill Sans MT" panose="020B0502020104020203" pitchFamily="34" charset="77"/>
                  <a:ea typeface="Palatino" pitchFamily="2" charset="77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90" name="Oval 189">
                <a:extLst>
                  <a:ext uri="{FF2B5EF4-FFF2-40B4-BE49-F238E27FC236}">
                    <a16:creationId xmlns:a16="http://schemas.microsoft.com/office/drawing/2014/main" id="{EE4F0C77-721F-2266-53E7-50378C1D3E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9031" y="13249829"/>
                <a:ext cx="3317454" cy="1552397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1" name="TextBox 190">
            <a:extLst>
              <a:ext uri="{FF2B5EF4-FFF2-40B4-BE49-F238E27FC236}">
                <a16:creationId xmlns:a16="http://schemas.microsoft.com/office/drawing/2014/main" id="{AEC86BFD-3310-8D53-1B6C-A435260FFA4E}"/>
              </a:ext>
            </a:extLst>
          </p:cNvPr>
          <p:cNvSpPr txBox="1"/>
          <p:nvPr/>
        </p:nvSpPr>
        <p:spPr>
          <a:xfrm>
            <a:off x="14487002" y="14892444"/>
            <a:ext cx="334265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</a:rPr>
              <a:t>Generations satisfy 𝜖 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8B3FE293-6705-D8D7-4FDE-6CC4E395D876}"/>
              </a:ext>
            </a:extLst>
          </p:cNvPr>
          <p:cNvSpPr txBox="1"/>
          <p:nvPr/>
        </p:nvSpPr>
        <p:spPr>
          <a:xfrm>
            <a:off x="17702559" y="13477955"/>
            <a:ext cx="15328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</a:rPr>
              <a:t>Annotate</a:t>
            </a:r>
          </a:p>
        </p:txBody>
      </p:sp>
      <p:cxnSp>
        <p:nvCxnSpPr>
          <p:cNvPr id="257" name="Straight Arrow Connector 256">
            <a:extLst>
              <a:ext uri="{FF2B5EF4-FFF2-40B4-BE49-F238E27FC236}">
                <a16:creationId xmlns:a16="http://schemas.microsoft.com/office/drawing/2014/main" id="{3AF6D569-848A-8347-4BE5-1A9AD2E774CB}"/>
              </a:ext>
            </a:extLst>
          </p:cNvPr>
          <p:cNvCxnSpPr>
            <a:cxnSpLocks/>
          </p:cNvCxnSpPr>
          <p:nvPr/>
        </p:nvCxnSpPr>
        <p:spPr>
          <a:xfrm>
            <a:off x="17744061" y="14053094"/>
            <a:ext cx="1378227" cy="0"/>
          </a:xfrm>
          <a:prstGeom prst="straightConnector1">
            <a:avLst/>
          </a:prstGeom>
          <a:noFill/>
          <a:ln w="57150" cap="flat" cmpd="sng" algn="ctr">
            <a:solidFill>
              <a:srgbClr val="54504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58" name="Oval 257">
            <a:extLst>
              <a:ext uri="{FF2B5EF4-FFF2-40B4-BE49-F238E27FC236}">
                <a16:creationId xmlns:a16="http://schemas.microsoft.com/office/drawing/2014/main" id="{BD842EBB-FE94-6FBE-5EC4-7F785FEE9901}"/>
              </a:ext>
            </a:extLst>
          </p:cNvPr>
          <p:cNvSpPr/>
          <p:nvPr/>
        </p:nvSpPr>
        <p:spPr>
          <a:xfrm>
            <a:off x="19088187" y="13393916"/>
            <a:ext cx="5066395" cy="1264223"/>
          </a:xfrm>
          <a:prstGeom prst="ellipse">
            <a:avLst/>
          </a:prstGeom>
          <a:solidFill>
            <a:srgbClr val="A2998A"/>
          </a:solidFill>
          <a:ln w="28575" cap="flat" cmpd="sng" algn="ctr">
            <a:solidFill>
              <a:srgbClr val="54504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r>
              <a:rPr lang="en-US" sz="2800" kern="0" dirty="0">
                <a:solidFill>
                  <a:prstClr val="white"/>
                </a:solidFill>
                <a:latin typeface="Gill Sans MT" panose="020B0502020104020203" pitchFamily="34" charset="77"/>
                <a:ea typeface="Palatino" pitchFamily="2" charset="77"/>
              </a:rPr>
              <a:t>Annotated synthesized utterances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827F82F-7C03-95A9-DC4E-39A4AB4FE7C8}"/>
                  </a:ext>
                </a:extLst>
              </p:cNvPr>
              <p:cNvSpPr/>
              <p:nvPr/>
            </p:nvSpPr>
            <p:spPr>
              <a:xfrm>
                <a:off x="19187602" y="14867403"/>
                <a:ext cx="4966980" cy="1264223"/>
              </a:xfrm>
              <a:prstGeom prst="ellipse">
                <a:avLst/>
              </a:prstGeom>
              <a:solidFill>
                <a:srgbClr val="7A7A87"/>
              </a:solidFill>
              <a:ln w="28575" cap="flat" cmpd="sng" algn="ctr">
                <a:solidFill>
                  <a:srgbClr val="4C4C55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Palatino" pitchFamily="2" charset="77"/>
                    <a:cs typeface="Helvetica Neue" panose="02000503000000020004" pitchFamily="2" charset="0"/>
                  </a:rPr>
                  <a:t>Existing annotated utterances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alatino" pitchFamily="2" charset="77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alatino" pitchFamily="2" charset="77"/>
                            <a:cs typeface="Helvetica Neue" panose="02000503000000020004" pitchFamily="2" charset="0"/>
                          </a:rPr>
                          <m:t>𝐷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Palatino" pitchFamily="2" charset="77"/>
                            <a:cs typeface="Helvetica Neue" panose="02000503000000020004" pitchFamily="2" charset="0"/>
                          </a:rPr>
                          <m:t>𝑝𝑢𝑏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D827F82F-7C03-95A9-DC4E-39A4AB4FE7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87602" y="14867403"/>
                <a:ext cx="4966980" cy="1264223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28575" cap="flat" cmpd="sng" algn="ctr">
                <a:solidFill>
                  <a:srgbClr val="4C4C5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0" name="TextBox 259">
            <a:extLst>
              <a:ext uri="{FF2B5EF4-FFF2-40B4-BE49-F238E27FC236}">
                <a16:creationId xmlns:a16="http://schemas.microsoft.com/office/drawing/2014/main" id="{4DA6C225-40DB-ECDD-2FFA-D6D09948C5FB}"/>
              </a:ext>
            </a:extLst>
          </p:cNvPr>
          <p:cNvSpPr txBox="1"/>
          <p:nvPr/>
        </p:nvSpPr>
        <p:spPr>
          <a:xfrm>
            <a:off x="23822427" y="13161839"/>
            <a:ext cx="257011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</a:rPr>
              <a:t>Data Aug-mentation</a:t>
            </a:r>
          </a:p>
        </p:txBody>
      </p:sp>
      <p:cxnSp>
        <p:nvCxnSpPr>
          <p:cNvPr id="261" name="Straight Arrow Connector 260">
            <a:extLst>
              <a:ext uri="{FF2B5EF4-FFF2-40B4-BE49-F238E27FC236}">
                <a16:creationId xmlns:a16="http://schemas.microsoft.com/office/drawing/2014/main" id="{A83A72D5-56CD-2B97-F09A-E2F4D7862162}"/>
              </a:ext>
            </a:extLst>
          </p:cNvPr>
          <p:cNvCxnSpPr>
            <a:cxnSpLocks/>
          </p:cNvCxnSpPr>
          <p:nvPr/>
        </p:nvCxnSpPr>
        <p:spPr>
          <a:xfrm flipV="1">
            <a:off x="24154582" y="14113113"/>
            <a:ext cx="2099353" cy="1"/>
          </a:xfrm>
          <a:prstGeom prst="straightConnector1">
            <a:avLst/>
          </a:prstGeom>
          <a:noFill/>
          <a:ln w="57150" cap="flat" cmpd="sng" algn="ctr">
            <a:solidFill>
              <a:srgbClr val="545048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2" name="Rounded Rectangle 261">
                <a:extLst>
                  <a:ext uri="{FF2B5EF4-FFF2-40B4-BE49-F238E27FC236}">
                    <a16:creationId xmlns:a16="http://schemas.microsoft.com/office/drawing/2014/main" id="{C8A22663-9209-6E05-D1A5-D80DE1238DF8}"/>
                  </a:ext>
                </a:extLst>
              </p:cNvPr>
              <p:cNvSpPr/>
              <p:nvPr/>
            </p:nvSpPr>
            <p:spPr>
              <a:xfrm>
                <a:off x="26253935" y="13256842"/>
                <a:ext cx="3183974" cy="1538369"/>
              </a:xfrm>
              <a:prstGeom prst="roundRect">
                <a:avLst/>
              </a:prstGeom>
              <a:solidFill>
                <a:srgbClr val="A2998A"/>
              </a:solid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Palatino" pitchFamily="2" charset="77"/>
                    <a:sym typeface="Rubik"/>
                  </a:rPr>
                  <a:t>Improved semantic parser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𝑝</m:t>
                        </m:r>
                      </m:e>
                      <m:sub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𝜙</m:t>
                        </m:r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ill Sans MT" panose="020B0502020104020203" pitchFamily="34" charset="77"/>
                  <a:ea typeface="Palatino" pitchFamily="2" charset="77"/>
                  <a:sym typeface="Rubik"/>
                </a:endParaRPr>
              </a:p>
            </p:txBody>
          </p:sp>
        </mc:Choice>
        <mc:Fallback xmlns="">
          <p:sp>
            <p:nvSpPr>
              <p:cNvPr id="262" name="Rounded Rectangle 261">
                <a:extLst>
                  <a:ext uri="{FF2B5EF4-FFF2-40B4-BE49-F238E27FC236}">
                    <a16:creationId xmlns:a16="http://schemas.microsoft.com/office/drawing/2014/main" id="{C8A22663-9209-6E05-D1A5-D80DE1238D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53935" y="13256842"/>
                <a:ext cx="3183974" cy="1538369"/>
              </a:xfrm>
              <a:prstGeom prst="roundRect">
                <a:avLst/>
              </a:prstGeom>
              <a:blipFill>
                <a:blip r:embed="rId8"/>
                <a:stretch>
                  <a:fillRect r="-2362"/>
                </a:stretch>
              </a:blip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3" name="Arc 262">
            <a:extLst>
              <a:ext uri="{FF2B5EF4-FFF2-40B4-BE49-F238E27FC236}">
                <a16:creationId xmlns:a16="http://schemas.microsoft.com/office/drawing/2014/main" id="{EB05C3C3-1878-4EB9-7ADF-1FD730D0F7E3}"/>
              </a:ext>
            </a:extLst>
          </p:cNvPr>
          <p:cNvSpPr/>
          <p:nvPr/>
        </p:nvSpPr>
        <p:spPr>
          <a:xfrm rot="16200000">
            <a:off x="25189263" y="13272571"/>
            <a:ext cx="1871218" cy="4604885"/>
          </a:xfrm>
          <a:prstGeom prst="arc">
            <a:avLst>
              <a:gd name="adj1" fmla="val 16922326"/>
              <a:gd name="adj2" fmla="val 412085"/>
            </a:avLst>
          </a:prstGeom>
          <a:noFill/>
          <a:ln w="57150" cap="flat" cmpd="sng" algn="ctr">
            <a:solidFill>
              <a:srgbClr val="7A7A87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 pitchFamily="34" charset="77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72" name="Graphic 271" descr="Office worker female with solid fill">
            <a:extLst>
              <a:ext uri="{FF2B5EF4-FFF2-40B4-BE49-F238E27FC236}">
                <a16:creationId xmlns:a16="http://schemas.microsoft.com/office/drawing/2014/main" id="{9363EFC5-9FFC-F438-CCD1-A5063A21F6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5913" y="8225524"/>
            <a:ext cx="1328023" cy="1328023"/>
          </a:xfrm>
          <a:prstGeom prst="rect">
            <a:avLst/>
          </a:prstGeom>
        </p:spPr>
      </p:pic>
      <p:sp>
        <p:nvSpPr>
          <p:cNvPr id="274" name="Rounded Rectangular Callout 273">
            <a:extLst>
              <a:ext uri="{FF2B5EF4-FFF2-40B4-BE49-F238E27FC236}">
                <a16:creationId xmlns:a16="http://schemas.microsoft.com/office/drawing/2014/main" id="{4692A6FF-919A-A28A-4779-82F13E752C8E}"/>
              </a:ext>
            </a:extLst>
          </p:cNvPr>
          <p:cNvSpPr/>
          <p:nvPr/>
        </p:nvSpPr>
        <p:spPr>
          <a:xfrm>
            <a:off x="4123740" y="9793050"/>
            <a:ext cx="8555940" cy="1375066"/>
          </a:xfrm>
          <a:prstGeom prst="wedgeRoundRectCallout">
            <a:avLst>
              <a:gd name="adj1" fmla="val -59600"/>
              <a:gd name="adj2" fmla="val -3085"/>
              <a:gd name="adj3" fmla="val 16667"/>
            </a:avLst>
          </a:prstGeom>
          <a:solidFill>
            <a:srgbClr val="FFE699"/>
          </a:solidFill>
          <a:ln w="38100">
            <a:solidFill>
              <a:srgbClr val="FF9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3600" kern="0" dirty="0">
                <a:solidFill>
                  <a:prstClr val="white">
                    <a:lumMod val="10000"/>
                  </a:prstClr>
                </a:solidFill>
                <a:latin typeface="Gill Sans MT" panose="020B0502020104020203" pitchFamily="34" charset="77"/>
                <a:ea typeface="Palatino" pitchFamily="2" charset="77"/>
                <a:cs typeface="Rubik"/>
              </a:rPr>
              <a:t>Email everyone who declined the invitation.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Rubik"/>
            </a:endParaRPr>
          </a:p>
        </p:txBody>
      </p:sp>
      <p:pic>
        <p:nvPicPr>
          <p:cNvPr id="275" name="Graphic 274" descr="Office worker female with solid fill">
            <a:extLst>
              <a:ext uri="{FF2B5EF4-FFF2-40B4-BE49-F238E27FC236}">
                <a16:creationId xmlns:a16="http://schemas.microsoft.com/office/drawing/2014/main" id="{A347C4A2-BEC8-C08A-8CC7-A28A32E93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5913" y="9832610"/>
            <a:ext cx="1328023" cy="1328023"/>
          </a:xfrm>
          <a:prstGeom prst="rect">
            <a:avLst/>
          </a:prstGeom>
        </p:spPr>
      </p:pic>
      <p:sp>
        <p:nvSpPr>
          <p:cNvPr id="276" name="TextBox 275">
            <a:extLst>
              <a:ext uri="{FF2B5EF4-FFF2-40B4-BE49-F238E27FC236}">
                <a16:creationId xmlns:a16="http://schemas.microsoft.com/office/drawing/2014/main" id="{E9868574-D9F6-7FB9-CF5E-405297AC47E5}"/>
              </a:ext>
            </a:extLst>
          </p:cNvPr>
          <p:cNvSpPr txBox="1"/>
          <p:nvPr/>
        </p:nvSpPr>
        <p:spPr>
          <a:xfrm>
            <a:off x="13477665" y="8546647"/>
            <a:ext cx="342951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Linguistic Coverage</a:t>
            </a:r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64C9D536-E6F2-DD75-EB6D-C967BEF4FF91}"/>
              </a:ext>
            </a:extLst>
          </p:cNvPr>
          <p:cNvSpPr txBox="1"/>
          <p:nvPr/>
        </p:nvSpPr>
        <p:spPr>
          <a:xfrm>
            <a:off x="13621636" y="10153975"/>
            <a:ext cx="3429511" cy="578882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MT" panose="020B0502020104020203" pitchFamily="34" charset="77"/>
              </a:rPr>
              <a:t>Functional Coverage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1689F0F-ECFF-8653-6322-45A41B890E70}"/>
                  </a:ext>
                </a:extLst>
              </p:cNvPr>
              <p:cNvSpPr txBox="1"/>
              <p:nvPr/>
            </p:nvSpPr>
            <p:spPr>
              <a:xfrm>
                <a:off x="2088016" y="16633785"/>
                <a:ext cx="27957901" cy="2145268"/>
              </a:xfrm>
              <a:prstGeom prst="roundRect">
                <a:avLst/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We model </a:t>
                </a:r>
                <a14:m>
                  <m:oMath xmlns:m="http://schemas.openxmlformats.org/officeDocument/2006/math">
                    <m:r>
                      <a:rPr lang="en-US" sz="4000" b="0" i="1" u="none" strike="noStrike" smtClean="0">
                        <a:effectLst/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u="none" strike="noStrike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0" i="1" u="none" strike="noStrike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u="none" strike="noStrike" smtClean="0"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4000" b="1" i="1" u="none" strike="noStrike" smtClean="0">
                        <a:solidFill>
                          <a:srgbClr val="0070C0"/>
                        </a:solidFill>
                        <a:effectLst/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 is a </a:t>
                </a:r>
                <a:r>
                  <a:rPr lang="en-US" sz="4000" b="1" i="0" u="none" strike="noStrike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</a:rPr>
                  <a:t>private utterance: </a:t>
                </a:r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1-stage baseline approach of fine-tuning a pre-trained generative auto-regressive language model on </a:t>
                </a:r>
                <a:r>
                  <a:rPr lang="en-US" sz="4000" b="1" i="0" u="none" strike="noStrike" dirty="0">
                    <a:solidFill>
                      <a:srgbClr val="0070C0"/>
                    </a:solidFill>
                    <a:effectLst/>
                    <a:latin typeface="Gill Sans MT" panose="020B0502020104020203" pitchFamily="34" charset="77"/>
                  </a:rPr>
                  <a:t>private user utterances </a:t>
                </a:r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using </a:t>
                </a:r>
                <a:r>
                  <a:rPr lang="en-US" sz="4000" b="1" dirty="0">
                    <a:solidFill>
                      <a:schemeClr val="accent6">
                        <a:lumMod val="75000"/>
                      </a:schemeClr>
                    </a:solidFill>
                    <a:latin typeface="Gill Sans MT" panose="020B0502020104020203" pitchFamily="34" charset="77"/>
                  </a:rPr>
                  <a:t>differentially private </a:t>
                </a:r>
                <a:r>
                  <a:rPr lang="en-US" sz="4000" b="1" i="0" u="none" strike="noStrike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Gill Sans MT" panose="020B0502020104020203" pitchFamily="34" charset="77"/>
                  </a:rPr>
                  <a:t>SGD</a:t>
                </a:r>
                <a:r>
                  <a:rPr lang="en-US" sz="4000" b="0" i="0" u="none" strike="noStrike" dirty="0">
                    <a:effectLst/>
                    <a:latin typeface="Gill Sans MT" panose="020B0502020104020203" pitchFamily="34" charset="77"/>
                  </a:rPr>
                  <a:t>.  To create the synthesized dataset we take samples from the fine-tuned model. </a:t>
                </a:r>
                <a:endParaRPr lang="en-US" sz="4000" dirty="0"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278" name="TextBox 277">
                <a:extLst>
                  <a:ext uri="{FF2B5EF4-FFF2-40B4-BE49-F238E27FC236}">
                    <a16:creationId xmlns:a16="http://schemas.microsoft.com/office/drawing/2014/main" id="{01689F0F-ECFF-8653-6322-45A41B890E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8016" y="16633785"/>
                <a:ext cx="27957901" cy="2145268"/>
              </a:xfrm>
              <a:prstGeom prst="roundRect">
                <a:avLst/>
              </a:prstGeom>
              <a:blipFill>
                <a:blip r:embed="rId11"/>
                <a:stretch>
                  <a:fillRect l="-409" r="-636" b="-6471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0" name="TextBox 279">
            <a:extLst>
              <a:ext uri="{FF2B5EF4-FFF2-40B4-BE49-F238E27FC236}">
                <a16:creationId xmlns:a16="http://schemas.microsoft.com/office/drawing/2014/main" id="{64244FFC-F05A-9031-2339-4A4986A615F0}"/>
              </a:ext>
            </a:extLst>
          </p:cNvPr>
          <p:cNvSpPr txBox="1"/>
          <p:nvPr/>
        </p:nvSpPr>
        <p:spPr>
          <a:xfrm>
            <a:off x="2251327" y="26572769"/>
            <a:ext cx="766798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Gill Sans MT" panose="020B0502020104020203" pitchFamily="34" charset="77"/>
              </a:rPr>
              <a:t>Comparison with Baselines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824097EC-8D97-BC41-3037-10CF1B75E9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26757"/>
                  </p:ext>
                </p:extLst>
              </p:nvPr>
            </p:nvGraphicFramePr>
            <p:xfrm>
              <a:off x="2119074" y="27500960"/>
              <a:ext cx="14718834" cy="51206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453139">
                      <a:extLst>
                        <a:ext uri="{9D8B030D-6E8A-4147-A177-3AD203B41FA5}">
                          <a16:colId xmlns:a16="http://schemas.microsoft.com/office/drawing/2014/main" val="245850005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3465108941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79911534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033287406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84530083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7210087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Language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Parse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179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W.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Mauve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Distance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F.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78232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No DP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0.334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87880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0.236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0.632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0.085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0.797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2024056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=8 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0.093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549385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0.210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0.707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23400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  <m:r>
                                  <a:rPr lang="en-US" sz="3600" b="0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58494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0.205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0.693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911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81" name="Table 281">
                <a:extLst>
                  <a:ext uri="{FF2B5EF4-FFF2-40B4-BE49-F238E27FC236}">
                    <a16:creationId xmlns:a16="http://schemas.microsoft.com/office/drawing/2014/main" id="{824097EC-8D97-BC41-3037-10CF1B75E9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92526757"/>
                  </p:ext>
                </p:extLst>
              </p:nvPr>
            </p:nvGraphicFramePr>
            <p:xfrm>
              <a:off x="2119074" y="27500960"/>
              <a:ext cx="14718834" cy="5120640"/>
            </p:xfrm>
            <a:graphic>
              <a:graphicData uri="http://schemas.openxmlformats.org/drawingml/2006/table">
                <a:tbl>
                  <a:tblPr firstRow="1" bandRow="1">
                    <a:tableStyleId>{9D7B26C5-4107-4FEC-AEDC-1716B250A1EF}</a:tableStyleId>
                  </a:tblPr>
                  <a:tblGrid>
                    <a:gridCol w="2453139">
                      <a:extLst>
                        <a:ext uri="{9D8B030D-6E8A-4147-A177-3AD203B41FA5}">
                          <a16:colId xmlns:a16="http://schemas.microsoft.com/office/drawing/2014/main" val="245850005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3465108941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79911534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2033287406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845300838"/>
                        </a:ext>
                      </a:extLst>
                    </a:gridCol>
                    <a:gridCol w="2453139">
                      <a:extLst>
                        <a:ext uri="{9D8B030D-6E8A-4147-A177-3AD203B41FA5}">
                          <a16:colId xmlns:a16="http://schemas.microsoft.com/office/drawing/2014/main" val="172100875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Language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Parse Metrics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2417932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>
                            <a:latin typeface="Gill Sans MT" panose="020B0502020104020203" pitchFamily="34" charset="77"/>
                          </a:endParaRP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W.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Mauve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Distance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F. Overlap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88782328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No DP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0.334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0.258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70878806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0.236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0.632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0.085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0.797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22024056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2"/>
                          <a:stretch>
                            <a:fillRect t="-206931" r="-501554" b="-1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0.093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0.198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0.183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0.487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0549385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0.210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0.533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0.055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0.707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863923400"/>
                      </a:ext>
                    </a:extLst>
                  </a:tr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12"/>
                          <a:stretch>
                            <a:fillRect t="-306931" r="-501554" b="-188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Baseline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0.086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0.138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0.185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Gill Sans MT" panose="020B0502020104020203" pitchFamily="34" charset="77"/>
                            </a:rPr>
                            <a:t>0.485</a:t>
                          </a:r>
                        </a:p>
                      </a:txBody>
                      <a:tcP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47584944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endParaRPr lang="en-US" sz="3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Ours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0.205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0.530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0.054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Gill Sans MT" panose="020B0502020104020203" pitchFamily="34" charset="77"/>
                            </a:rPr>
                            <a:t>0.693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833911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82" name="Title 1">
            <a:extLst>
              <a:ext uri="{FF2B5EF4-FFF2-40B4-BE49-F238E27FC236}">
                <a16:creationId xmlns:a16="http://schemas.microsoft.com/office/drawing/2014/main" id="{40BFFD04-41F6-32BD-0AC7-1F541CC372F2}"/>
              </a:ext>
            </a:extLst>
          </p:cNvPr>
          <p:cNvSpPr txBox="1">
            <a:spLocks/>
          </p:cNvSpPr>
          <p:nvPr/>
        </p:nvSpPr>
        <p:spPr>
          <a:xfrm>
            <a:off x="5447014" y="467309"/>
            <a:ext cx="20717164" cy="1486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ubik Light"/>
              <a:buNone/>
              <a:defRPr sz="2800" b="0" i="0" u="none" strike="noStrike" cap="none">
                <a:solidFill>
                  <a:schemeClr val="dk1"/>
                </a:solidFill>
                <a:latin typeface="Rubik Light"/>
                <a:ea typeface="Rubik Light"/>
                <a:cs typeface="Rubik Light"/>
                <a:sym typeface="Rubik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914400"/>
            <a:r>
              <a:rPr lang="en-US" sz="6000" b="0" i="0" u="none" strike="noStrike" dirty="0">
                <a:effectLst/>
                <a:latin typeface="Gill Sans MT" panose="020B0502020104020203" pitchFamily="34" charset="77"/>
              </a:rPr>
              <a:t>Privacy-Preserving Domain Adaptation of Semantic Parser</a:t>
            </a:r>
            <a:endParaRPr lang="en-US" sz="6000" kern="0" dirty="0">
              <a:solidFill>
                <a:schemeClr val="bg1">
                  <a:lumMod val="10000"/>
                </a:schemeClr>
              </a:solidFill>
              <a:latin typeface="Gill Sans MT" panose="020B0502020104020203" pitchFamily="34" charset="77"/>
            </a:endParaRPr>
          </a:p>
        </p:txBody>
      </p:sp>
      <p:graphicFrame>
        <p:nvGraphicFramePr>
          <p:cNvPr id="283" name="Table 281">
            <a:extLst>
              <a:ext uri="{FF2B5EF4-FFF2-40B4-BE49-F238E27FC236}">
                <a16:creationId xmlns:a16="http://schemas.microsoft.com/office/drawing/2014/main" id="{697452C2-BBBB-69E3-E1F9-6DED6E487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749747"/>
              </p:ext>
            </p:extLst>
          </p:nvPr>
        </p:nvGraphicFramePr>
        <p:xfrm>
          <a:off x="18392067" y="36958246"/>
          <a:ext cx="10991889" cy="466861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663963">
                  <a:extLst>
                    <a:ext uri="{9D8B030D-6E8A-4147-A177-3AD203B41FA5}">
                      <a16:colId xmlns:a16="http://schemas.microsoft.com/office/drawing/2014/main" val="2458500058"/>
                    </a:ext>
                  </a:extLst>
                </a:gridCol>
                <a:gridCol w="3663963">
                  <a:extLst>
                    <a:ext uri="{9D8B030D-6E8A-4147-A177-3AD203B41FA5}">
                      <a16:colId xmlns:a16="http://schemas.microsoft.com/office/drawing/2014/main" val="279911534"/>
                    </a:ext>
                  </a:extLst>
                </a:gridCol>
                <a:gridCol w="3663963">
                  <a:extLst>
                    <a:ext uri="{9D8B030D-6E8A-4147-A177-3AD203B41FA5}">
                      <a16:colId xmlns:a16="http://schemas.microsoft.com/office/drawing/2014/main" val="1845300838"/>
                    </a:ext>
                  </a:extLst>
                </a:gridCol>
              </a:tblGrid>
              <a:tr h="1480294">
                <a:tc>
                  <a:txBody>
                    <a:bodyPr/>
                    <a:lstStyle/>
                    <a:p>
                      <a:pPr algn="l"/>
                      <a:endParaRPr lang="en-US" sz="3600" b="0" dirty="0">
                        <a:latin typeface="Gill Sans MT" panose="020B0502020104020203" pitchFamily="34" charset="77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Anonymized Graph Match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API Recall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8782328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Full Dataset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76.6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77.5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878806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l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Non-augmented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2.1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024056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37.7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42.1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49385"/>
                  </a:ext>
                </a:extLst>
              </a:tr>
              <a:tr h="7970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43.7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latin typeface="Gill Sans MT" panose="020B0502020104020203" pitchFamily="34" charset="77"/>
                        </a:rPr>
                        <a:t>50.3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39234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B23E90A8-9CE0-331D-E762-942D4135676D}"/>
                  </a:ext>
                </a:extLst>
              </p:cNvPr>
              <p:cNvSpPr txBox="1"/>
              <p:nvPr/>
            </p:nvSpPr>
            <p:spPr>
              <a:xfrm>
                <a:off x="18288507" y="35061501"/>
                <a:ext cx="11378040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Gill Sans MT" panose="020B0502020104020203" pitchFamily="34" charset="77"/>
                  </a:rPr>
                  <a:t>Downstream Experiment: Adding Weather Functionality (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𝛜</m:t>
                    </m:r>
                    <m:r>
                      <a:rPr lang="en-US" sz="4000" b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Gill Sans MT" panose="020B0502020104020203" pitchFamily="34" charset="77"/>
                  </a:rPr>
                  <a:t>)</a:t>
                </a:r>
              </a:p>
            </p:txBody>
          </p:sp>
        </mc:Choice>
        <mc:Fallback xmlns="">
          <p:sp>
            <p:nvSpPr>
              <p:cNvPr id="284" name="TextBox 283">
                <a:extLst>
                  <a:ext uri="{FF2B5EF4-FFF2-40B4-BE49-F238E27FC236}">
                    <a16:creationId xmlns:a16="http://schemas.microsoft.com/office/drawing/2014/main" id="{B23E90A8-9CE0-331D-E762-942D41356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507" y="35061501"/>
                <a:ext cx="11378040" cy="1323439"/>
              </a:xfrm>
              <a:prstGeom prst="rect">
                <a:avLst/>
              </a:prstGeom>
              <a:blipFill>
                <a:blip r:embed="rId13"/>
                <a:stretch>
                  <a:fillRect l="-1895" t="-7547" b="-17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5" name="Table 285">
            <a:extLst>
              <a:ext uri="{FF2B5EF4-FFF2-40B4-BE49-F238E27FC236}">
                <a16:creationId xmlns:a16="http://schemas.microsoft.com/office/drawing/2014/main" id="{A4011C7A-A5B4-EC04-C0D0-1A946D4BE3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121313"/>
              </p:ext>
            </p:extLst>
          </p:nvPr>
        </p:nvGraphicFramePr>
        <p:xfrm>
          <a:off x="18031057" y="27500960"/>
          <a:ext cx="10820464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05116">
                  <a:extLst>
                    <a:ext uri="{9D8B030D-6E8A-4147-A177-3AD203B41FA5}">
                      <a16:colId xmlns:a16="http://schemas.microsoft.com/office/drawing/2014/main" val="3755231062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2920867950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1009607425"/>
                    </a:ext>
                  </a:extLst>
                </a:gridCol>
                <a:gridCol w="2705116">
                  <a:extLst>
                    <a:ext uri="{9D8B030D-6E8A-4147-A177-3AD203B41FA5}">
                      <a16:colId xmlns:a16="http://schemas.microsoft.com/office/drawing/2014/main" val="3419132188"/>
                    </a:ext>
                  </a:extLst>
                </a:gridCol>
              </a:tblGrid>
              <a:tr h="620694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Gill Sans MT" panose="020B0502020104020203" pitchFamily="34" charset="77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Method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MAUVE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Distance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96567"/>
                  </a:ext>
                </a:extLst>
              </a:tr>
              <a:tr h="620694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Few-modes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0.24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2641755"/>
                  </a:ext>
                </a:extLst>
              </a:tr>
              <a:tr h="620694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0.10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001067"/>
                  </a:ext>
                </a:extLst>
              </a:tr>
              <a:tr h="620694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Full-modes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Baseline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0.33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0.25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4035539"/>
                  </a:ext>
                </a:extLst>
              </a:tr>
              <a:tr h="620694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latin typeface="Gill Sans MT" panose="020B0502020104020203" pitchFamily="34" charset="77"/>
                        </a:rPr>
                        <a:t>Ours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0.63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latin typeface="Gill Sans MT" panose="020B0502020104020203" pitchFamily="34" charset="77"/>
                        </a:rPr>
                        <a:t>0.08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8531049"/>
                  </a:ext>
                </a:extLst>
              </a:tr>
            </a:tbl>
          </a:graphicData>
        </a:graphic>
      </p:graphicFrame>
      <p:sp>
        <p:nvSpPr>
          <p:cNvPr id="286" name="TextBox 285">
            <a:extLst>
              <a:ext uri="{FF2B5EF4-FFF2-40B4-BE49-F238E27FC236}">
                <a16:creationId xmlns:a16="http://schemas.microsoft.com/office/drawing/2014/main" id="{A89253A2-EC0E-7130-36F7-7F8E9C283A93}"/>
              </a:ext>
            </a:extLst>
          </p:cNvPr>
          <p:cNvSpPr txBox="1"/>
          <p:nvPr/>
        </p:nvSpPr>
        <p:spPr>
          <a:xfrm>
            <a:off x="18061537" y="26484078"/>
            <a:ext cx="6479604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Gill Sans MT" panose="020B0502020104020203" pitchFamily="34" charset="77"/>
              </a:rPr>
              <a:t>Ablation study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6BD6B32A-3582-1DD8-4B2B-AC2742B94288}"/>
              </a:ext>
            </a:extLst>
          </p:cNvPr>
          <p:cNvSpPr txBox="1"/>
          <p:nvPr/>
        </p:nvSpPr>
        <p:spPr>
          <a:xfrm>
            <a:off x="17913892" y="31186797"/>
            <a:ext cx="10951091" cy="2973050"/>
          </a:xfrm>
          <a:prstGeom prst="roundRect">
            <a:avLst>
              <a:gd name="adj" fmla="val 7919"/>
            </a:avLst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68"/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The effect of using </a:t>
            </a:r>
            <a:r>
              <a:rPr lang="en-US" sz="3600" dirty="0">
                <a:solidFill>
                  <a:schemeClr val="tx1"/>
                </a:solidFill>
                <a:latin typeface="Gill Sans MT" panose="020B0502020104020203" pitchFamily="34" charset="77"/>
              </a:rPr>
              <a:t>data with few modes 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for training vs. the full dataset, on the performance of the 1-stage baseline and the proposed 2-stage method. The goal is to see if the superiority of the 2-stage method is</a:t>
            </a:r>
            <a:r>
              <a:rPr lang="en-US" sz="3600" b="0" i="0" u="none" strike="noStrike" dirty="0">
                <a:effectLst/>
                <a:latin typeface="Gill Sans MT" panose="020B0502020104020203" pitchFamily="34" charset="77"/>
              </a:rPr>
              <a:t> 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due to it </a:t>
            </a:r>
            <a:r>
              <a:rPr lang="en-US" sz="3600" b="1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better capturing different modes in the data</a:t>
            </a:r>
            <a:r>
              <a:rPr lang="en-US" sz="3600" b="0" i="0" u="none" strike="noStrike" dirty="0">
                <a:solidFill>
                  <a:schemeClr val="tx1"/>
                </a:solidFill>
                <a:effectLst/>
                <a:latin typeface="Gill Sans MT" panose="020B0502020104020203" pitchFamily="34" charset="77"/>
              </a:rPr>
              <a:t>.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7DC95D97-A1DF-2405-F683-809177D491CD}"/>
                  </a:ext>
                </a:extLst>
              </p:cNvPr>
              <p:cNvSpPr txBox="1"/>
              <p:nvPr/>
            </p:nvSpPr>
            <p:spPr>
              <a:xfrm>
                <a:off x="1844754" y="34527637"/>
                <a:ext cx="16345721" cy="7879050"/>
              </a:xfrm>
              <a:prstGeom prst="roundRect">
                <a:avLst>
                  <a:gd name="adj" fmla="val 7919"/>
                </a:avLst>
              </a:prstGeom>
              <a:noFill/>
              <a:ln w="76200"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Ins="45720">
                <a:spAutoFit/>
              </a:bodyPr>
              <a:lstStyle/>
              <a:p>
                <a:pPr marL="169329" marR="0" lvl="0" indent="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06060"/>
                  </a:buClr>
                  <a:buSzPts val="1600"/>
                  <a:buFont typeface="Roboto"/>
                  <a:buNone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 simulated a situation where users are asking about the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weather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but the original semantic parser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was not trained on weather-related functions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:</a:t>
                </a:r>
              </a:p>
              <a:p>
                <a:pPr marL="626529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06060"/>
                  </a:buClr>
                  <a:buSzPts val="1600"/>
                  <a:buFont typeface="+mj-lt"/>
                  <a:buAutoNum type="arabicPeriod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 created the original semantic parser by training on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1</m:t>
                        </m:r>
                      </m:num>
                      <m:den>
                        <m:r>
                          <a:rPr kumimoji="0" lang="en-US" sz="36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of our data (</a:t>
                </a:r>
                <a:r>
                  <a:rPr kumimoji="0" lang="en-US" sz="36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SMCalFlow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),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excluding 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23232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any examples that use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weather-related functions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626529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06060"/>
                  </a:buClr>
                  <a:buSzPts val="1600"/>
                  <a:buFont typeface="+mj-lt"/>
                  <a:buAutoNum type="arabicPeriod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 treated the other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9</m:t>
                        </m:r>
                      </m:num>
                      <m:den>
                        <m:r>
                          <a:rPr kumimoji="0" lang="en-US" sz="3600" b="0" i="1" u="none" strike="noStrike" kern="0" cap="none" spc="0" normalizeH="0" baseline="0" noProof="0" dirty="0">
                            <a:ln>
                              <a:noFill/>
                            </a:ln>
                            <a:solidFill>
                              <a:srgbClr val="FAFAFA">
                                <a:lumMod val="1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oboto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of the data as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private user utterances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,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including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those requesting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weather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. We created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approximate private annotations 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for the private utterances, using the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original semantic parser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626529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06060"/>
                  </a:buClr>
                  <a:buSzPts val="1600"/>
                  <a:buFont typeface="+mj-lt"/>
                  <a:buAutoNum type="arabicPeriod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We apply the baseline and proposed methods to create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public synthesized datasets, 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which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include weather functions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.</a:t>
                </a:r>
              </a:p>
              <a:p>
                <a:pPr marL="626529" marR="0" lvl="0" indent="-457200" algn="l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606060"/>
                  </a:buClr>
                  <a:buSzPts val="1600"/>
                  <a:buFont typeface="+mj-lt"/>
                  <a:buAutoNum type="arabicPeriod"/>
                  <a:tabLst/>
                  <a:defRPr/>
                </a:pP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 We simulated high-quality human annotation of the public synthetic utterances. We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re-train</a:t>
                </a:r>
                <a:r>
                  <a:rPr kumimoji="0" lang="en-US" sz="36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AFAFA">
                        <a:lumMod val="10000"/>
                      </a:srgbClr>
                    </a:solidFill>
                    <a:effectLst/>
                    <a:uLnTx/>
                    <a:uFillTx/>
                    <a:latin typeface="Gill Sans MT" panose="020B0502020104020203" pitchFamily="34" charset="0"/>
                    <a:ea typeface="Roboto"/>
                    <a:cs typeface="Roboto"/>
                    <a:sym typeface="Roboto"/>
                  </a:rPr>
                  <a:t> the parser with this additional annotated data.</a:t>
                </a:r>
              </a:p>
            </p:txBody>
          </p:sp>
        </mc:Choice>
        <mc:Fallback xmlns="">
          <p:sp>
            <p:nvSpPr>
              <p:cNvPr id="290" name="TextBox 289">
                <a:extLst>
                  <a:ext uri="{FF2B5EF4-FFF2-40B4-BE49-F238E27FC236}">
                    <a16:creationId xmlns:a16="http://schemas.microsoft.com/office/drawing/2014/main" id="{7DC95D97-A1DF-2405-F683-809177D49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754" y="34527637"/>
                <a:ext cx="16345721" cy="7879050"/>
              </a:xfrm>
              <a:prstGeom prst="roundRect">
                <a:avLst>
                  <a:gd name="adj" fmla="val 7919"/>
                </a:avLst>
              </a:prstGeom>
              <a:blipFill>
                <a:blip r:embed="rId14"/>
                <a:stretch>
                  <a:fillRect b="-805"/>
                </a:stretch>
              </a:blipFill>
              <a:ln w="762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1" name="TextBox 290">
            <a:extLst>
              <a:ext uri="{FF2B5EF4-FFF2-40B4-BE49-F238E27FC236}">
                <a16:creationId xmlns:a16="http://schemas.microsoft.com/office/drawing/2014/main" id="{7969E723-33A0-192A-2C1C-21CAC97FAA4F}"/>
              </a:ext>
            </a:extLst>
          </p:cNvPr>
          <p:cNvSpPr txBox="1"/>
          <p:nvPr/>
        </p:nvSpPr>
        <p:spPr>
          <a:xfrm>
            <a:off x="2303810" y="32878774"/>
            <a:ext cx="14749889" cy="1246763"/>
          </a:xfrm>
          <a:prstGeom prst="roundRect">
            <a:avLst>
              <a:gd name="adj" fmla="val 7919"/>
            </a:avLst>
          </a:prstGeom>
          <a:solidFill>
            <a:schemeClr val="tx1">
              <a:lumMod val="10000"/>
              <a:lumOff val="9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914368"/>
            <a:r>
              <a:rPr lang="en-US" sz="3600" b="0" i="0" u="none" strike="noStrike" dirty="0">
                <a:effectLst/>
                <a:latin typeface="Gill Sans MT" panose="020B0502020104020203" pitchFamily="34" charset="77"/>
              </a:rPr>
              <a:t>We can see that the proposed 2-stage method </a:t>
            </a:r>
            <a:r>
              <a:rPr lang="en-US" sz="3600" b="1" i="0" u="none" strike="noStrike" dirty="0">
                <a:effectLst/>
                <a:latin typeface="Gill Sans MT" panose="020B0502020104020203" pitchFamily="34" charset="77"/>
              </a:rPr>
              <a:t>outperforms the 1-stage baselines</a:t>
            </a:r>
            <a:r>
              <a:rPr lang="en-US" sz="3600" b="0" i="0" u="none" strike="noStrike" dirty="0">
                <a:effectLst/>
                <a:latin typeface="Gill Sans MT" panose="020B0502020104020203" pitchFamily="34" charset="77"/>
              </a:rPr>
              <a:t>, at all levels of privacy budget</a:t>
            </a:r>
            <a:r>
              <a:rPr lang="en-US" sz="3600" dirty="0">
                <a:latin typeface="Gill Sans MT" panose="020B0502020104020203" pitchFamily="34" charset="77"/>
              </a:rPr>
              <a:t>.</a:t>
            </a:r>
            <a:endParaRPr lang="en-US" sz="3600" dirty="0">
              <a:solidFill>
                <a:schemeClr val="tx1"/>
              </a:solidFill>
              <a:latin typeface="Gill Sans MT" panose="020B0502020104020203" pitchFamily="34" charset="77"/>
            </a:endParaRP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ECDA99F0-96FA-001C-3098-635BDB1B0A03}"/>
              </a:ext>
            </a:extLst>
          </p:cNvPr>
          <p:cNvSpPr/>
          <p:nvPr/>
        </p:nvSpPr>
        <p:spPr>
          <a:xfrm>
            <a:off x="12845977" y="8435816"/>
            <a:ext cx="804686" cy="86972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3339BF17-7490-85FB-3572-D3A34B17815C}"/>
              </a:ext>
            </a:extLst>
          </p:cNvPr>
          <p:cNvSpPr/>
          <p:nvPr/>
        </p:nvSpPr>
        <p:spPr>
          <a:xfrm>
            <a:off x="12845977" y="9980398"/>
            <a:ext cx="804686" cy="869720"/>
          </a:xfrm>
          <a:prstGeom prst="lightningBol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0000E8EC-151C-4B58-0879-73058653B7F0}"/>
              </a:ext>
            </a:extLst>
          </p:cNvPr>
          <p:cNvSpPr/>
          <p:nvPr/>
        </p:nvSpPr>
        <p:spPr>
          <a:xfrm>
            <a:off x="2146628" y="12670837"/>
            <a:ext cx="7501814" cy="3719569"/>
          </a:xfrm>
          <a:prstGeom prst="roundRect">
            <a:avLst>
              <a:gd name="adj" fmla="val 3362"/>
            </a:avLst>
          </a:prstGeom>
          <a:solidFill>
            <a:srgbClr val="E7E6E6">
              <a:alpha val="80359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</a:endParaRPr>
          </a:p>
        </p:txBody>
      </p:sp>
      <p:pic>
        <p:nvPicPr>
          <p:cNvPr id="112" name="Graphic 111" descr="Office worker female with solid fill">
            <a:extLst>
              <a:ext uri="{FF2B5EF4-FFF2-40B4-BE49-F238E27FC236}">
                <a16:creationId xmlns:a16="http://schemas.microsoft.com/office/drawing/2014/main" id="{C37E39B2-2203-4DA0-53E4-D77B171FCAF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67075" y="15141687"/>
            <a:ext cx="1212242" cy="1259987"/>
          </a:xfrm>
          <a:prstGeom prst="rect">
            <a:avLst/>
          </a:prstGeom>
        </p:spPr>
      </p:pic>
      <p:sp>
        <p:nvSpPr>
          <p:cNvPr id="113" name="Rounded Rectangular Callout 19">
            <a:extLst>
              <a:ext uri="{FF2B5EF4-FFF2-40B4-BE49-F238E27FC236}">
                <a16:creationId xmlns:a16="http://schemas.microsoft.com/office/drawing/2014/main" id="{0E579C67-39B5-9EBA-2729-04896AB4B248}"/>
              </a:ext>
            </a:extLst>
          </p:cNvPr>
          <p:cNvSpPr/>
          <p:nvPr/>
        </p:nvSpPr>
        <p:spPr>
          <a:xfrm>
            <a:off x="2407502" y="13388290"/>
            <a:ext cx="5688581" cy="1571388"/>
          </a:xfrm>
          <a:prstGeom prst="wedgeRoundRectCallout">
            <a:avLst>
              <a:gd name="adj1" fmla="val -35434"/>
              <a:gd name="adj2" fmla="val 8466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28575">
            <a:solidFill>
              <a:srgbClr val="FF9300"/>
            </a:solidFill>
          </a:ln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“Could you tell me what the weather is </a:t>
            </a:r>
            <a:r>
              <a:rPr kumimoji="0" lang="en-US" sz="320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gonna</a:t>
            </a:r>
            <a:r>
              <a:rPr kumimoji="0" lang="en-US" sz="32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 be like today in New York?”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A081070-D816-2FBF-743F-843507B24E9F}"/>
                  </a:ext>
                </a:extLst>
              </p:cNvPr>
              <p:cNvSpPr txBox="1"/>
              <p:nvPr/>
            </p:nvSpPr>
            <p:spPr>
              <a:xfrm>
                <a:off x="2146629" y="12678507"/>
                <a:ext cx="6179666" cy="5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Gill Sans MT" panose="020B0502020104020203" pitchFamily="34" charset="77"/>
                    <a:ea typeface="Palatino" pitchFamily="2" charset="77"/>
                  </a:rPr>
                  <a:t>Dataset of private utterances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𝒑𝒓𝒊𝒗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Gill Sans MT" panose="020B0502020104020203" pitchFamily="34" charset="77"/>
                    <a:ea typeface="Palatino" pitchFamily="2" charset="77"/>
                  </a:rPr>
                  <a:t> </a:t>
                </a: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A081070-D816-2FBF-743F-843507B24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629" y="12678507"/>
                <a:ext cx="6179666" cy="561820"/>
              </a:xfrm>
              <a:prstGeom prst="rect">
                <a:avLst/>
              </a:prstGeom>
              <a:blipFill>
                <a:blip r:embed="rId17"/>
                <a:stretch>
                  <a:fillRect l="-2049" t="-1111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>
            <a:extLst>
              <a:ext uri="{FF2B5EF4-FFF2-40B4-BE49-F238E27FC236}">
                <a16:creationId xmlns:a16="http://schemas.microsoft.com/office/drawing/2014/main" id="{773E800C-0740-2ED9-29FA-9CB81C177A69}"/>
              </a:ext>
            </a:extLst>
          </p:cNvPr>
          <p:cNvSpPr txBox="1"/>
          <p:nvPr/>
        </p:nvSpPr>
        <p:spPr>
          <a:xfrm>
            <a:off x="8254638" y="13628715"/>
            <a:ext cx="12970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77"/>
                <a:ea typeface="Palatino" pitchFamily="2" charset="77"/>
              </a:rPr>
              <a:t>DP-SGD training 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EC12EEA-B5CF-3D3C-6C0F-884058C2E9BD}"/>
              </a:ext>
            </a:extLst>
          </p:cNvPr>
          <p:cNvSpPr txBox="1"/>
          <p:nvPr/>
        </p:nvSpPr>
        <p:spPr>
          <a:xfrm rot="16200000">
            <a:off x="8530759" y="15307072"/>
            <a:ext cx="1264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77"/>
                <a:ea typeface="Palatino" pitchFamily="2" charset="77"/>
              </a:rPr>
              <a:t>Privacy Barrier</a:t>
            </a:r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76CCB91C-FA55-DECA-2DF5-9DA08998C36D}"/>
              </a:ext>
            </a:extLst>
          </p:cNvPr>
          <p:cNvCxnSpPr>
            <a:cxnSpLocks/>
          </p:cNvCxnSpPr>
          <p:nvPr/>
        </p:nvCxnSpPr>
        <p:spPr>
          <a:xfrm>
            <a:off x="8134086" y="14059007"/>
            <a:ext cx="1715950" cy="0"/>
          </a:xfrm>
          <a:prstGeom prst="straightConnector1">
            <a:avLst/>
          </a:prstGeom>
          <a:noFill/>
          <a:ln w="57150" cap="flat" cmpd="sng" algn="ctr">
            <a:solidFill>
              <a:srgbClr val="545048"/>
            </a:solidFill>
            <a:prstDash val="solid"/>
            <a:miter lim="800000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D0189925-7FFD-95B2-BC42-EC58E5EB16D8}"/>
                  </a:ext>
                </a:extLst>
              </p:cNvPr>
              <p:cNvSpPr/>
              <p:nvPr/>
            </p:nvSpPr>
            <p:spPr>
              <a:xfrm>
                <a:off x="9850036" y="13248504"/>
                <a:ext cx="3099126" cy="1555046"/>
              </a:xfrm>
              <a:prstGeom prst="roundRect">
                <a:avLst/>
              </a:prstGeom>
              <a:solidFill>
                <a:srgbClr val="A2998A">
                  <a:alpha val="50196"/>
                </a:srgbClr>
              </a:solid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Palatino" pitchFamily="2" charset="77"/>
                    <a:cs typeface="Helvetica Neue" panose="02000503000000020004" pitchFamily="2" charset="0"/>
                  </a:rPr>
                  <a:t>DP utterance generation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</m:ctrlPr>
                          </m:sSubPr>
                          <m:e>
                            <m:r>
                              <a:rPr kumimoji="0" lang="en-US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70C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  <m:t>x</m:t>
                            </m:r>
                          </m:sub>
                        </m:sSub>
                      </m:sub>
                    </m:sSub>
                  </m:oMath>
                </a14:m>
                <a:endParaRPr kumimoji="0" lang="en-US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ill Sans MT" panose="020B0502020104020203" pitchFamily="34" charset="77"/>
                  <a:ea typeface="Palatino" pitchFamily="2" charset="77"/>
                  <a:cs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D0189925-7FFD-95B2-BC42-EC58E5EB16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036" y="13248504"/>
                <a:ext cx="3099126" cy="1555046"/>
              </a:xfrm>
              <a:prstGeom prst="roundRect">
                <a:avLst/>
              </a:prstGeom>
              <a:blipFill>
                <a:blip r:embed="rId18"/>
                <a:stretch>
                  <a:fillRect r="-810"/>
                </a:stretch>
              </a:blip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7" name="Rounded Rectangle 1026">
            <a:extLst>
              <a:ext uri="{FF2B5EF4-FFF2-40B4-BE49-F238E27FC236}">
                <a16:creationId xmlns:a16="http://schemas.microsoft.com/office/drawing/2014/main" id="{B4D37FFB-BCD4-FE15-3873-C0EF48536BDC}"/>
              </a:ext>
            </a:extLst>
          </p:cNvPr>
          <p:cNvSpPr/>
          <p:nvPr/>
        </p:nvSpPr>
        <p:spPr>
          <a:xfrm>
            <a:off x="2041028" y="19558325"/>
            <a:ext cx="8639366" cy="5895097"/>
          </a:xfrm>
          <a:prstGeom prst="roundRect">
            <a:avLst>
              <a:gd name="adj" fmla="val 3362"/>
            </a:avLst>
          </a:prstGeom>
          <a:solidFill>
            <a:srgbClr val="E7E6E6">
              <a:alpha val="80359"/>
            </a:srgbClr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</a:endParaRPr>
          </a:p>
        </p:txBody>
      </p:sp>
      <p:cxnSp>
        <p:nvCxnSpPr>
          <p:cNvPr id="1029" name="Straight Arrow Connector 1028">
            <a:extLst>
              <a:ext uri="{FF2B5EF4-FFF2-40B4-BE49-F238E27FC236}">
                <a16:creationId xmlns:a16="http://schemas.microsoft.com/office/drawing/2014/main" id="{35437CF2-0FB5-1DE5-339D-8452588192A1}"/>
              </a:ext>
            </a:extLst>
          </p:cNvPr>
          <p:cNvCxnSpPr>
            <a:cxnSpLocks/>
            <a:stCxn id="1038" idx="3"/>
            <a:endCxn id="1076" idx="1"/>
          </p:cNvCxnSpPr>
          <p:nvPr/>
        </p:nvCxnSpPr>
        <p:spPr>
          <a:xfrm>
            <a:off x="9282042" y="24965009"/>
            <a:ext cx="1838430" cy="8914"/>
          </a:xfrm>
          <a:prstGeom prst="straightConnector1">
            <a:avLst/>
          </a:prstGeom>
          <a:noFill/>
          <a:ln w="57150" cap="flat" cmpd="sng" algn="ctr">
            <a:solidFill>
              <a:srgbClr val="7A7A87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30" name="Arc 1029">
            <a:extLst>
              <a:ext uri="{FF2B5EF4-FFF2-40B4-BE49-F238E27FC236}">
                <a16:creationId xmlns:a16="http://schemas.microsoft.com/office/drawing/2014/main" id="{AC3D90EA-8B5B-61BE-12EA-29B34A6DE1CD}"/>
              </a:ext>
            </a:extLst>
          </p:cNvPr>
          <p:cNvSpPr/>
          <p:nvPr/>
        </p:nvSpPr>
        <p:spPr>
          <a:xfrm rot="16200000" flipH="1">
            <a:off x="5434841" y="23948457"/>
            <a:ext cx="1098810" cy="875248"/>
          </a:xfrm>
          <a:prstGeom prst="arc">
            <a:avLst>
              <a:gd name="adj1" fmla="val 18501634"/>
              <a:gd name="adj2" fmla="val 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sp>
        <p:nvSpPr>
          <p:cNvPr id="1031" name="Arc 1030">
            <a:extLst>
              <a:ext uri="{FF2B5EF4-FFF2-40B4-BE49-F238E27FC236}">
                <a16:creationId xmlns:a16="http://schemas.microsoft.com/office/drawing/2014/main" id="{461F9151-6F16-AEB7-7E47-BD645C12DA8C}"/>
              </a:ext>
            </a:extLst>
          </p:cNvPr>
          <p:cNvSpPr/>
          <p:nvPr/>
        </p:nvSpPr>
        <p:spPr>
          <a:xfrm rot="16200000">
            <a:off x="5599325" y="23858000"/>
            <a:ext cx="848555" cy="935910"/>
          </a:xfrm>
          <a:prstGeom prst="arc">
            <a:avLst>
              <a:gd name="adj1" fmla="val 18501634"/>
              <a:gd name="adj2" fmla="val 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Times New Roman" panose="02020603050405020304" pitchFamily="18" charset="0"/>
            </a:endParaRPr>
          </a:p>
        </p:txBody>
      </p:sp>
      <p:pic>
        <p:nvPicPr>
          <p:cNvPr id="1032" name="Graphic 1031" descr="Office worker female with solid fill">
            <a:extLst>
              <a:ext uri="{FF2B5EF4-FFF2-40B4-BE49-F238E27FC236}">
                <a16:creationId xmlns:a16="http://schemas.microsoft.com/office/drawing/2014/main" id="{6FB45D8B-B9D0-7783-38B0-06354FA35DC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480965" y="21661207"/>
            <a:ext cx="889368" cy="9668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1FDFDC2E-D083-18DF-8DD2-07C23E187C22}"/>
                  </a:ext>
                </a:extLst>
              </p:cNvPr>
              <p:cNvSpPr txBox="1"/>
              <p:nvPr/>
            </p:nvSpPr>
            <p:spPr>
              <a:xfrm>
                <a:off x="2182055" y="19546872"/>
                <a:ext cx="6198304" cy="56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70C0"/>
                    </a:solidFill>
                    <a:latin typeface="Gill Sans MT" panose="020B0502020104020203" pitchFamily="34" charset="77"/>
                    <a:ea typeface="Palatino" pitchFamily="2" charset="77"/>
                  </a:rPr>
                  <a:t>Dataset of private utterances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𝒑𝒓𝒊𝒗</m:t>
                        </m:r>
                      </m:sub>
                    </m:sSub>
                  </m:oMath>
                </a14:m>
                <a:endParaRPr lang="en-US" sz="2800" b="1" dirty="0">
                  <a:solidFill>
                    <a:srgbClr val="0070C0"/>
                  </a:solidFill>
                  <a:latin typeface="Gill Sans MT" panose="020B0502020104020203" pitchFamily="34" charset="77"/>
                  <a:ea typeface="Palatino" pitchFamily="2" charset="77"/>
                </a:endParaRPr>
              </a:p>
            </p:txBody>
          </p:sp>
        </mc:Choice>
        <mc:Fallback xmlns="">
          <p:sp>
            <p:nvSpPr>
              <p:cNvPr id="1033" name="TextBox 1032">
                <a:extLst>
                  <a:ext uri="{FF2B5EF4-FFF2-40B4-BE49-F238E27FC236}">
                    <a16:creationId xmlns:a16="http://schemas.microsoft.com/office/drawing/2014/main" id="{1FDFDC2E-D083-18DF-8DD2-07C23E187C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55" y="19546872"/>
                <a:ext cx="6198304" cy="561820"/>
              </a:xfrm>
              <a:prstGeom prst="rect">
                <a:avLst/>
              </a:prstGeom>
              <a:blipFill>
                <a:blip r:embed="rId19"/>
                <a:stretch>
                  <a:fillRect l="-2045" t="-11111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" name="TextBox 1033">
            <a:extLst>
              <a:ext uri="{FF2B5EF4-FFF2-40B4-BE49-F238E27FC236}">
                <a16:creationId xmlns:a16="http://schemas.microsoft.com/office/drawing/2014/main" id="{59DE2BBC-5A6D-0612-C011-978045B83A83}"/>
              </a:ext>
            </a:extLst>
          </p:cNvPr>
          <p:cNvSpPr txBox="1"/>
          <p:nvPr/>
        </p:nvSpPr>
        <p:spPr>
          <a:xfrm>
            <a:off x="2232658" y="22777502"/>
            <a:ext cx="730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ill Sans MT" panose="020B0502020104020203" pitchFamily="34" charset="77"/>
                <a:ea typeface="Palatino" pitchFamily="2" charset="77"/>
              </a:rPr>
              <a:t>Corresponding private parse trees</a:t>
            </a:r>
          </a:p>
        </p:txBody>
      </p:sp>
      <p:sp>
        <p:nvSpPr>
          <p:cNvPr id="1035" name="Rectangle: Rounded Corners 59">
            <a:extLst>
              <a:ext uri="{FF2B5EF4-FFF2-40B4-BE49-F238E27FC236}">
                <a16:creationId xmlns:a16="http://schemas.microsoft.com/office/drawing/2014/main" id="{397D0E0B-461C-DFBC-E4BE-3773C7F25682}"/>
              </a:ext>
            </a:extLst>
          </p:cNvPr>
          <p:cNvSpPr/>
          <p:nvPr/>
        </p:nvSpPr>
        <p:spPr>
          <a:xfrm>
            <a:off x="3368650" y="24133819"/>
            <a:ext cx="2476812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WeatherQueryApi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Helvetica Neue" panose="02000503000000020004" pitchFamily="2" charset="0"/>
            </a:endParaRPr>
          </a:p>
        </p:txBody>
      </p:sp>
      <p:sp>
        <p:nvSpPr>
          <p:cNvPr id="1036" name="Rectangle: Rounded Corners 59">
            <a:extLst>
              <a:ext uri="{FF2B5EF4-FFF2-40B4-BE49-F238E27FC236}">
                <a16:creationId xmlns:a16="http://schemas.microsoft.com/office/drawing/2014/main" id="{979D7F79-AFB0-83E8-4546-72FFB2775C7C}"/>
              </a:ext>
            </a:extLst>
          </p:cNvPr>
          <p:cNvSpPr/>
          <p:nvPr/>
        </p:nvSpPr>
        <p:spPr>
          <a:xfrm>
            <a:off x="2293618" y="24133819"/>
            <a:ext cx="908445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Yield</a:t>
            </a:r>
          </a:p>
        </p:txBody>
      </p:sp>
      <p:sp>
        <p:nvSpPr>
          <p:cNvPr id="1037" name="Rectangle: Rounded Corners 59">
            <a:extLst>
              <a:ext uri="{FF2B5EF4-FFF2-40B4-BE49-F238E27FC236}">
                <a16:creationId xmlns:a16="http://schemas.microsoft.com/office/drawing/2014/main" id="{412CF5A6-6F7A-6E6B-7A02-C7D0E3305A73}"/>
              </a:ext>
            </a:extLst>
          </p:cNvPr>
          <p:cNvSpPr/>
          <p:nvPr/>
        </p:nvSpPr>
        <p:spPr>
          <a:xfrm>
            <a:off x="6041392" y="24647901"/>
            <a:ext cx="1333861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AtPlace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Helvetica Neue" panose="02000503000000020004" pitchFamily="2" charset="0"/>
              <a:sym typeface="Rubik"/>
            </a:endParaRPr>
          </a:p>
        </p:txBody>
      </p:sp>
      <p:sp>
        <p:nvSpPr>
          <p:cNvPr id="1038" name="Rectangle: Rounded Corners 59">
            <a:extLst>
              <a:ext uri="{FF2B5EF4-FFF2-40B4-BE49-F238E27FC236}">
                <a16:creationId xmlns:a16="http://schemas.microsoft.com/office/drawing/2014/main" id="{6C1E5A4A-41D3-AFE3-FF31-A8CD593E06D4}"/>
              </a:ext>
            </a:extLst>
          </p:cNvPr>
          <p:cNvSpPr/>
          <p:nvPr/>
        </p:nvSpPr>
        <p:spPr>
          <a:xfrm>
            <a:off x="7722951" y="24644969"/>
            <a:ext cx="1559091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New York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Helvetica Neue" panose="02000503000000020004" pitchFamily="2" charset="0"/>
              <a:sym typeface="Rubik"/>
            </a:endParaRPr>
          </a:p>
        </p:txBody>
      </p:sp>
      <p:sp>
        <p:nvSpPr>
          <p:cNvPr id="1039" name="Rectangle: Rounded Corners 59">
            <a:extLst>
              <a:ext uri="{FF2B5EF4-FFF2-40B4-BE49-F238E27FC236}">
                <a16:creationId xmlns:a16="http://schemas.microsoft.com/office/drawing/2014/main" id="{2C8734F8-7767-62A3-70D4-EBAD4FF053A9}"/>
              </a:ext>
            </a:extLst>
          </p:cNvPr>
          <p:cNvSpPr/>
          <p:nvPr/>
        </p:nvSpPr>
        <p:spPr>
          <a:xfrm>
            <a:off x="6033969" y="23450180"/>
            <a:ext cx="1333863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DateTime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Helvetica Neue" panose="02000503000000020004" pitchFamily="2" charset="0"/>
              <a:sym typeface="Rubik"/>
            </a:endParaRPr>
          </a:p>
        </p:txBody>
      </p:sp>
      <p:sp>
        <p:nvSpPr>
          <p:cNvPr id="1044" name="Rectangle: Rounded Corners 59">
            <a:extLst>
              <a:ext uri="{FF2B5EF4-FFF2-40B4-BE49-F238E27FC236}">
                <a16:creationId xmlns:a16="http://schemas.microsoft.com/office/drawing/2014/main" id="{37A997EB-8215-885E-3DDA-C4FB4057A698}"/>
              </a:ext>
            </a:extLst>
          </p:cNvPr>
          <p:cNvSpPr/>
          <p:nvPr/>
        </p:nvSpPr>
        <p:spPr>
          <a:xfrm>
            <a:off x="7784115" y="23450180"/>
            <a:ext cx="1361752" cy="640080"/>
          </a:xfrm>
          <a:prstGeom prst="roundRect">
            <a:avLst/>
          </a:prstGeom>
          <a:solidFill>
            <a:srgbClr val="ED7D31">
              <a:lumMod val="40000"/>
              <a:lumOff val="60000"/>
            </a:srgbClr>
          </a:solidFill>
          <a:ln w="28575" cap="flat" cmpd="sng" algn="ctr">
            <a:solidFill>
              <a:srgbClr val="ED7D31">
                <a:lumMod val="50000"/>
              </a:srgbClr>
            </a:solidFill>
            <a:prstDash val="solid"/>
            <a:miter lim="800000"/>
          </a:ln>
          <a:effectLst/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Helvetica Neue" panose="02000503000000020004" pitchFamily="2" charset="0"/>
              </a:rPr>
              <a:t>Today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 MT" panose="020B0502020104020203" pitchFamily="34" charset="77"/>
              <a:ea typeface="Palatino" pitchFamily="2" charset="77"/>
              <a:cs typeface="Helvetica Neue" panose="02000503000000020004" pitchFamily="2" charset="0"/>
              <a:sym typeface="Rubik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5" name="Google Shape;442;p48">
                <a:extLst>
                  <a:ext uri="{FF2B5EF4-FFF2-40B4-BE49-F238E27FC236}">
                    <a16:creationId xmlns:a16="http://schemas.microsoft.com/office/drawing/2014/main" id="{9367C2FE-156F-2DCD-9E25-8EC0FC3A2ADA}"/>
                  </a:ext>
                </a:extLst>
              </p:cNvPr>
              <p:cNvSpPr/>
              <p:nvPr/>
            </p:nvSpPr>
            <p:spPr>
              <a:xfrm>
                <a:off x="11164848" y="20225559"/>
                <a:ext cx="3362257" cy="1114724"/>
              </a:xfrm>
              <a:prstGeom prst="roundRect">
                <a:avLst>
                  <a:gd name="adj" fmla="val 29393"/>
                </a:avLst>
              </a:prstGeom>
              <a:solidFill>
                <a:srgbClr val="A2998A"/>
              </a:solid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95000"/>
                      </a:prstClr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Palatino" pitchFamily="2" charset="77"/>
                    <a:cs typeface="Helvetica Neue" panose="02000503000000020004" pitchFamily="2" charset="0"/>
                    <a:sym typeface="Rubik"/>
                  </a:rPr>
                  <a:t>DP parse2utterance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𝑝</m:t>
                        </m:r>
                      </m:e>
                      <m:sub>
                        <m: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𝜃</m:t>
                        </m:r>
                        <m:r>
                          <m:rPr>
                            <m:sty m:val="p"/>
                          </m:rPr>
                          <a:rPr kumimoji="0" lang="en-US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>
                                <a:lumMod val="95000"/>
                              </a:prst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yx</m:t>
                        </m:r>
                      </m:sub>
                    </m:sSub>
                  </m:oMath>
                </a14:m>
                <a:endParaRPr kumimoji="0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Gill Sans MT" panose="020B0502020104020203" pitchFamily="34" charset="77"/>
                  <a:ea typeface="Palatino" pitchFamily="2" charset="77"/>
                  <a:cs typeface="Helvetica Neue" panose="02000503000000020004" pitchFamily="2" charset="0"/>
                  <a:sym typeface="Rubik"/>
                </a:endParaRPr>
              </a:p>
            </p:txBody>
          </p:sp>
        </mc:Choice>
        <mc:Fallback xmlns="">
          <p:sp>
            <p:nvSpPr>
              <p:cNvPr id="1075" name="Google Shape;442;p48">
                <a:extLst>
                  <a:ext uri="{FF2B5EF4-FFF2-40B4-BE49-F238E27FC236}">
                    <a16:creationId xmlns:a16="http://schemas.microsoft.com/office/drawing/2014/main" id="{9367C2FE-156F-2DCD-9E25-8EC0FC3A2A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4848" y="20225559"/>
                <a:ext cx="3362257" cy="1114724"/>
              </a:xfrm>
              <a:prstGeom prst="roundRect">
                <a:avLst>
                  <a:gd name="adj" fmla="val 29393"/>
                </a:avLst>
              </a:prstGeom>
              <a:blipFill>
                <a:blip r:embed="rId20"/>
                <a:stretch>
                  <a:fillRect r="-1866" b="-4396"/>
                </a:stretch>
              </a:blipFill>
              <a:ln w="28575" cap="flat" cmpd="sng" algn="ctr">
                <a:solidFill>
                  <a:srgbClr val="545048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6" name="Google Shape;442;p48">
                <a:extLst>
                  <a:ext uri="{FF2B5EF4-FFF2-40B4-BE49-F238E27FC236}">
                    <a16:creationId xmlns:a16="http://schemas.microsoft.com/office/drawing/2014/main" id="{151EEF19-DE9E-F5CE-1100-4D6499DC68AE}"/>
                  </a:ext>
                </a:extLst>
              </p:cNvPr>
              <p:cNvSpPr/>
              <p:nvPr/>
            </p:nvSpPr>
            <p:spPr>
              <a:xfrm>
                <a:off x="11120472" y="24416561"/>
                <a:ext cx="3362255" cy="1114724"/>
              </a:xfrm>
              <a:prstGeom prst="roundRect">
                <a:avLst>
                  <a:gd name="adj" fmla="val 31463"/>
                </a:avLst>
              </a:prstGeom>
              <a:solidFill>
                <a:srgbClr val="7A7A87">
                  <a:alpha val="50196"/>
                </a:srgbClr>
              </a:solidFill>
              <a:ln w="28575" cap="flat" cmpd="sng" algn="ctr">
                <a:solidFill>
                  <a:srgbClr val="4C4C55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Gill Sans MT" panose="020B0502020104020203" pitchFamily="34" charset="77"/>
                    <a:ea typeface="Palatino" pitchFamily="2" charset="77"/>
                    <a:cs typeface="Helvetica Neue" panose="02000503000000020004" pitchFamily="2" charset="0"/>
                    <a:sym typeface="Rubik"/>
                  </a:rPr>
                  <a:t>DP parse generation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ar-AE" sz="28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kumimoji="0" lang="ar-AE" sz="2800" b="0" i="0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Rubik"/>
                          </a:rPr>
                          <m:t>𝑝</m:t>
                        </m:r>
                      </m:e>
                      <m:sub>
                        <m:sSub>
                          <m:sSubPr>
                            <m:ctrlPr>
                              <a:rPr kumimoji="0" lang="ar-AE" sz="28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</m:ctrlPr>
                          </m:sSubPr>
                          <m:e>
                            <m:r>
                              <a:rPr kumimoji="0" lang="ar-AE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  <m:t>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kumimoji="0" lang="en-US" sz="2800" b="0" i="0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sym typeface="Rubik"/>
                              </a:rPr>
                              <m:t>y</m:t>
                            </m:r>
                          </m:sub>
                        </m:sSub>
                      </m:sub>
                    </m:sSub>
                  </m:oMath>
                </a14:m>
                <a:endParaRPr kumimoji="0" lang="ar-AE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Gill Sans MT" panose="020B0502020104020203" pitchFamily="34" charset="77"/>
                  <a:ea typeface="Palatino" pitchFamily="2" charset="77"/>
                  <a:cs typeface="Helvetica Neue" panose="02000503000000020004" pitchFamily="2" charset="0"/>
                  <a:sym typeface="Rubik"/>
                </a:endParaRPr>
              </a:p>
            </p:txBody>
          </p:sp>
        </mc:Choice>
        <mc:Fallback xmlns="">
          <p:sp>
            <p:nvSpPr>
              <p:cNvPr id="1076" name="Google Shape;442;p48">
                <a:extLst>
                  <a:ext uri="{FF2B5EF4-FFF2-40B4-BE49-F238E27FC236}">
                    <a16:creationId xmlns:a16="http://schemas.microsoft.com/office/drawing/2014/main" id="{151EEF19-DE9E-F5CE-1100-4D6499DC68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0472" y="24416561"/>
                <a:ext cx="3362255" cy="1114724"/>
              </a:xfrm>
              <a:prstGeom prst="roundRect">
                <a:avLst>
                  <a:gd name="adj" fmla="val 31463"/>
                </a:avLst>
              </a:prstGeom>
              <a:blipFill>
                <a:blip r:embed="rId21"/>
                <a:stretch>
                  <a:fillRect t="-1099" r="-2985" b="-3297"/>
                </a:stretch>
              </a:blipFill>
              <a:ln w="28575" cap="flat" cmpd="sng" algn="ctr">
                <a:solidFill>
                  <a:srgbClr val="4C4C55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77" name="Straight Arrow Connector 1076">
            <a:extLst>
              <a:ext uri="{FF2B5EF4-FFF2-40B4-BE49-F238E27FC236}">
                <a16:creationId xmlns:a16="http://schemas.microsoft.com/office/drawing/2014/main" id="{A8117437-034E-AC65-B380-6A8FF7F50F46}"/>
              </a:ext>
            </a:extLst>
          </p:cNvPr>
          <p:cNvCxnSpPr>
            <a:cxnSpLocks/>
            <a:stCxn id="1084" idx="3"/>
            <a:endCxn id="1075" idx="1"/>
          </p:cNvCxnSpPr>
          <p:nvPr/>
        </p:nvCxnSpPr>
        <p:spPr>
          <a:xfrm>
            <a:off x="9128618" y="20766690"/>
            <a:ext cx="2036230" cy="16231"/>
          </a:xfrm>
          <a:prstGeom prst="straightConnector1">
            <a:avLst/>
          </a:prstGeom>
          <a:noFill/>
          <a:ln w="57150" cap="flat" cmpd="sng" algn="ctr">
            <a:solidFill>
              <a:srgbClr val="53504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8" name="Straight Arrow Connector 1077">
            <a:extLst>
              <a:ext uri="{FF2B5EF4-FFF2-40B4-BE49-F238E27FC236}">
                <a16:creationId xmlns:a16="http://schemas.microsoft.com/office/drawing/2014/main" id="{35EAF5C5-819F-EDC2-9209-DD77F6440F86}"/>
              </a:ext>
            </a:extLst>
          </p:cNvPr>
          <p:cNvCxnSpPr>
            <a:cxnSpLocks/>
            <a:stCxn id="1036" idx="3"/>
            <a:endCxn id="1035" idx="1"/>
          </p:cNvCxnSpPr>
          <p:nvPr/>
        </p:nvCxnSpPr>
        <p:spPr>
          <a:xfrm>
            <a:off x="3202063" y="24453859"/>
            <a:ext cx="166587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79" name="Straight Arrow Connector 1078">
            <a:extLst>
              <a:ext uri="{FF2B5EF4-FFF2-40B4-BE49-F238E27FC236}">
                <a16:creationId xmlns:a16="http://schemas.microsoft.com/office/drawing/2014/main" id="{ECACC660-A0E6-D5FA-836A-B8D99F53DA66}"/>
              </a:ext>
            </a:extLst>
          </p:cNvPr>
          <p:cNvCxnSpPr>
            <a:cxnSpLocks/>
            <a:stCxn id="1039" idx="3"/>
            <a:endCxn id="1044" idx="1"/>
          </p:cNvCxnSpPr>
          <p:nvPr/>
        </p:nvCxnSpPr>
        <p:spPr>
          <a:xfrm>
            <a:off x="7367832" y="23770220"/>
            <a:ext cx="416283" cy="0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80" name="Straight Arrow Connector 1079">
            <a:extLst>
              <a:ext uri="{FF2B5EF4-FFF2-40B4-BE49-F238E27FC236}">
                <a16:creationId xmlns:a16="http://schemas.microsoft.com/office/drawing/2014/main" id="{F90498CB-43F2-4BC6-707D-E905E4023FD7}"/>
              </a:ext>
            </a:extLst>
          </p:cNvPr>
          <p:cNvCxnSpPr>
            <a:cxnSpLocks/>
            <a:stCxn id="1037" idx="3"/>
            <a:endCxn id="1038" idx="1"/>
          </p:cNvCxnSpPr>
          <p:nvPr/>
        </p:nvCxnSpPr>
        <p:spPr>
          <a:xfrm flipV="1">
            <a:off x="7375253" y="24965009"/>
            <a:ext cx="347698" cy="2932"/>
          </a:xfrm>
          <a:prstGeom prst="straightConnector1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082" name="TextBox 1081">
            <a:extLst>
              <a:ext uri="{FF2B5EF4-FFF2-40B4-BE49-F238E27FC236}">
                <a16:creationId xmlns:a16="http://schemas.microsoft.com/office/drawing/2014/main" id="{34802FB0-B117-4A9D-3E2E-BFE18479E0F5}"/>
              </a:ext>
            </a:extLst>
          </p:cNvPr>
          <p:cNvSpPr txBox="1"/>
          <p:nvPr/>
        </p:nvSpPr>
        <p:spPr>
          <a:xfrm>
            <a:off x="8766429" y="24528204"/>
            <a:ext cx="245633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77"/>
                <a:ea typeface="Palatino" pitchFamily="2" charset="77"/>
              </a:rPr>
              <a:t>DP-SGD </a:t>
            </a: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C1C4D980-7BC7-B990-1767-BBFB011CEB39}"/>
              </a:ext>
            </a:extLst>
          </p:cNvPr>
          <p:cNvSpPr txBox="1"/>
          <p:nvPr/>
        </p:nvSpPr>
        <p:spPr>
          <a:xfrm rot="16200000">
            <a:off x="9230841" y="22218732"/>
            <a:ext cx="254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77"/>
                <a:ea typeface="Palatino" pitchFamily="2" charset="77"/>
              </a:rPr>
              <a:t>Privacy Barrier</a:t>
            </a:r>
          </a:p>
        </p:txBody>
      </p:sp>
      <p:sp>
        <p:nvSpPr>
          <p:cNvPr id="1084" name="Rounded Rectangular Callout 19">
            <a:extLst>
              <a:ext uri="{FF2B5EF4-FFF2-40B4-BE49-F238E27FC236}">
                <a16:creationId xmlns:a16="http://schemas.microsoft.com/office/drawing/2014/main" id="{86146B7C-9872-B50A-12DC-4A81071E0220}"/>
              </a:ext>
            </a:extLst>
          </p:cNvPr>
          <p:cNvSpPr/>
          <p:nvPr/>
        </p:nvSpPr>
        <p:spPr>
          <a:xfrm>
            <a:off x="2432880" y="20051326"/>
            <a:ext cx="6695738" cy="1430728"/>
          </a:xfrm>
          <a:prstGeom prst="wedgeRoundRectCallout">
            <a:avLst>
              <a:gd name="adj1" fmla="val -35434"/>
              <a:gd name="adj2" fmla="val 84667"/>
              <a:gd name="adj3" fmla="val 16667"/>
            </a:avLst>
          </a:prstGeom>
          <a:solidFill>
            <a:srgbClr val="FFC000">
              <a:lumMod val="40000"/>
              <a:lumOff val="60000"/>
            </a:srgbClr>
          </a:solidFill>
          <a:ln w="28575">
            <a:solidFill>
              <a:srgbClr val="FF9300"/>
            </a:solidFill>
          </a:ln>
          <a:effectLst>
            <a:outerShdw blurRad="11430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“Could you tell me what the weather is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gonna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ill Sans MT" panose="020B0502020104020203" pitchFamily="34" charset="77"/>
                <a:ea typeface="Palatino" pitchFamily="2" charset="77"/>
                <a:cs typeface="Rubik"/>
              </a:rPr>
              <a:t> be like today in New York?”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5810A197-1A14-8D4B-A90A-38062BB86BF9}"/>
              </a:ext>
            </a:extLst>
          </p:cNvPr>
          <p:cNvSpPr txBox="1"/>
          <p:nvPr/>
        </p:nvSpPr>
        <p:spPr>
          <a:xfrm>
            <a:off x="9398454" y="20339817"/>
            <a:ext cx="1297011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Gill Sans MT" panose="020B0502020104020203" pitchFamily="34" charset="77"/>
                <a:ea typeface="Palatino" pitchFamily="2" charset="77"/>
              </a:rPr>
              <a:t>DP-SGD training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" name="Text Placeholder 3">
                <a:extLst>
                  <a:ext uri="{FF2B5EF4-FFF2-40B4-BE49-F238E27FC236}">
                    <a16:creationId xmlns:a16="http://schemas.microsoft.com/office/drawing/2014/main" id="{7F41343A-F2E9-69C7-FB18-7728A3AD04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300623" y="20249289"/>
                <a:ext cx="14368327" cy="53382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342879" marR="0" lvl="0" indent="-247635" algn="l" rtl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1600"/>
                  <a:buFont typeface="Roboto"/>
                  <a:buChar char="●"/>
                  <a:defRPr sz="16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1pPr>
                <a:lvl2pPr marL="685756" marR="0" lvl="1" indent="-238110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400"/>
                  <a:buFont typeface="Roboto"/>
                  <a:buChar char="○"/>
                  <a:defRPr sz="105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2pPr>
                <a:lvl3pPr marL="1028635" marR="0" lvl="2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3pPr>
                <a:lvl4pPr marL="1371516" marR="0" lvl="3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4pPr>
                <a:lvl5pPr marL="1714395" marR="0" lvl="4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oboto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5pPr>
                <a:lvl6pPr marL="2057274" marR="0" lvl="5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oboto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6pPr>
                <a:lvl7pPr marL="2400151" marR="0" lvl="6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oboto"/>
                  <a:buChar char="●"/>
                  <a:defRPr sz="1200" b="0" i="0" u="none" strike="noStrike" cap="none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defRPr>
                </a:lvl7pPr>
                <a:lvl8pPr marL="2743030" marR="0" lvl="7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0"/>
                  </a:spcAft>
                  <a:buClr>
                    <a:schemeClr val="dk2"/>
                  </a:buClr>
                  <a:buSzPts val="1200"/>
                  <a:buFont typeface="Rubik"/>
                  <a:buChar char="○"/>
                  <a:defRPr sz="1200" b="0" i="0" u="none" strike="noStrike" cap="none">
                    <a:solidFill>
                      <a:schemeClr val="dk2"/>
                    </a:solidFill>
                    <a:latin typeface="Rubik"/>
                    <a:ea typeface="Rubik"/>
                    <a:cs typeface="Rubik"/>
                    <a:sym typeface="Rubik"/>
                  </a:defRPr>
                </a:lvl8pPr>
                <a:lvl9pPr marL="3085909" marR="0" lvl="8" indent="-228586" algn="l" rtl="0">
                  <a:lnSpc>
                    <a:spcPct val="115000"/>
                  </a:lnSpc>
                  <a:spcBef>
                    <a:spcPts val="1200"/>
                  </a:spcBef>
                  <a:spcAft>
                    <a:spcPts val="1200"/>
                  </a:spcAft>
                  <a:buClr>
                    <a:schemeClr val="dk2"/>
                  </a:buClr>
                  <a:buSzPts val="1200"/>
                  <a:buFont typeface="Rubik"/>
                  <a:buChar char="■"/>
                  <a:defRPr sz="1200" b="0" i="0" u="none" strike="noStrike" cap="none">
                    <a:solidFill>
                      <a:schemeClr val="dk2"/>
                    </a:solidFill>
                    <a:latin typeface="Rubik"/>
                    <a:ea typeface="Rubik"/>
                    <a:cs typeface="Rubik"/>
                    <a:sym typeface="Rubik"/>
                  </a:defRPr>
                </a:lvl9pPr>
              </a:lstStyle>
              <a:p>
                <a:pPr defTabSz="914400"/>
                <a:r>
                  <a:rPr lang="en-US" sz="4000" kern="0" dirty="0">
                    <a:solidFill>
                      <a:schemeClr val="bg1">
                        <a:lumMod val="10000"/>
                      </a:schemeClr>
                    </a:solidFill>
                    <a:latin typeface="Gill Sans MT" panose="020B0502020104020203" pitchFamily="34" charset="77"/>
                  </a:rPr>
                  <a:t>Intuitive Baseline: We model </a:t>
                </a:r>
                <a14:m>
                  <m:oMath xmlns:m="http://schemas.openxmlformats.org/officeDocument/2006/math">
                    <m:r>
                      <a:rPr lang="en-US" sz="40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kern="0" dirty="0">
                    <a:solidFill>
                      <a:schemeClr val="bg1">
                        <a:lumMod val="10000"/>
                      </a:schemeClr>
                    </a:solidFill>
                    <a:latin typeface="Gill Sans MT" panose="020B0502020104020203" pitchFamily="34" charset="77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4000" b="1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000" kern="0" dirty="0">
                    <a:latin typeface="Gill Sans MT" panose="020B0502020104020203" pitchFamily="34" charset="77"/>
                  </a:rPr>
                  <a:t> is a </a:t>
                </a:r>
                <a:r>
                  <a:rPr lang="en-US" sz="4000" b="1" kern="0" dirty="0">
                    <a:solidFill>
                      <a:srgbClr val="0070C0"/>
                    </a:solidFill>
                    <a:latin typeface="Gill Sans MT" panose="020B0502020104020203" pitchFamily="34" charset="77"/>
                  </a:rPr>
                  <a:t>private utterance</a:t>
                </a:r>
                <a:r>
                  <a:rPr lang="en-US" sz="4000" kern="0" dirty="0">
                    <a:latin typeface="Gill Sans MT" panose="020B0502020104020203" pitchFamily="34" charset="77"/>
                  </a:rPr>
                  <a:t>.</a:t>
                </a:r>
              </a:p>
              <a:p>
                <a:pPr defTabSz="914400"/>
                <a:r>
                  <a:rPr lang="en-US" sz="4000" kern="0" dirty="0">
                    <a:solidFill>
                      <a:schemeClr val="bg1">
                        <a:lumMod val="10000"/>
                      </a:schemeClr>
                    </a:solidFill>
                    <a:latin typeface="Gill Sans MT" panose="020B0502020104020203" pitchFamily="34" charset="77"/>
                  </a:rPr>
                  <a:t>Proposed: We model </a:t>
                </a:r>
                <a14:m>
                  <m:oMath xmlns:m="http://schemas.openxmlformats.org/officeDocument/2006/math">
                    <m:r>
                      <a:rPr lang="en-US" sz="4000" i="1" ker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4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4000" kern="0" dirty="0">
                    <a:latin typeface="Gill Sans MT" panose="020B0502020104020203" pitchFamily="34" charset="77"/>
                  </a:rPr>
                  <a:t> </a:t>
                </a:r>
                <a:r>
                  <a:rPr lang="en-US" sz="4000" kern="0" dirty="0">
                    <a:solidFill>
                      <a:schemeClr val="bg1">
                        <a:lumMod val="10000"/>
                      </a:schemeClr>
                    </a:solidFill>
                    <a:latin typeface="Gill Sans MT" panose="020B0502020104020203" pitchFamily="34" charset="77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4000" i="1" kern="0" smtClean="0">
                        <a:solidFill>
                          <a:schemeClr val="bg1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i="1" kern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kern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00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kern="0" dirty="0">
                    <a:latin typeface="Gill Sans MT" panose="020B0502020104020203" pitchFamily="34" charset="77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sz="4000" b="1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000" kern="0" dirty="0">
                    <a:latin typeface="Gill Sans MT" panose="020B0502020104020203" pitchFamily="34" charset="77"/>
                  </a:rPr>
                  <a:t> is a 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private parse-tree.</a:t>
                </a:r>
              </a:p>
              <a:p>
                <a:pPr marL="990157" lvl="1" indent="-194310" defTabSz="914400">
                  <a:lnSpc>
                    <a:spcPct val="100000"/>
                  </a:lnSpc>
                  <a:spcBef>
                    <a:spcPts val="1533"/>
                  </a:spcBef>
                </a:pPr>
                <a:r>
                  <a:rPr lang="en-US" sz="4000" kern="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one stage models the 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parse-trees,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4000" b="1" i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lang="ar-AE" sz="4000" b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  <m:t>𝐩</m:t>
                        </m:r>
                      </m:e>
                      <m:sub>
                        <m:sSub>
                          <m:sSubPr>
                            <m:ctrlPr>
                              <a:rPr lang="ar-AE" sz="4000" b="1" i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Rubik"/>
                              </a:rPr>
                            </m:ctrlPr>
                          </m:sSubPr>
                          <m:e>
                            <m:r>
                              <a:rPr lang="ar-AE" sz="4000" b="1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Rubik"/>
                              </a:rPr>
                              <m:t>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4000" kern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sym typeface="Rubik"/>
                              </a:rPr>
                              <m:t>y</m:t>
                            </m:r>
                          </m:sub>
                        </m:sSub>
                      </m:sub>
                    </m:sSub>
                    <m:r>
                      <a:rPr lang="en-US" sz="4000" b="1" i="1" kern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Rubik"/>
                      </a:rPr>
                      <m:t> </m:t>
                    </m:r>
                  </m:oMath>
                </a14:m>
                <a:endParaRPr lang="en-US" sz="4000" b="1" kern="0" dirty="0">
                  <a:solidFill>
                    <a:srgbClr val="FF0000"/>
                  </a:solidFill>
                  <a:latin typeface="Gill Sans MT" panose="020B0502020104020203" pitchFamily="34" charset="77"/>
                </a:endParaRPr>
              </a:p>
              <a:p>
                <a:pPr marL="990157" lvl="1" indent="-194310" defTabSz="914400">
                  <a:lnSpc>
                    <a:spcPct val="100000"/>
                  </a:lnSpc>
                  <a:spcBef>
                    <a:spcPts val="1533"/>
                  </a:spcBef>
                </a:pPr>
                <a:r>
                  <a:rPr lang="en-US" sz="4000" kern="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The other stage models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sz="4000" kern="0" dirty="0">
                    <a:latin typeface="Gill Sans MT" panose="020B0502020104020203" pitchFamily="34" charset="77"/>
                  </a:rPr>
                  <a:t>an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sz="4000" b="1" kern="0" dirty="0">
                    <a:solidFill>
                      <a:srgbClr val="0070C0"/>
                    </a:solidFill>
                    <a:latin typeface="Gill Sans MT" panose="020B0502020104020203" pitchFamily="34" charset="77"/>
                  </a:rPr>
                  <a:t>utterance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 </a:t>
                </a:r>
                <a:r>
                  <a:rPr lang="en-US" sz="4000" kern="0" dirty="0">
                    <a:solidFill>
                      <a:schemeClr val="tx1"/>
                    </a:solidFill>
                    <a:latin typeface="Gill Sans MT" panose="020B0502020104020203" pitchFamily="34" charset="77"/>
                  </a:rPr>
                  <a:t>given a</a:t>
                </a:r>
                <a:r>
                  <a:rPr lang="en-US" sz="4000" b="1" kern="0" dirty="0">
                    <a:solidFill>
                      <a:srgbClr val="FF0000"/>
                    </a:solidFill>
                    <a:latin typeface="Gill Sans MT" panose="020B0502020104020203" pitchFamily="34" charset="77"/>
                  </a:rPr>
                  <a:t> parse-tree,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</m:ctrlPr>
                      </m:sSubPr>
                      <m:e>
                        <m:r>
                          <a:rPr lang="en-US" sz="4000" b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  <m:t>𝐩</m:t>
                        </m:r>
                      </m:e>
                      <m:sub>
                        <m:r>
                          <a:rPr lang="en-US" sz="4000" b="1" kern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  <m:t>𝛉</m:t>
                        </m:r>
                        <m:r>
                          <a:rPr lang="en-US" sz="4000" b="1" kern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  <m:t>𝐲</m:t>
                        </m:r>
                        <m:r>
                          <a:rPr lang="en-US" sz="4000" b="1" kern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sym typeface="Rubik"/>
                          </a:rPr>
                          <m:t>𝐱</m:t>
                        </m:r>
                      </m:sub>
                    </m:sSub>
                  </m:oMath>
                </a14:m>
                <a:endParaRPr lang="en-US" sz="4000" b="1" kern="0" dirty="0">
                  <a:solidFill>
                    <a:srgbClr val="FF0000"/>
                  </a:solidFill>
                  <a:latin typeface="Gill Sans MT" panose="020B0502020104020203" pitchFamily="34" charset="77"/>
                </a:endParaRPr>
              </a:p>
            </p:txBody>
          </p:sp>
        </mc:Choice>
        <mc:Fallback xmlns="">
          <p:sp>
            <p:nvSpPr>
              <p:cNvPr id="293" name="Text Placeholder 3">
                <a:extLst>
                  <a:ext uri="{FF2B5EF4-FFF2-40B4-BE49-F238E27FC236}">
                    <a16:creationId xmlns:a16="http://schemas.microsoft.com/office/drawing/2014/main" id="{7F41343A-F2E9-69C7-FB18-7728A3AD0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0623" y="20249289"/>
                <a:ext cx="14368327" cy="5338261"/>
              </a:xfrm>
              <a:prstGeom prst="rect">
                <a:avLst/>
              </a:prstGeom>
              <a:blipFill>
                <a:blip r:embed="rId22"/>
                <a:stretch>
                  <a:fillRect l="-177" t="-2375" r="-2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FF6EA7E6-37E7-D922-2322-08A474580A58}"/>
              </a:ext>
            </a:extLst>
          </p:cNvPr>
          <p:cNvCxnSpPr>
            <a:cxnSpLocks/>
          </p:cNvCxnSpPr>
          <p:nvPr/>
        </p:nvCxnSpPr>
        <p:spPr>
          <a:xfrm>
            <a:off x="1797098" y="34485712"/>
            <a:ext cx="27941838" cy="0"/>
          </a:xfrm>
          <a:prstGeom prst="line">
            <a:avLst/>
          </a:prstGeom>
          <a:ln w="38100">
            <a:solidFill>
              <a:schemeClr val="bg1">
                <a:lumMod val="1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F55CE6DD-7157-E5A9-586E-D93D2228AE28}"/>
              </a:ext>
            </a:extLst>
          </p:cNvPr>
          <p:cNvCxnSpPr>
            <a:cxnSpLocks/>
          </p:cNvCxnSpPr>
          <p:nvPr/>
        </p:nvCxnSpPr>
        <p:spPr>
          <a:xfrm flipV="1">
            <a:off x="7375253" y="21201591"/>
            <a:ext cx="2690818" cy="1806743"/>
          </a:xfrm>
          <a:prstGeom prst="straightConnector1">
            <a:avLst/>
          </a:prstGeom>
          <a:noFill/>
          <a:ln w="5715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315" name="Picture 31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0211B10-4FF1-6A94-2BF3-AC6D4AFA24E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6865943" y="25074"/>
            <a:ext cx="3274072" cy="327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375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imple Light">
  <a:themeElements>
    <a:clrScheme name="Simple Light">
      <a:dk1>
        <a:srgbClr val="323232"/>
      </a:dk1>
      <a:lt1>
        <a:srgbClr val="FAFAFA"/>
      </a:lt1>
      <a:dk2>
        <a:srgbClr val="606060"/>
      </a:dk2>
      <a:lt2>
        <a:srgbClr val="ED986C"/>
      </a:lt2>
      <a:accent1>
        <a:srgbClr val="D45060"/>
      </a:accent1>
      <a:accent2>
        <a:srgbClr val="CA437E"/>
      </a:accent2>
      <a:accent3>
        <a:srgbClr val="9D4392"/>
      </a:accent3>
      <a:accent4>
        <a:srgbClr val="5B638F"/>
      </a:accent4>
      <a:accent5>
        <a:srgbClr val="00A39B"/>
      </a:accent5>
      <a:accent6>
        <a:srgbClr val="56AB56"/>
      </a:accent6>
      <a:hlink>
        <a:srgbClr val="00A2B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12119</TotalTime>
  <Words>1412</Words>
  <Application>Microsoft Office PowerPoint</Application>
  <PresentationFormat>Custom</PresentationFormat>
  <Paragraphs>264</Paragraphs>
  <Slides>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Office Theme</vt:lpstr>
      <vt:lpstr>2_Simple Light</vt:lpstr>
      <vt:lpstr>Privacy-Preserving Domain Adaptation of Semantic Parsers</vt:lpstr>
      <vt:lpstr>Privacy-Preserving Domain Adaptation of Semantic Parsers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 and Match:  Learning-free Controllable Text Generation using Energy Language Models</dc:title>
  <dc:creator>Fatemehsadat Mireshghallah</dc:creator>
  <cp:lastModifiedBy>Fatemehsadat Mireshghallah</cp:lastModifiedBy>
  <cp:revision>39</cp:revision>
  <dcterms:created xsi:type="dcterms:W3CDTF">2022-04-19T19:48:54Z</dcterms:created>
  <dcterms:modified xsi:type="dcterms:W3CDTF">2023-07-04T14:11:45Z</dcterms:modified>
</cp:coreProperties>
</file>