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xlsx" ContentType="application/vnd.openxmlformats-officedocument.spreadsheetml.sheet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374" r:id="rId3"/>
    <p:sldId id="405" r:id="rId4"/>
    <p:sldId id="448" r:id="rId5"/>
    <p:sldId id="451" r:id="rId6"/>
    <p:sldId id="465" r:id="rId7"/>
    <p:sldId id="429" r:id="rId8"/>
    <p:sldId id="396" r:id="rId9"/>
    <p:sldId id="466" r:id="rId10"/>
    <p:sldId id="467" r:id="rId11"/>
    <p:sldId id="397" r:id="rId12"/>
    <p:sldId id="398" r:id="rId13"/>
    <p:sldId id="399" r:id="rId14"/>
    <p:sldId id="400" r:id="rId15"/>
    <p:sldId id="401" r:id="rId16"/>
    <p:sldId id="431" r:id="rId17"/>
    <p:sldId id="402" r:id="rId18"/>
    <p:sldId id="403" r:id="rId19"/>
    <p:sldId id="404" r:id="rId20"/>
    <p:sldId id="382" r:id="rId21"/>
    <p:sldId id="450" r:id="rId22"/>
    <p:sldId id="360" r:id="rId23"/>
    <p:sldId id="362" r:id="rId24"/>
    <p:sldId id="363" r:id="rId25"/>
    <p:sldId id="364" r:id="rId26"/>
    <p:sldId id="376" r:id="rId27"/>
    <p:sldId id="468" r:id="rId28"/>
    <p:sldId id="449" r:id="rId29"/>
    <p:sldId id="389" r:id="rId30"/>
    <p:sldId id="428" r:id="rId31"/>
    <p:sldId id="379" r:id="rId32"/>
    <p:sldId id="462" r:id="rId33"/>
    <p:sldId id="418" r:id="rId34"/>
    <p:sldId id="456" r:id="rId35"/>
    <p:sldId id="454" r:id="rId36"/>
    <p:sldId id="458" r:id="rId37"/>
    <p:sldId id="441" r:id="rId38"/>
    <p:sldId id="442" r:id="rId39"/>
    <p:sldId id="463" r:id="rId40"/>
    <p:sldId id="407" r:id="rId41"/>
    <p:sldId id="464" r:id="rId42"/>
    <p:sldId id="406" r:id="rId43"/>
    <p:sldId id="461" r:id="rId44"/>
    <p:sldId id="433" r:id="rId45"/>
    <p:sldId id="393" r:id="rId46"/>
    <p:sldId id="434" r:id="rId47"/>
    <p:sldId id="435" r:id="rId48"/>
    <p:sldId id="447" r:id="rId49"/>
    <p:sldId id="384" r:id="rId50"/>
    <p:sldId id="414" r:id="rId51"/>
    <p:sldId id="378" r:id="rId52"/>
    <p:sldId id="419" r:id="rId53"/>
    <p:sldId id="427" r:id="rId54"/>
    <p:sldId id="420" r:id="rId55"/>
    <p:sldId id="421" r:id="rId56"/>
    <p:sldId id="45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3"/>
    <p:restoredTop sz="85311"/>
  </p:normalViewPr>
  <p:slideViewPr>
    <p:cSldViewPr snapToGrid="0" snapToObjects="1">
      <p:cViewPr>
        <p:scale>
          <a:sx n="78" d="100"/>
          <a:sy n="78" d="100"/>
        </p:scale>
        <p:origin x="151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60160882667444"/>
          <c:y val="0.137491677329949"/>
          <c:w val="0.882255516671527"/>
          <c:h val="0.74202112126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 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Greek</c:v>
                </c:pt>
                <c:pt idx="2">
                  <c:v>Portuguese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81.3</c:v>
                </c:pt>
                <c:pt idx="1">
                  <c:v>71.8</c:v>
                </c:pt>
                <c:pt idx="2">
                  <c:v>78.4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+gaz (cond)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Greek</c:v>
                </c:pt>
                <c:pt idx="2">
                  <c:v>Portuguese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85.8</c:v>
                </c:pt>
                <c:pt idx="1">
                  <c:v>79.2</c:v>
                </c:pt>
                <c:pt idx="2">
                  <c:v>84.5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+gaz (gen)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German</c:v>
                </c:pt>
                <c:pt idx="1">
                  <c:v>Greek</c:v>
                </c:pt>
                <c:pt idx="2">
                  <c:v>Portuguese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90.7</c:v>
                </c:pt>
                <c:pt idx="1">
                  <c:v>81.7</c:v>
                </c:pt>
                <c:pt idx="2">
                  <c:v>85.5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626161472"/>
        <c:axId val="-1626159696"/>
      </c:barChart>
      <c:catAx>
        <c:axId val="-162616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26159696"/>
        <c:crosses val="autoZero"/>
        <c:auto val="1"/>
        <c:lblAlgn val="ctr"/>
        <c:lblOffset val="100"/>
        <c:noMultiLvlLbl val="0"/>
      </c:catAx>
      <c:valAx>
        <c:axId val="-1626159696"/>
        <c:scaling>
          <c:orientation val="minMax"/>
          <c:max val="100.0"/>
          <c:min val="50.0"/>
        </c:scaling>
        <c:delete val="1"/>
        <c:axPos val="l"/>
        <c:numFmt formatCode="General" sourceLinked="1"/>
        <c:majorTickMark val="none"/>
        <c:minorTickMark val="none"/>
        <c:tickLblPos val="nextTo"/>
        <c:crossAx val="-162616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EED60-1B47-8E40-8A61-16437A22DDB4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47779-BBA2-9340-AF41-ACB3A6A5D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Here's</a:t>
            </a:r>
            <a:r>
              <a:rPr lang="en-US" baseline="0" dirty="0" smtClean="0"/>
              <a:t> the name of a place in </a:t>
            </a:r>
            <a:r>
              <a:rPr lang="en-US" dirty="0" smtClean="0"/>
              <a:t>Wales.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if rather than seeing a picture, you just saw it in text? </a:t>
            </a:r>
          </a:p>
          <a:p>
            <a:r>
              <a:rPr lang="en-US" baseline="0" dirty="0" smtClean="0"/>
              <a:t>Would you know its a place name?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together, we can then predict that Jacksonville is a location. We proceed for all other tokens in the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92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 context, unlikely spelling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4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“Barack Obama is known as BLANK” or “The town of X is known as 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Gazetteers are lists of distinct places,</a:t>
            </a:r>
            <a:r>
              <a:rPr lang="en-US" baseline="0" dirty="0" smtClean="0"/>
              <a:t> but in general we mean lists of names, dictionaries, etc. This is ***type-level*** supervision.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usual way of incorporating</a:t>
            </a:r>
            <a:r>
              <a:rPr lang="en-US" baseline="0" dirty="0" smtClean="0"/>
              <a:t> gazetteer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want to talk about the</a:t>
            </a:r>
            <a:r>
              <a:rPr lang="en-US" baseline="0" dirty="0" smtClean="0"/>
              <a:t> limitations of this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problems, then explain each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2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Coverage of train types is increasing</a:t>
            </a:r>
            <a:r>
              <a:rPr lang="en-US" baseline="0" dirty="0" smtClean="0"/>
              <a:t> as we add items to the gazetteer. This can result in overfitting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test time, the gazetteer features have large weight but nothing useful to say. Meanwhile, the generalizable features (context and spelling) are underweight.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0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just saw that name in text, how do you</a:t>
            </a:r>
            <a:r>
              <a:rPr lang="en-US" baseline="0" dirty="0" smtClean="0"/>
              <a:t> know what it 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2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test time, the gazetteer features have large weight but nothing useful to say. Meanwhile, the generalizable features (context and spelling) are underweight.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89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problems, then explain each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1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we’d like is to learn spelling from the </a:t>
            </a:r>
            <a:r>
              <a:rPr lang="en-US" baseline="0" dirty="0" smtClean="0"/>
              <a:t>gazetteer **directly**, so that we can generalize to “</a:t>
            </a:r>
            <a:r>
              <a:rPr lang="en-US" baseline="0" dirty="0" err="1" smtClean="0"/>
              <a:t>TownVille</a:t>
            </a:r>
            <a:r>
              <a:rPr lang="en-US" baseline="0" dirty="0" smtClean="0"/>
              <a:t>” above even though it doesn’t appear in the gazetteer.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49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46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stipulate</a:t>
            </a:r>
            <a:r>
              <a:rPr lang="en-US" baseline="0" dirty="0" smtClean="0"/>
              <a:t> an underlying generative process for both the gazetteer types and tokens in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39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9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5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explorer is representing</a:t>
            </a:r>
            <a:r>
              <a:rPr lang="en-US" baseline="0" dirty="0" smtClean="0"/>
              <a:t> a spelling model, which represents common spellings of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69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13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Specifically,</a:t>
            </a:r>
            <a:r>
              <a:rPr lang="en-US" baseline="0" dirty="0" smtClean="0"/>
              <a:t> it's a talk about sequence labeling with gazetteers: lists of known place names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(Or other external knowledge)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77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left we have</a:t>
            </a:r>
            <a:r>
              <a:rPr lang="en-US" baseline="0" dirty="0" smtClean="0"/>
              <a:t> a usual discriminative model, where we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9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 model: what label is likely in what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6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Context model: what label is likely in what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joint model can learn generalizable features from the gazetteer, without requiring exact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56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joint model can learn generalizable features from the gazetteer, without requiring exact 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8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solved one problem with our</a:t>
            </a:r>
            <a:r>
              <a:rPr lang="en-US" baseline="0" dirty="0" smtClean="0"/>
              <a:t> model, learning spelling from the gazetteer. But it seems like we’ve lost something from gazetteer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6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solved one problem with our</a:t>
            </a:r>
            <a:r>
              <a:rPr lang="en-US" baseline="0" dirty="0" smtClean="0"/>
              <a:t> model, learning spelling from the gazetteer. But it seems like we’ve lost something from gazetteer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6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solved one problem with our</a:t>
            </a:r>
            <a:r>
              <a:rPr lang="en-US" baseline="0" dirty="0" smtClean="0"/>
              <a:t> model, learning spelling from the gazetteer. But it seems like we’ve lost something from gazetteer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gazetteer features are NOT just learning spelling. They also give a boost for words appearing exactly in the gazetteer.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2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gazetteer features are NOT just learning spelling. They also give a boost for words appearing exactly in the gazetteer.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Regardless</a:t>
            </a:r>
            <a:r>
              <a:rPr lang="en-US" baseline="0" dirty="0" smtClean="0"/>
              <a:t> of HOW you parametrize your model, CONDITIONING on a GAZETTEER is BAD. You should **GENERATE** the gazetteer.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98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the</a:t>
            </a:r>
            <a:r>
              <a:rPr lang="en-US" baseline="0" dirty="0" smtClean="0"/>
              <a:t> result is that even places with weird names will be likely if they appear in the gazetteer.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6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note here that: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y-axis is the relative outperformance of our proposed model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Values larger than 0 indicate that our model is outperforming the baseline by that amount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different series correspond to different size gazetteers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The error bars are over 10 replications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1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also use our model for</a:t>
            </a:r>
            <a:r>
              <a:rPr lang="en-US" baseline="0" dirty="0" smtClean="0"/>
              <a:t> unsupervised problems. Here we present results for part-of-speech induction with a dictionary.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17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show consistent improvements over the baseline model (results with more languages in the paper)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Disclaimer: our model is more expressive than the baseline here, so we’re not isolating the effect of gazetteer as </a:t>
            </a:r>
            <a:r>
              <a:rPr lang="en-US" baseline="0" dirty="0" err="1" smtClean="0"/>
              <a:t>contraint</a:t>
            </a:r>
            <a:r>
              <a:rPr lang="en-US" baseline="0" dirty="0" smtClean="0"/>
              <a:t> vs. generate the gazetteer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007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stipulate some naming process generated the places in **BOTH** the gazetteer and the training data. As a result, we don’t need to think of lexical resources as some special thing: they’re just data. Think of this as a kind of multi-task training.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motivate the proposed approach,</a:t>
            </a:r>
            <a:r>
              <a:rPr lang="en-US" baseline="0" dirty="0" smtClean="0"/>
              <a:t> </a:t>
            </a:r>
            <a:r>
              <a:rPr lang="en-US" dirty="0" smtClean="0"/>
              <a:t>I want to start by explaining lexical resources like gazetteers are</a:t>
            </a:r>
            <a:r>
              <a:rPr lang="en-US" baseline="0" dirty="0" smtClean="0"/>
              <a:t> typically incorporated into sequence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2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review basic</a:t>
            </a:r>
            <a:r>
              <a:rPr lang="en-US" baseline="0" dirty="0" smtClean="0"/>
              <a:t> named-entity recognition.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 that score the effect of different</a:t>
            </a:r>
            <a:r>
              <a:rPr lang="en-US" baseline="0" dirty="0" smtClean="0"/>
              <a:t> parts of the input, corresponding to human-designed features or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Parameters that score the effect of different</a:t>
            </a:r>
            <a:r>
              <a:rPr lang="en-US" baseline="0" dirty="0" smtClean="0"/>
              <a:t> parts of the input, corresponding to human-designed features or neural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might also have parameters associated with spelling,</a:t>
            </a:r>
            <a:r>
              <a:rPr lang="en-US" baseline="0" dirty="0" smtClean="0"/>
              <a:t> which in this case could pick up on the </a:t>
            </a:r>
            <a:r>
              <a:rPr lang="mr-IN" baseline="0" dirty="0" smtClean="0"/>
              <a:t>–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 SUFFIX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47779-BBA2-9340-AF41-ACB3A6A5D8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7AC-D402-D542-B61E-05FD46382E11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64E0-1350-3346-ADD5-DF8EC6472DFE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0754-1BD1-0B4E-AEA1-C08CDD4F2857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66CA-3826-4047-9781-938146288304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1F67-1E85-6846-B66A-1CD2692D122D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1EBE-A2BD-9240-A6A2-C497AE85DF0D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28B1-0865-114B-9EDF-C624B7E89A55}" type="datetime1">
              <a:rPr lang="en-US" smtClean="0"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1383-EDFB-174D-AC63-F866059E8054}" type="datetime1">
              <a:rPr lang="en-US" smtClean="0"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657F-7D51-7847-9092-A1EEA476AE87}" type="datetime1">
              <a:rPr lang="en-US" smtClean="0"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AD8C-C4F5-9341-9E2C-91F9EAEE7C6F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5EB7-1602-2242-8AF4-8E69A216EE5B}" type="datetime1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64" y="387276"/>
            <a:ext cx="831671" cy="8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1BE02-2C58-A24C-B996-9357D132E685}" type="datetime1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29A4-75CC-B148-BB74-B457797D4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arz.wikipedia.org/wiki/%D8%A7%D9%84%D8%A8%D8%B1%D8%AA_%D8%A7%D9%8A%D9%86%D8%B4%D8%AA%D8%A7%D9%8A%D9%86" TargetMode="External"/><Relationship Id="rId5" Type="http://schemas.openxmlformats.org/officeDocument/2006/relationships/hyperlink" Target="https://as.wikipedia.org/wiki/%E0%A6%8F%E0%A6%B2%E0%A6%AC%E0%A6%BE%E0%A7%B0%E0%A7%8D%E0%A6%9F_%E0%A6%86%E0%A6%87%E0%A6%A8%E0%A6%B7%E0%A7%8D%E0%A6%9F%E0%A6%BE%E0%A6%87%E0%A6%A8" TargetMode="External"/><Relationship Id="rId6" Type="http://schemas.openxmlformats.org/officeDocument/2006/relationships/hyperlink" Target="https://ay.wikipedia.org/wiki/Albert_Einstein" TargetMode="External"/><Relationship Id="rId7" Type="http://schemas.openxmlformats.org/officeDocument/2006/relationships/hyperlink" Target="https://az.wikipedia.org/wiki/Albert_Eyn%C5%9Fteyn" TargetMode="External"/><Relationship Id="rId8" Type="http://schemas.openxmlformats.org/officeDocument/2006/relationships/hyperlink" Target="https://bat-smg.wikipedia.org/wiki/Alberts_Ein%C5%A1teins" TargetMode="External"/><Relationship Id="rId9" Type="http://schemas.openxmlformats.org/officeDocument/2006/relationships/hyperlink" Target="https://ba.wikipedia.org/wiki/%D0%90%D0%BB%D1%8C%D0%B1%D0%B5%D1%80%D1%82_%D0%AD%D0%B9%D0%BD%D1%88%D1%82%D0%B5%D0%B9%D0%BD" TargetMode="External"/><Relationship Id="rId10" Type="http://schemas.openxmlformats.org/officeDocument/2006/relationships/image" Target="../media/image8.png"/><Relationship Id="rId11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noa/bayesner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9293" y="5491261"/>
            <a:ext cx="3921921" cy="133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575" y="1738452"/>
            <a:ext cx="1113484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Modeling of Lexical Resources for Low-Resource Settings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4351948"/>
            <a:ext cx="9144000" cy="1655762"/>
          </a:xfrm>
        </p:spPr>
        <p:txBody>
          <a:bodyPr/>
          <a:lstStyle/>
          <a:p>
            <a:r>
              <a:rPr lang="en-US" sz="3600" dirty="0" smtClean="0"/>
              <a:t>Nicholas Andrews</a:t>
            </a:r>
            <a:endParaRPr lang="en-US" dirty="0"/>
          </a:p>
          <a:p>
            <a:r>
              <a:rPr lang="en-US" dirty="0" smtClean="0"/>
              <a:t>with Mark </a:t>
            </a:r>
            <a:r>
              <a:rPr lang="en-US" dirty="0" err="1" smtClean="0"/>
              <a:t>Dredze</a:t>
            </a:r>
            <a:r>
              <a:rPr lang="en-US" dirty="0" smtClean="0"/>
              <a:t>, Benjamin Van </a:t>
            </a:r>
            <a:r>
              <a:rPr lang="en-US" dirty="0" err="1"/>
              <a:t>Durme</a:t>
            </a:r>
            <a:r>
              <a:rPr lang="en-US" dirty="0"/>
              <a:t>, </a:t>
            </a:r>
            <a:r>
              <a:rPr lang="en-US" dirty="0" smtClean="0"/>
              <a:t>and Jason Eisner</a:t>
            </a:r>
            <a:endParaRPr lang="en-US" dirty="0"/>
          </a:p>
        </p:txBody>
      </p:sp>
      <p:pic>
        <p:nvPicPr>
          <p:cNvPr id="4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4749" y="-284389"/>
            <a:ext cx="476250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2" y="5571261"/>
            <a:ext cx="4236334" cy="11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Named-Entity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96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he</a:t>
              </a:r>
              <a:r>
                <a:rPr lang="en-US" sz="3200" b="1" dirty="0" smtClean="0"/>
                <a:t> </a:t>
              </a:r>
              <a:r>
                <a:rPr lang="en-US" sz="3200" b="1" u="sng" dirty="0" smtClean="0">
                  <a:solidFill>
                    <a:srgbClr val="C00000"/>
                  </a:solidFill>
                </a:rPr>
                <a:t>went to</a:t>
              </a:r>
              <a:r>
                <a:rPr lang="en-US" sz="3200" b="1" dirty="0" smtClean="0"/>
                <a:t> [</a:t>
              </a:r>
              <a:r>
                <a:rPr lang="en-US" sz="3200" dirty="0" smtClean="0"/>
                <a:t>Jacksonville</a:t>
              </a:r>
              <a:r>
                <a:rPr lang="en-US" sz="3200" b="1" dirty="0" smtClean="0"/>
                <a:t>]</a:t>
              </a:r>
            </a:p>
            <a:p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36529" y="2343680"/>
            <a:ext cx="336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Person?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382" y="541466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>
                <a:solidFill>
                  <a:srgbClr val="C00000"/>
                </a:solidFill>
              </a:rPr>
              <a:t>c</a:t>
            </a:r>
            <a:r>
              <a:rPr lang="en-US" sz="4400" baseline="-25000" dirty="0" smtClean="0">
                <a:solidFill>
                  <a:srgbClr val="C00000"/>
                </a:solidFill>
              </a:rPr>
              <a:t>ontext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60419" y="4185132"/>
            <a:ext cx="2023110" cy="1229537"/>
            <a:chOff x="2611551" y="4057973"/>
            <a:chExt cx="2023110" cy="1229537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0973" y="4380353"/>
              <a:ext cx="17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Location!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518" y="5696813"/>
            <a:ext cx="400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</a:t>
            </a:r>
            <a:r>
              <a:rPr lang="el-GR" sz="4000" b="1" baseline="-25000" dirty="0" smtClean="0"/>
              <a:t>θ</a:t>
            </a:r>
            <a:r>
              <a:rPr lang="en-US" sz="4000" dirty="0" smtClean="0"/>
              <a:t>(labels | words)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34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Named-Entity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96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he</a:t>
              </a:r>
              <a:r>
                <a:rPr lang="en-US" sz="3200" b="1" dirty="0" smtClean="0"/>
                <a:t> </a:t>
              </a:r>
              <a:r>
                <a:rPr lang="en-US" sz="3200" b="1" u="sng" dirty="0" smtClean="0">
                  <a:solidFill>
                    <a:srgbClr val="C00000"/>
                  </a:solidFill>
                </a:rPr>
                <a:t>went to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smtClean="0"/>
                <a:t>[</a:t>
              </a:r>
              <a:r>
                <a:rPr lang="en-US" sz="3200" dirty="0" smtClean="0"/>
                <a:t>Jackson</a:t>
              </a:r>
              <a:r>
                <a:rPr lang="en-US" sz="3200" b="1" u="sng" dirty="0" smtClean="0">
                  <a:solidFill>
                    <a:srgbClr val="C00000"/>
                  </a:solidFill>
                </a:rPr>
                <a:t>ville</a:t>
              </a:r>
              <a:r>
                <a:rPr lang="en-US" sz="3200" b="1" dirty="0" smtClean="0"/>
                <a:t>]</a:t>
              </a:r>
            </a:p>
            <a:p>
              <a:endParaRPr lang="en-US" sz="3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36529" y="2343680"/>
            <a:ext cx="336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Person?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93933" y="4185132"/>
            <a:ext cx="2206190" cy="1976118"/>
            <a:chOff x="8052588" y="3444343"/>
            <a:chExt cx="2206190" cy="1976118"/>
          </a:xfrm>
        </p:grpSpPr>
        <p:sp>
          <p:nvSpPr>
            <p:cNvPr id="14" name="TextBox 13"/>
            <p:cNvSpPr txBox="1"/>
            <p:nvPr/>
          </p:nvSpPr>
          <p:spPr>
            <a:xfrm>
              <a:off x="8052588" y="4651020"/>
              <a:ext cx="2096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>
                  <a:solidFill>
                    <a:srgbClr val="C00000"/>
                  </a:solidFill>
                </a:rPr>
                <a:t>θ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spelling</a:t>
              </a:r>
              <a:endParaRPr lang="en-US" sz="4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35668" y="344434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65090" y="3744528"/>
              <a:ext cx="17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Location!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72054" y="541466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>
                <a:solidFill>
                  <a:srgbClr val="C00000"/>
                </a:solidFill>
              </a:rPr>
              <a:t>c</a:t>
            </a:r>
            <a:r>
              <a:rPr lang="en-US" sz="4400" baseline="-25000" dirty="0" smtClean="0">
                <a:solidFill>
                  <a:srgbClr val="C00000"/>
                </a:solidFill>
              </a:rPr>
              <a:t>ontext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44091" y="4185132"/>
            <a:ext cx="2023110" cy="1229537"/>
            <a:chOff x="2611551" y="4057973"/>
            <a:chExt cx="2023110" cy="1229537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0973" y="4380353"/>
              <a:ext cx="17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Location!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1518" y="5696813"/>
            <a:ext cx="400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</a:t>
            </a:r>
            <a:r>
              <a:rPr lang="el-GR" sz="4000" b="1" baseline="-25000" dirty="0" smtClean="0"/>
              <a:t>θ</a:t>
            </a:r>
            <a:r>
              <a:rPr lang="en-US" sz="4000" dirty="0" smtClean="0"/>
              <a:t>(labels | words)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72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Named-Entity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96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he</a:t>
              </a:r>
              <a:r>
                <a:rPr lang="en-US" sz="3200" b="1" dirty="0" smtClean="0"/>
                <a:t> </a:t>
              </a:r>
              <a:r>
                <a:rPr lang="en-US" sz="3200" dirty="0" smtClean="0"/>
                <a:t>went to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Jacksonville</a:t>
              </a:r>
              <a:r>
                <a:rPr lang="en-US" sz="3200" b="1" dirty="0" smtClean="0"/>
                <a:t>]</a:t>
              </a:r>
            </a:p>
            <a:p>
              <a:endParaRPr lang="en-US" sz="3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55180" y="2133775"/>
            <a:ext cx="187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dirty="0" smtClean="0"/>
              <a:t> = </a:t>
            </a:r>
            <a:r>
              <a:rPr lang="en-US" sz="4400" b="1" dirty="0" err="1" smtClean="0">
                <a:solidFill>
                  <a:srgbClr val="C00000"/>
                </a:solidFill>
              </a:rPr>
              <a:t>loc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93933" y="4185132"/>
            <a:ext cx="2206190" cy="1976118"/>
            <a:chOff x="8052588" y="3444343"/>
            <a:chExt cx="2206190" cy="1976118"/>
          </a:xfrm>
        </p:grpSpPr>
        <p:sp>
          <p:nvSpPr>
            <p:cNvPr id="20" name="TextBox 19"/>
            <p:cNvSpPr txBox="1"/>
            <p:nvPr/>
          </p:nvSpPr>
          <p:spPr>
            <a:xfrm>
              <a:off x="8052588" y="4651020"/>
              <a:ext cx="20962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>
                  <a:solidFill>
                    <a:srgbClr val="C00000"/>
                  </a:solidFill>
                </a:rPr>
                <a:t>θ</a:t>
              </a:r>
              <a:r>
                <a:rPr lang="en-US" sz="4400" baseline="-25000" dirty="0" smtClean="0">
                  <a:solidFill>
                    <a:srgbClr val="C00000"/>
                  </a:solidFill>
                </a:rPr>
                <a:t>spelling</a:t>
              </a:r>
              <a:endParaRPr lang="en-US" sz="4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35668" y="344434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65090" y="3744528"/>
              <a:ext cx="17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Location!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72054" y="541466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>
                <a:solidFill>
                  <a:srgbClr val="C00000"/>
                </a:solidFill>
              </a:rPr>
              <a:t>c</a:t>
            </a:r>
            <a:r>
              <a:rPr lang="en-US" sz="4400" baseline="-25000" dirty="0" smtClean="0">
                <a:solidFill>
                  <a:srgbClr val="C00000"/>
                </a:solidFill>
              </a:rPr>
              <a:t>ontext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44091" y="4185132"/>
            <a:ext cx="2023110" cy="1229537"/>
            <a:chOff x="2611551" y="4057973"/>
            <a:chExt cx="2023110" cy="1229537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2611551" y="4057973"/>
              <a:ext cx="2023110" cy="1229537"/>
            </a:xfrm>
            <a:prstGeom prst="wedgeRoundRectCallout">
              <a:avLst/>
            </a:prstGeom>
            <a:solidFill>
              <a:schemeClr val="bg1"/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40973" y="4380353"/>
              <a:ext cx="17642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</a:rPr>
                <a:t>Location!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1518" y="5696813"/>
            <a:ext cx="400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</a:t>
            </a:r>
            <a:r>
              <a:rPr lang="el-GR" sz="4000" b="1" baseline="-25000" dirty="0" smtClean="0"/>
              <a:t>θ</a:t>
            </a:r>
            <a:r>
              <a:rPr lang="en-US" sz="4000" dirty="0" smtClean="0"/>
              <a:t>(labels | words)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19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context and spelling aren’t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known as </a:t>
              </a:r>
              <a:r>
                <a:rPr lang="en-US" sz="3200" b="1" dirty="0" smtClean="0"/>
                <a:t>[</a:t>
              </a:r>
              <a:r>
                <a:rPr lang="en-US" sz="3200" dirty="0" err="1" smtClean="0"/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37214" y="2249290"/>
            <a:ext cx="5549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</a:t>
            </a:r>
            <a:r>
              <a:rPr lang="en-US" sz="4400" b="1" dirty="0">
                <a:solidFill>
                  <a:schemeClr val="accent1"/>
                </a:solidFill>
              </a:rPr>
              <a:t>Person? </a:t>
            </a:r>
            <a:r>
              <a:rPr lang="en-US" sz="4400" b="1" dirty="0">
                <a:solidFill>
                  <a:srgbClr val="C00000"/>
                </a:solidFill>
              </a:rPr>
              <a:t>Location?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83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</a:t>
              </a:r>
              <a:r>
                <a:rPr lang="en-US" sz="3200" b="1" u="sng" dirty="0" smtClean="0"/>
                <a:t>known as</a:t>
              </a:r>
              <a:r>
                <a:rPr lang="en-US" sz="3200" b="1" dirty="0" smtClean="0"/>
                <a:t> [</a:t>
              </a:r>
              <a:r>
                <a:rPr lang="en-US" sz="3200" dirty="0" err="1" smtClean="0"/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060294" y="5419211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/>
              <a:t>c</a:t>
            </a:r>
            <a:r>
              <a:rPr lang="en-US" sz="4400" baseline="-25000" dirty="0" smtClean="0"/>
              <a:t>ontext</a:t>
            </a:r>
            <a:endParaRPr lang="en-US" sz="4400" baseline="-25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697151" y="4057972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7214" y="2249290"/>
            <a:ext cx="5549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</a:t>
            </a:r>
            <a:r>
              <a:rPr lang="en-US" sz="4400" b="1" dirty="0">
                <a:solidFill>
                  <a:schemeClr val="accent1"/>
                </a:solidFill>
              </a:rPr>
              <a:t>Person? </a:t>
            </a:r>
            <a:r>
              <a:rPr lang="en-US" sz="4400" b="1" dirty="0">
                <a:solidFill>
                  <a:srgbClr val="C00000"/>
                </a:solidFill>
              </a:rPr>
              <a:t>Location?</a:t>
            </a:r>
          </a:p>
          <a:p>
            <a:endParaRPr lang="en-US" sz="44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if context and spelling aren’t enough?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60294" y="1939481"/>
            <a:ext cx="7921906" cy="4249170"/>
            <a:chOff x="2060294" y="1939481"/>
            <a:chExt cx="7921906" cy="42491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60294" y="1939481"/>
              <a:ext cx="7546694" cy="3002910"/>
              <a:chOff x="5867884" y="3495555"/>
              <a:chExt cx="5313260" cy="2860796"/>
            </a:xfrm>
          </p:grpSpPr>
          <p:sp>
            <p:nvSpPr>
              <p:cNvPr id="11" name="Folded Corner 10"/>
              <p:cNvSpPr/>
              <p:nvPr/>
            </p:nvSpPr>
            <p:spPr>
              <a:xfrm>
                <a:off x="5867884" y="3495555"/>
                <a:ext cx="5313260" cy="2860796"/>
              </a:xfrm>
              <a:prstGeom prst="foldedCorner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94064" y="3673418"/>
                <a:ext cx="5032245" cy="1495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/>
                  <a:t>Corpus</a:t>
                </a:r>
              </a:p>
              <a:p>
                <a:endParaRPr lang="en-US" sz="3200" u="sng" dirty="0" smtClean="0"/>
              </a:p>
              <a:p>
                <a:pPr algn="ctr"/>
                <a:r>
                  <a:rPr lang="en-US" sz="3200" dirty="0" smtClean="0"/>
                  <a:t>... known as </a:t>
                </a:r>
                <a:r>
                  <a:rPr lang="en-US" sz="3200" b="1" dirty="0" smtClean="0"/>
                  <a:t>[</a:t>
                </a:r>
                <a:r>
                  <a:rPr lang="en-US" sz="3200" b="1" u="sng" dirty="0" err="1" smtClean="0"/>
                  <a:t>Llanfairpwllgwyngyll</a:t>
                </a:r>
                <a:r>
                  <a:rPr lang="en-US" sz="3200" b="1" dirty="0" smtClean="0"/>
                  <a:t>]</a:t>
                </a:r>
                <a:r>
                  <a:rPr lang="en-US" sz="3200" dirty="0" smtClean="0"/>
                  <a:t> </a:t>
                </a:r>
                <a:r>
                  <a:rPr lang="mr-IN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015947" y="5419210"/>
              <a:ext cx="19662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/>
                <a:t>θ</a:t>
              </a:r>
              <a:r>
                <a:rPr lang="en-US" sz="4400" baseline="-25000" dirty="0" smtClean="0"/>
                <a:t>spelling</a:t>
              </a:r>
              <a:endParaRPr lang="en-US" sz="4400" baseline="-25000" dirty="0"/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7695979" y="4057973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294" y="5419211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/>
              <a:t>c</a:t>
            </a:r>
            <a:r>
              <a:rPr lang="en-US" sz="4400" baseline="-25000" dirty="0" smtClean="0"/>
              <a:t>ontext</a:t>
            </a:r>
            <a:endParaRPr lang="en-US" sz="4400" baseline="-25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697151" y="4057972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7214" y="2249290"/>
            <a:ext cx="5549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</a:t>
            </a:r>
            <a:r>
              <a:rPr lang="en-US" sz="4400" b="1" dirty="0">
                <a:solidFill>
                  <a:schemeClr val="accent1"/>
                </a:solidFill>
              </a:rPr>
              <a:t>Person? </a:t>
            </a:r>
            <a:r>
              <a:rPr lang="en-US" sz="4400" b="1" dirty="0">
                <a:solidFill>
                  <a:srgbClr val="C00000"/>
                </a:solidFill>
              </a:rPr>
              <a:t>Location?</a:t>
            </a:r>
          </a:p>
          <a:p>
            <a:endParaRPr lang="en-US" sz="44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if context and spelling aren’t enough?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60294" y="1939481"/>
            <a:ext cx="7921906" cy="4249170"/>
            <a:chOff x="2060294" y="1939481"/>
            <a:chExt cx="7921906" cy="42491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60294" y="1939481"/>
              <a:ext cx="7546694" cy="3002910"/>
              <a:chOff x="5867884" y="3495555"/>
              <a:chExt cx="5313260" cy="2860796"/>
            </a:xfrm>
          </p:grpSpPr>
          <p:sp>
            <p:nvSpPr>
              <p:cNvPr id="11" name="Folded Corner 10"/>
              <p:cNvSpPr/>
              <p:nvPr/>
            </p:nvSpPr>
            <p:spPr>
              <a:xfrm>
                <a:off x="5867884" y="3495555"/>
                <a:ext cx="5313260" cy="2860796"/>
              </a:xfrm>
              <a:prstGeom prst="foldedCorner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94064" y="3673418"/>
                <a:ext cx="5032245" cy="1495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/>
                  <a:t>Corpus</a:t>
                </a:r>
              </a:p>
              <a:p>
                <a:endParaRPr lang="en-US" sz="3200" u="sng" dirty="0" smtClean="0"/>
              </a:p>
              <a:p>
                <a:pPr algn="ctr"/>
                <a:r>
                  <a:rPr lang="en-US" sz="3200" dirty="0" smtClean="0"/>
                  <a:t>... known as </a:t>
                </a:r>
                <a:r>
                  <a:rPr lang="en-US" sz="3200" b="1" dirty="0" smtClean="0"/>
                  <a:t>[</a:t>
                </a:r>
                <a:r>
                  <a:rPr lang="en-US" sz="3200" b="1" u="sng" dirty="0" err="1" smtClean="0"/>
                  <a:t>Llanfairpwllgwyngyll</a:t>
                </a:r>
                <a:r>
                  <a:rPr lang="en-US" sz="3200" b="1" dirty="0" smtClean="0"/>
                  <a:t>]</a:t>
                </a:r>
                <a:r>
                  <a:rPr lang="en-US" sz="3200" dirty="0" smtClean="0"/>
                  <a:t> </a:t>
                </a:r>
                <a:r>
                  <a:rPr lang="mr-IN" sz="3200" dirty="0" smtClean="0"/>
                  <a:t>…</a:t>
                </a:r>
                <a:endParaRPr lang="en-US" sz="32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015947" y="5419210"/>
              <a:ext cx="19662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 smtClean="0"/>
                <a:t>θ</a:t>
              </a:r>
              <a:r>
                <a:rPr lang="en-US" sz="4400" baseline="-25000" dirty="0" smtClean="0"/>
                <a:t>spelling</a:t>
              </a:r>
              <a:endParaRPr lang="en-US" sz="4400" baseline="-25000" dirty="0"/>
            </a:p>
          </p:txBody>
        </p:sp>
      </p:grpSp>
      <p:sp>
        <p:nvSpPr>
          <p:cNvPr id="15" name="Rounded Rectangular Callout 14"/>
          <p:cNvSpPr/>
          <p:nvPr/>
        </p:nvSpPr>
        <p:spPr>
          <a:xfrm>
            <a:off x="7695979" y="4057973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294" y="5419211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/>
              <a:t>c</a:t>
            </a:r>
            <a:r>
              <a:rPr lang="en-US" sz="4400" baseline="-25000" dirty="0" smtClean="0"/>
              <a:t>ontext</a:t>
            </a:r>
            <a:endParaRPr lang="en-US" sz="4400" baseline="-25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697151" y="4057972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5180" y="2133775"/>
            <a:ext cx="187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?</a:t>
            </a:r>
            <a:endParaRPr lang="en-US" sz="4400" b="1" dirty="0"/>
          </a:p>
        </p:txBody>
      </p:sp>
      <p:sp>
        <p:nvSpPr>
          <p:cNvPr id="14" name="Cloud Callout 13"/>
          <p:cNvSpPr/>
          <p:nvPr/>
        </p:nvSpPr>
        <p:spPr>
          <a:xfrm>
            <a:off x="2708706" y="291720"/>
            <a:ext cx="6523465" cy="2619290"/>
          </a:xfrm>
          <a:prstGeom prst="cloudCallout">
            <a:avLst>
              <a:gd name="adj1" fmla="val -85690"/>
              <a:gd name="adj2" fmla="val 50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Hmm, what if we had some sort of list of </a:t>
            </a:r>
            <a:r>
              <a:rPr lang="en-US" sz="3200" b="1" dirty="0" smtClean="0"/>
              <a:t>names </a:t>
            </a:r>
            <a:r>
              <a:rPr lang="en-US" sz="3200" b="1" dirty="0" smtClean="0"/>
              <a:t>we knew were locations?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62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 smtClean="0"/>
              <a:t>use </a:t>
            </a:r>
            <a:r>
              <a:rPr lang="en-US" b="1" dirty="0" smtClean="0"/>
              <a:t>Gazetteers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01656" y="2551483"/>
            <a:ext cx="3811374" cy="3323987"/>
            <a:chOff x="947609" y="3250079"/>
            <a:chExt cx="3811374" cy="4250968"/>
          </a:xfrm>
        </p:grpSpPr>
        <p:sp>
          <p:nvSpPr>
            <p:cNvPr id="6" name="Folded Corner 5"/>
            <p:cNvSpPr/>
            <p:nvPr/>
          </p:nvSpPr>
          <p:spPr>
            <a:xfrm>
              <a:off x="947609" y="3250079"/>
              <a:ext cx="3675327" cy="3323987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9134" y="3250079"/>
              <a:ext cx="3769849" cy="425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dirty="0" smtClean="0"/>
                <a:t>Jacksonville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Allentown</a:t>
              </a:r>
            </a:p>
            <a:p>
              <a:endParaRPr lang="en-US" sz="3200" dirty="0" smtClean="0"/>
            </a:p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20506" y="1518693"/>
            <a:ext cx="2810691" cy="5020219"/>
            <a:chOff x="8384459" y="1336131"/>
            <a:chExt cx="2810691" cy="5020219"/>
          </a:xfrm>
        </p:grpSpPr>
        <p:sp>
          <p:nvSpPr>
            <p:cNvPr id="8" name="Content Placeholder 7"/>
            <p:cNvSpPr txBox="1">
              <a:spLocks/>
            </p:cNvSpPr>
            <p:nvPr/>
          </p:nvSpPr>
          <p:spPr>
            <a:xfrm>
              <a:off x="8384459" y="3227387"/>
              <a:ext cx="2810691" cy="3128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4"/>
                </a:rPr>
                <a:t>البرت اينشتاين</a:t>
              </a:r>
              <a:endParaRPr lang="en-US" sz="2400" b="1" dirty="0" smtClean="0">
                <a:latin typeface="+mj-lt"/>
              </a:endParaRPr>
            </a:p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5"/>
                </a:rPr>
                <a:t>এলবাৰ্ট আইনষ্টাইন</a:t>
              </a:r>
              <a:endParaRPr lang="en-US" sz="2400" b="1" dirty="0" smtClean="0">
                <a:latin typeface="+mj-lt"/>
              </a:endParaRPr>
            </a:p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6"/>
                </a:rPr>
                <a:t>Albert Einstein</a:t>
              </a:r>
              <a:endParaRPr lang="en-US" sz="2400" b="1" dirty="0" smtClean="0">
                <a:latin typeface="+mj-lt"/>
              </a:endParaRPr>
            </a:p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7"/>
                </a:rPr>
                <a:t>Albert Eynşteyn</a:t>
              </a:r>
              <a:endParaRPr lang="en-US" sz="2400" b="1" dirty="0" smtClean="0">
                <a:latin typeface="+mj-lt"/>
              </a:endParaRPr>
            </a:p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8"/>
                </a:rPr>
                <a:t>Alberts Einšteins</a:t>
              </a:r>
              <a:endParaRPr lang="en-US" sz="2400" b="1" dirty="0" smtClean="0">
                <a:latin typeface="+mj-lt"/>
              </a:endParaRPr>
            </a:p>
            <a:p>
              <a:pPr marL="0" indent="0" algn="r">
                <a:buFont typeface="Arial"/>
                <a:buNone/>
              </a:pPr>
              <a:r>
                <a:rPr lang="en-US" sz="2400" b="1" dirty="0" smtClean="0">
                  <a:latin typeface="+mj-lt"/>
                  <a:hlinkClick r:id="rId9"/>
                </a:rPr>
                <a:t>Альберт Эйнштейн</a:t>
              </a:r>
              <a:endParaRPr lang="en-US" sz="2400" b="1" dirty="0" smtClean="0">
                <a:latin typeface="+mj-lt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008" y="1336131"/>
              <a:ext cx="1733604" cy="171280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5647" y="1943675"/>
            <a:ext cx="3146195" cy="38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/>
          <p:cNvSpPr/>
          <p:nvPr/>
        </p:nvSpPr>
        <p:spPr>
          <a:xfrm>
            <a:off x="309999" y="1591863"/>
            <a:ext cx="3675327" cy="3695700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Gazetteer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05335" y="5077620"/>
            <a:ext cx="8210529" cy="1571625"/>
            <a:chOff x="3381021" y="5116137"/>
            <a:chExt cx="8210529" cy="1571625"/>
          </a:xfrm>
        </p:grpSpPr>
        <p:sp>
          <p:nvSpPr>
            <p:cNvPr id="16" name="TextBox 15"/>
            <p:cNvSpPr txBox="1"/>
            <p:nvPr/>
          </p:nvSpPr>
          <p:spPr>
            <a:xfrm>
              <a:off x="3381021" y="5560873"/>
              <a:ext cx="4394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GazFeature</a:t>
              </a:r>
              <a:r>
                <a:rPr lang="en-US" sz="3200" dirty="0" smtClean="0"/>
                <a:t>(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str</a:t>
              </a:r>
              <a:r>
                <a:rPr lang="en-US" sz="3200" dirty="0" smtClean="0"/>
                <a:t>) :=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7735" y="5363340"/>
              <a:ext cx="4753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 dirty="0" smtClean="0"/>
                <a:t>1     IF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str</a:t>
              </a:r>
              <a:r>
                <a:rPr lang="en-US" sz="3200" dirty="0" smtClean="0"/>
                <a:t> </a:t>
              </a:r>
              <a:r>
                <a:rPr lang="en-US" sz="3200" dirty="0"/>
                <a:t>IN </a:t>
              </a:r>
              <a:r>
                <a:rPr lang="en-US" sz="3200" dirty="0" smtClean="0"/>
                <a:t>GAZ</a:t>
              </a:r>
              <a:endParaRPr lang="en-US" sz="3200" dirty="0"/>
            </a:p>
            <a:p>
              <a:pPr lvl="0">
                <a:defRPr/>
              </a:pPr>
              <a:r>
                <a:rPr lang="en-US" sz="3200" dirty="0" smtClean="0"/>
                <a:t>0     OTHERWISE</a:t>
              </a:r>
              <a:endParaRPr lang="en-US" sz="3200" dirty="0"/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6412630" y="5116137"/>
              <a:ext cx="374709" cy="15716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1138" y="1859708"/>
            <a:ext cx="37698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Gazetteer</a:t>
            </a: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Llanfairpwllgwyngyll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Jacksonville</a:t>
            </a:r>
          </a:p>
          <a:p>
            <a:r>
              <a:rPr lang="en-US" sz="3200" dirty="0" smtClean="0"/>
              <a:t>New York</a:t>
            </a:r>
          </a:p>
          <a:p>
            <a:r>
              <a:rPr lang="en-US" sz="3200" dirty="0" smtClean="0"/>
              <a:t>Allentown</a:t>
            </a:r>
          </a:p>
          <a:p>
            <a:endParaRPr lang="en-US" sz="3200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40987" y="1938258"/>
            <a:ext cx="7546694" cy="3002910"/>
            <a:chOff x="5894342" y="3890284"/>
            <a:chExt cx="5313260" cy="2860796"/>
          </a:xfrm>
        </p:grpSpPr>
        <p:sp>
          <p:nvSpPr>
            <p:cNvPr id="22" name="Folded Corner 21"/>
            <p:cNvSpPr/>
            <p:nvPr/>
          </p:nvSpPr>
          <p:spPr>
            <a:xfrm>
              <a:off x="5894342" y="3890284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20522" y="4068147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</a:t>
              </a:r>
              <a:r>
                <a:rPr lang="en-US" sz="3200" b="1" dirty="0" smtClean="0"/>
                <a:t>known as 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40987" y="1938258"/>
            <a:ext cx="7546694" cy="3002910"/>
            <a:chOff x="5894342" y="3890284"/>
            <a:chExt cx="5313260" cy="2860796"/>
          </a:xfrm>
        </p:grpSpPr>
        <p:sp>
          <p:nvSpPr>
            <p:cNvPr id="24" name="Folded Corner 23"/>
            <p:cNvSpPr/>
            <p:nvPr/>
          </p:nvSpPr>
          <p:spPr>
            <a:xfrm>
              <a:off x="5894342" y="3890284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20522" y="4068147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</a:t>
              </a:r>
              <a:r>
                <a:rPr lang="en-US" sz="3200" b="1" dirty="0" smtClean="0"/>
                <a:t>known as 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46587" y="5396053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/>
              <a:t>c</a:t>
            </a:r>
            <a:r>
              <a:rPr lang="en-US" sz="4400" baseline="-25000" dirty="0" smtClean="0"/>
              <a:t>ontext</a:t>
            </a:r>
            <a:endParaRPr lang="en-US" sz="4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10857" y="5396053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 smtClean="0">
                <a:solidFill>
                  <a:srgbClr val="C00000"/>
                </a:solidFill>
              </a:rPr>
              <a:t>gazetteer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5127" y="5396053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 smtClean="0"/>
              <a:t>spelling</a:t>
            </a:r>
            <a:endParaRPr lang="en-US" sz="4400" baseline="-25000" dirty="0"/>
          </a:p>
        </p:txBody>
      </p:sp>
      <p:sp>
        <p:nvSpPr>
          <p:cNvPr id="19" name="Folded Corner 18"/>
          <p:cNvSpPr/>
          <p:nvPr/>
        </p:nvSpPr>
        <p:spPr>
          <a:xfrm>
            <a:off x="309999" y="1591863"/>
            <a:ext cx="3675327" cy="3695700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1138" y="1859708"/>
            <a:ext cx="37698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Gazetteer</a:t>
            </a:r>
          </a:p>
          <a:p>
            <a:r>
              <a:rPr lang="en-US" sz="3200" b="1" dirty="0" err="1" smtClean="0">
                <a:solidFill>
                  <a:srgbClr val="C00000"/>
                </a:solidFill>
              </a:rPr>
              <a:t>Llanfairpwllgwyngyll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Jacksonville</a:t>
            </a:r>
          </a:p>
          <a:p>
            <a:r>
              <a:rPr lang="en-US" sz="3200" dirty="0" smtClean="0"/>
              <a:t>New York</a:t>
            </a:r>
          </a:p>
          <a:p>
            <a:r>
              <a:rPr lang="en-US" sz="3200" dirty="0" smtClean="0"/>
              <a:t>Allentown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4202126" y="4057972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8970645" y="4057971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587490" y="4057970"/>
            <a:ext cx="2023110" cy="1229537"/>
          </a:xfrm>
          <a:prstGeom prst="wedgeRoundRect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3983" y="2140346"/>
            <a:ext cx="1875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y</a:t>
            </a:r>
            <a:r>
              <a:rPr lang="en-US" sz="4400" b="1" baseline="-25000" dirty="0" err="1" smtClean="0"/>
              <a:t>t</a:t>
            </a:r>
            <a:r>
              <a:rPr lang="en-US" sz="4400" b="1" dirty="0" smtClean="0"/>
              <a:t> = </a:t>
            </a:r>
            <a:r>
              <a:rPr lang="en-US" sz="4400" b="1" dirty="0" err="1" smtClean="0">
                <a:solidFill>
                  <a:srgbClr val="C00000"/>
                </a:solidFill>
              </a:rPr>
              <a:t>loc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42" y="433616"/>
            <a:ext cx="7410587" cy="5557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66450" y="6063962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 place name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2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II</a:t>
            </a:r>
            <a:r>
              <a:rPr lang="en-US" dirty="0" smtClean="0"/>
              <a:t>: THE TROUBLE WITH GAZETTEER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wrong with </a:t>
            </a:r>
            <a:r>
              <a:rPr lang="en-US" dirty="0" smtClean="0"/>
              <a:t>gazetteer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Overfitting: </a:t>
            </a:r>
            <a:r>
              <a:rPr lang="en-US" sz="3600" dirty="0"/>
              <a:t>g</a:t>
            </a:r>
            <a:r>
              <a:rPr lang="en-US" sz="3600" dirty="0" smtClean="0"/>
              <a:t>azetteer </a:t>
            </a:r>
            <a:r>
              <a:rPr lang="en-US" sz="3600" b="1" dirty="0" smtClean="0"/>
              <a:t>inhibits learning </a:t>
            </a:r>
            <a:r>
              <a:rPr lang="en-US" sz="3600" dirty="0" smtClean="0"/>
              <a:t>of</a:t>
            </a:r>
            <a:r>
              <a:rPr lang="en-US" sz="3600" dirty="0" smtClean="0"/>
              <a:t> spelling + context features </a:t>
            </a:r>
            <a:r>
              <a:rPr lang="en-US" sz="3600" u="sng" dirty="0" smtClean="0"/>
              <a:t>from annotated corpus</a:t>
            </a:r>
            <a:endParaRPr lang="en-US" sz="36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Discriminative training</a:t>
            </a:r>
            <a:r>
              <a:rPr lang="en-US" sz="3600" dirty="0" smtClean="0"/>
              <a:t> </a:t>
            </a:r>
            <a:r>
              <a:rPr lang="en-US" sz="3600" b="1" dirty="0" smtClean="0"/>
              <a:t>doesn’t learn </a:t>
            </a:r>
            <a:r>
              <a:rPr lang="en-US" sz="3600" dirty="0" smtClean="0"/>
              <a:t>spelling informatio</a:t>
            </a:r>
            <a:r>
              <a:rPr lang="en-US" sz="3600" dirty="0" smtClean="0"/>
              <a:t>n </a:t>
            </a:r>
            <a:r>
              <a:rPr lang="en-US" sz="3600" u="sng" dirty="0" smtClean="0"/>
              <a:t>from the gazetteer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769201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27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Training Corpus</a:t>
              </a:r>
            </a:p>
            <a:p>
              <a:endParaRPr lang="en-US" sz="3200" b="1" u="sng" dirty="0"/>
            </a:p>
            <a:p>
              <a:pPr marL="514350" indent="-514350"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known </a:t>
              </a:r>
              <a:r>
                <a:rPr lang="en-US" sz="3200" dirty="0" smtClean="0"/>
                <a:t>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mr-IN" sz="3200" dirty="0"/>
                <a:t>…</a:t>
              </a:r>
              <a:r>
                <a:rPr lang="en-US" sz="3200" dirty="0"/>
                <a:t> he went to </a:t>
              </a:r>
              <a:r>
                <a:rPr lang="en-US" sz="3200" b="1" dirty="0"/>
                <a:t>[</a:t>
              </a:r>
              <a:r>
                <a:rPr lang="en-US" sz="3200" dirty="0"/>
                <a:t>Jacksonville</a:t>
              </a:r>
              <a:r>
                <a:rPr lang="en-US" sz="3200" b="1" dirty="0"/>
                <a:t>]</a:t>
              </a:r>
              <a:r>
                <a:rPr lang="en-US" sz="3200" dirty="0"/>
                <a:t> </a:t>
              </a:r>
              <a:r>
                <a:rPr lang="mr-IN" sz="3200" dirty="0"/>
                <a:t>…</a:t>
              </a:r>
              <a:endParaRPr lang="en-US" sz="3200" dirty="0"/>
            </a:p>
            <a:p>
              <a:pPr marL="514350" indent="-514350">
                <a:buFontTx/>
                <a:buAutoNum type="arabicPeriod"/>
              </a:pPr>
              <a:r>
                <a:rPr lang="en-US" sz="3200" dirty="0"/>
                <a:t>She is from </a:t>
              </a:r>
              <a:r>
                <a:rPr lang="en-US" sz="3200" b="1" dirty="0"/>
                <a:t>[</a:t>
              </a:r>
              <a:r>
                <a:rPr lang="en-US" sz="3200" dirty="0"/>
                <a:t>New York</a:t>
              </a:r>
              <a:r>
                <a:rPr lang="en-US" sz="3200" b="1" dirty="0"/>
                <a:t>]</a:t>
              </a:r>
            </a:p>
            <a:p>
              <a:pPr marL="514350" indent="-514350">
                <a:buFontTx/>
                <a:buAutoNum type="arabicPeriod"/>
              </a:pPr>
              <a:r>
                <a:rPr lang="mr-IN" sz="3200" dirty="0"/>
                <a:t>…</a:t>
              </a:r>
              <a:r>
                <a:rPr lang="en-US" sz="3200" dirty="0"/>
                <a:t> a statement from </a:t>
              </a:r>
              <a:r>
                <a:rPr lang="en-US" sz="3200" b="1" dirty="0" smtClean="0"/>
                <a:t>[</a:t>
              </a:r>
              <a:r>
                <a:rPr lang="en-US" sz="3200" dirty="0" smtClean="0"/>
                <a:t>Allentown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/>
                <a:t>…</a:t>
              </a:r>
              <a:endParaRPr lang="en-US" sz="3200" dirty="0"/>
            </a:p>
            <a:p>
              <a:pPr marL="514350" indent="-514350">
                <a:buAutoNum type="arabicPeriod"/>
              </a:pPr>
              <a:endParaRPr lang="en-US" sz="3200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θ</a:t>
            </a:r>
            <a:r>
              <a:rPr lang="en-US" sz="4000" baseline="-25000" dirty="0"/>
              <a:t>c</a:t>
            </a:r>
            <a:r>
              <a:rPr lang="en-US" sz="4000" baseline="-25000" dirty="0" smtClean="0"/>
              <a:t>ontext</a:t>
            </a:r>
            <a:endParaRPr lang="en-US" sz="4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 smtClean="0">
                <a:solidFill>
                  <a:srgbClr val="C00000"/>
                </a:solidFill>
              </a:rPr>
              <a:t>gazetteer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θ</a:t>
            </a:r>
            <a:r>
              <a:rPr lang="en-US" sz="4000" baseline="-25000" dirty="0" smtClean="0"/>
              <a:t>spelling</a:t>
            </a:r>
            <a:endParaRPr lang="en-US" sz="4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*Jacksonville*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769201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27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Training Corpus</a:t>
              </a:r>
            </a:p>
            <a:p>
              <a:endParaRPr lang="en-US" sz="3200" b="1" u="sng" dirty="0"/>
            </a:p>
            <a:p>
              <a:pPr marL="514350" indent="-514350"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known </a:t>
              </a:r>
              <a:r>
                <a:rPr lang="en-US" sz="3200" dirty="0" smtClean="0"/>
                <a:t>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he went to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*Jacksonville*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en-US" sz="3200" dirty="0"/>
                <a:t>She is from </a:t>
              </a:r>
              <a:r>
                <a:rPr lang="en-US" sz="3200" b="1" dirty="0"/>
                <a:t>[</a:t>
              </a:r>
              <a:r>
                <a:rPr lang="en-US" sz="3200" dirty="0"/>
                <a:t>New York</a:t>
              </a:r>
              <a:r>
                <a:rPr lang="en-US" sz="3200" b="1" dirty="0"/>
                <a:t>]</a:t>
              </a:r>
            </a:p>
            <a:p>
              <a:pPr marL="514350" indent="-514350">
                <a:buFontTx/>
                <a:buAutoNum type="arabicPeriod"/>
              </a:pPr>
              <a:r>
                <a:rPr lang="mr-IN" sz="3200" dirty="0"/>
                <a:t>…</a:t>
              </a:r>
              <a:r>
                <a:rPr lang="en-US" sz="3200" dirty="0"/>
                <a:t> a statement from </a:t>
              </a:r>
              <a:r>
                <a:rPr lang="en-US" sz="3200" b="1" dirty="0" smtClean="0"/>
                <a:t>[</a:t>
              </a:r>
              <a:r>
                <a:rPr lang="en-US" sz="3200" dirty="0" smtClean="0"/>
                <a:t>Allentown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/>
                <a:t>…</a:t>
              </a:r>
              <a:endParaRPr lang="en-US" sz="3200" dirty="0"/>
            </a:p>
            <a:p>
              <a:pPr marL="514350" indent="-514350">
                <a:buFontTx/>
                <a:buAutoNum type="arabicPeriod"/>
              </a:pPr>
              <a:endParaRPr lang="en-US" sz="3200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θ</a:t>
            </a:r>
            <a:r>
              <a:rPr lang="en-US" sz="3600" baseline="-25000" dirty="0"/>
              <a:t>c</a:t>
            </a:r>
            <a:r>
              <a:rPr lang="en-US" sz="3600" baseline="-25000" dirty="0" smtClean="0"/>
              <a:t>ontext</a:t>
            </a:r>
            <a:endParaRPr lang="en-US" sz="36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 smtClean="0">
                <a:solidFill>
                  <a:srgbClr val="C00000"/>
                </a:solidFill>
              </a:rPr>
              <a:t>gazetteer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θ</a:t>
            </a:r>
            <a:r>
              <a:rPr lang="en-US" sz="3600" baseline="-25000" dirty="0" smtClean="0"/>
              <a:t>spelling</a:t>
            </a:r>
            <a:endParaRPr lang="en-US" sz="36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Jacksonville</a:t>
              </a: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*New York*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769201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27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Training Corpus</a:t>
              </a:r>
            </a:p>
            <a:p>
              <a:endParaRPr lang="en-US" sz="3200" b="1" u="sng" dirty="0"/>
            </a:p>
            <a:p>
              <a:pPr marL="514350" indent="-514350"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known </a:t>
              </a:r>
              <a:r>
                <a:rPr lang="en-US" sz="3200" dirty="0" smtClean="0"/>
                <a:t>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he went to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Jacksonville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en-US" sz="3200" dirty="0"/>
                <a:t>S</a:t>
              </a:r>
              <a:r>
                <a:rPr lang="en-US" sz="3200" dirty="0" smtClean="0"/>
                <a:t>he is from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*New York*</a:t>
              </a:r>
              <a:r>
                <a:rPr lang="en-US" sz="3200" b="1" dirty="0" smtClean="0"/>
                <a:t>]</a:t>
              </a:r>
            </a:p>
            <a:p>
              <a:pPr marL="514350" indent="-514350">
                <a:buFontTx/>
                <a:buAutoNum type="arabicPeriod"/>
              </a:pPr>
              <a:r>
                <a:rPr lang="mr-IN" sz="3200" dirty="0"/>
                <a:t>…</a:t>
              </a:r>
              <a:r>
                <a:rPr lang="en-US" sz="3200" dirty="0"/>
                <a:t> a statement from </a:t>
              </a:r>
              <a:r>
                <a:rPr lang="en-US" sz="3200" b="1" dirty="0" smtClean="0"/>
                <a:t>[</a:t>
              </a:r>
              <a:r>
                <a:rPr lang="en-US" sz="3200" dirty="0" smtClean="0"/>
                <a:t>Allentown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/>
                <a:t>…</a:t>
              </a:r>
              <a:endParaRPr lang="en-US" sz="3200" dirty="0"/>
            </a:p>
            <a:p>
              <a:pPr marL="514350" indent="-514350">
                <a:buFontTx/>
                <a:buAutoNum type="arabicPeriod"/>
              </a:pPr>
              <a:endParaRPr lang="en-US" sz="3200" b="1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θ</a:t>
            </a:r>
            <a:r>
              <a:rPr lang="en-US" sz="2400" baseline="-25000" dirty="0"/>
              <a:t>c</a:t>
            </a:r>
            <a:r>
              <a:rPr lang="en-US" sz="2400" baseline="-25000" dirty="0" smtClean="0"/>
              <a:t>ontext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 smtClean="0">
                <a:solidFill>
                  <a:srgbClr val="C00000"/>
                </a:solidFill>
              </a:rPr>
              <a:t>gazetteer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θ</a:t>
            </a:r>
            <a:r>
              <a:rPr lang="en-US" sz="2400" baseline="-25000" dirty="0" smtClean="0"/>
              <a:t>spelling</a:t>
            </a:r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Jacksonville</a:t>
              </a: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New York</a:t>
              </a:r>
            </a:p>
            <a:p>
              <a:r>
                <a:rPr lang="en-US" sz="3200" b="1" dirty="0" smtClean="0">
                  <a:solidFill>
                    <a:srgbClr val="C00000"/>
                  </a:solidFill>
                </a:rPr>
                <a:t>*Allentown*</a:t>
              </a: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769201"/>
            <a:chOff x="6005359" y="3560282"/>
            <a:chExt cx="5313260" cy="2917692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273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Training Corpus</a:t>
              </a:r>
            </a:p>
            <a:p>
              <a:endParaRPr lang="en-US" sz="3200" b="1" u="sng" dirty="0"/>
            </a:p>
            <a:p>
              <a:pPr marL="514350" indent="-514350"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known </a:t>
              </a:r>
              <a:r>
                <a:rPr lang="en-US" sz="3200" dirty="0" smtClean="0"/>
                <a:t>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</a:t>
              </a:r>
              <a:r>
                <a:rPr lang="en-US" sz="3200" dirty="0"/>
                <a:t>he went to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Jacksonville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 smtClean="0"/>
            </a:p>
            <a:p>
              <a:pPr marL="514350" indent="-514350">
                <a:buFontTx/>
                <a:buAutoNum type="arabicPeriod"/>
              </a:pPr>
              <a:r>
                <a:rPr lang="en-US" sz="3200" dirty="0"/>
                <a:t>S</a:t>
              </a:r>
              <a:r>
                <a:rPr lang="en-US" sz="3200" dirty="0" smtClean="0"/>
                <a:t>he is from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New York</a:t>
              </a:r>
              <a:r>
                <a:rPr lang="en-US" sz="3200" b="1" dirty="0"/>
                <a:t>]</a:t>
              </a:r>
              <a:endParaRPr lang="en-US" sz="3200" b="1" dirty="0" smtClean="0"/>
            </a:p>
            <a:p>
              <a:pPr marL="514350" indent="-514350">
                <a:buFontTx/>
                <a:buAutoNum type="arabicPeriod"/>
              </a:pPr>
              <a:r>
                <a:rPr lang="mr-IN" sz="3200" dirty="0" smtClean="0"/>
                <a:t>…</a:t>
              </a:r>
              <a:r>
                <a:rPr lang="en-US" sz="3200" dirty="0" smtClean="0"/>
                <a:t> a statement from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*Allentown*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  <a:p>
              <a:pPr marL="514350" indent="-514350">
                <a:buAutoNum type="arabicPeriod"/>
              </a:pPr>
              <a:endParaRPr lang="en-US" sz="3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</a:t>
            </a:r>
            <a:r>
              <a:rPr lang="en-US" sz="1200" baseline="-25000" dirty="0"/>
              <a:t>c</a:t>
            </a:r>
            <a:r>
              <a:rPr lang="en-US" sz="1200" baseline="-25000" dirty="0" smtClean="0"/>
              <a:t>ontext</a:t>
            </a:r>
            <a:endParaRPr lang="en-US" sz="1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rgbClr val="C00000"/>
                </a:solidFill>
              </a:rPr>
              <a:t>θ</a:t>
            </a:r>
            <a:r>
              <a:rPr lang="en-US" sz="4400" baseline="-25000" dirty="0" smtClean="0">
                <a:solidFill>
                  <a:srgbClr val="C00000"/>
                </a:solidFill>
              </a:rPr>
              <a:t>gazetteer</a:t>
            </a:r>
            <a:endParaRPr lang="en-US" sz="4400" baseline="-25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θ</a:t>
            </a:r>
            <a:r>
              <a:rPr lang="en-US" sz="1200" baseline="-25000" dirty="0" smtClean="0"/>
              <a:t>spelling</a:t>
            </a:r>
            <a:endParaRPr lang="en-US" sz="12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dirty="0" err="1" smtClean="0"/>
                <a:t>Llanfairpwllgwyngyll</a:t>
              </a:r>
              <a:endParaRPr lang="en-US" sz="3200" dirty="0" smtClean="0"/>
            </a:p>
            <a:p>
              <a:r>
                <a:rPr lang="en-US" sz="3200" dirty="0" smtClean="0"/>
                <a:t>Jacksonville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Allentown</a:t>
              </a: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695700"/>
            <a:chOff x="6005359" y="3560282"/>
            <a:chExt cx="5313260" cy="2860796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trike="sngStrike" dirty="0" smtClean="0"/>
                <a:t>Train</a:t>
              </a:r>
              <a:r>
                <a:rPr lang="en-US" sz="3200" b="1" dirty="0" smtClean="0"/>
                <a:t> </a:t>
              </a:r>
              <a:r>
                <a:rPr lang="en-US" sz="3200" b="1" u="sng" dirty="0" smtClean="0"/>
                <a:t>TEST </a:t>
              </a:r>
              <a:r>
                <a:rPr lang="en-US" sz="3200" b="1" u="sng" dirty="0" smtClean="0"/>
                <a:t>Corpus</a:t>
              </a:r>
            </a:p>
            <a:p>
              <a:endParaRPr lang="en-US" sz="3200" dirty="0"/>
            </a:p>
            <a:p>
              <a:r>
                <a:rPr lang="en-US" sz="3200" b="1" dirty="0" smtClean="0">
                  <a:solidFill>
                    <a:schemeClr val="accent1"/>
                  </a:solidFill>
                </a:rPr>
                <a:t>A statement by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Townville</a:t>
              </a:r>
              <a:r>
                <a:rPr lang="en-US" sz="3200" b="1" dirty="0" smtClean="0"/>
                <a:t>] </a:t>
              </a:r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accent1"/>
                </a:solidFill>
              </a:rPr>
              <a:t>θ</a:t>
            </a:r>
            <a:r>
              <a:rPr lang="en-US" sz="1200" baseline="-25000" dirty="0">
                <a:solidFill>
                  <a:schemeClr val="accent1"/>
                </a:solidFill>
              </a:rPr>
              <a:t>c</a:t>
            </a:r>
            <a:r>
              <a:rPr lang="en-US" sz="1200" baseline="-25000" dirty="0" smtClean="0">
                <a:solidFill>
                  <a:schemeClr val="accent1"/>
                </a:solidFill>
              </a:rPr>
              <a:t>ontext</a:t>
            </a:r>
            <a:endParaRPr lang="en-US" sz="1200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 smtClean="0"/>
              <a:t>gazetteer</a:t>
            </a:r>
            <a:endParaRPr lang="en-US" sz="4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C00000"/>
                </a:solidFill>
              </a:rPr>
              <a:t>θ</a:t>
            </a:r>
            <a:r>
              <a:rPr lang="en-US" sz="1200" baseline="-25000" dirty="0" smtClean="0">
                <a:solidFill>
                  <a:srgbClr val="C00000"/>
                </a:solidFill>
              </a:rPr>
              <a:t>spelling</a:t>
            </a:r>
            <a:endParaRPr lang="en-US" sz="1200" baseline="-25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dirty="0" err="1" smtClean="0"/>
                <a:t>Llanfairpwllgwyngyll</a:t>
              </a:r>
              <a:endParaRPr lang="en-US" sz="3200" dirty="0" smtClean="0"/>
            </a:p>
            <a:p>
              <a:r>
                <a:rPr lang="en-US" sz="3200" dirty="0" smtClean="0"/>
                <a:t>Jacksonville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Allentown</a:t>
              </a:r>
            </a:p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98670" y="1591863"/>
            <a:ext cx="7546694" cy="3695700"/>
            <a:chOff x="6005359" y="3560282"/>
            <a:chExt cx="5313260" cy="2860796"/>
          </a:xfrm>
        </p:grpSpPr>
        <p:sp>
          <p:nvSpPr>
            <p:cNvPr id="9" name="Folded Corner 8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trike="sngStrike" dirty="0" smtClean="0"/>
                <a:t>Train</a:t>
              </a:r>
              <a:r>
                <a:rPr lang="en-US" sz="3200" b="1" dirty="0" smtClean="0"/>
                <a:t> </a:t>
              </a:r>
              <a:r>
                <a:rPr lang="en-US" sz="3200" b="1" u="sng" dirty="0" smtClean="0"/>
                <a:t>TEST </a:t>
              </a:r>
              <a:r>
                <a:rPr lang="en-US" sz="3200" b="1" u="sng" dirty="0" smtClean="0"/>
                <a:t>Corpus</a:t>
              </a:r>
            </a:p>
            <a:p>
              <a:endParaRPr lang="en-US" sz="3200" dirty="0"/>
            </a:p>
            <a:p>
              <a:r>
                <a:rPr lang="en-US" sz="3200" b="1" dirty="0" smtClean="0">
                  <a:solidFill>
                    <a:schemeClr val="accent1"/>
                  </a:solidFill>
                </a:rPr>
                <a:t>A statement by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Townville</a:t>
              </a:r>
              <a:r>
                <a:rPr lang="en-US" sz="3200" b="1" dirty="0" smtClean="0"/>
                <a:t>] </a:t>
              </a:r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1260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accent1"/>
                </a:solidFill>
              </a:rPr>
              <a:t>θ</a:t>
            </a:r>
            <a:r>
              <a:rPr lang="en-US" sz="1200" baseline="-25000" dirty="0">
                <a:solidFill>
                  <a:schemeClr val="accent1"/>
                </a:solidFill>
              </a:rPr>
              <a:t>c</a:t>
            </a:r>
            <a:r>
              <a:rPr lang="en-US" sz="1200" baseline="-25000" dirty="0" smtClean="0">
                <a:solidFill>
                  <a:schemeClr val="accent1"/>
                </a:solidFill>
              </a:rPr>
              <a:t>ontext</a:t>
            </a:r>
            <a:endParaRPr lang="en-US" sz="1200" baseline="-25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6879" y="5586909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 smtClean="0"/>
              <a:t>gazetteer</a:t>
            </a:r>
            <a:endParaRPr lang="en-US" sz="44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341149" y="5586909"/>
            <a:ext cx="196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C00000"/>
                </a:solidFill>
              </a:rPr>
              <a:t>θ</a:t>
            </a:r>
            <a:r>
              <a:rPr lang="en-US" sz="1200" baseline="-25000" dirty="0" smtClean="0">
                <a:solidFill>
                  <a:srgbClr val="C00000"/>
                </a:solidFill>
              </a:rPr>
              <a:t>spelling</a:t>
            </a:r>
            <a:endParaRPr lang="en-US" sz="1200" baseline="-25000" dirty="0">
              <a:solidFill>
                <a:srgbClr val="C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298670" y="4960108"/>
            <a:ext cx="1946469" cy="477128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Person!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931647" y="4945968"/>
            <a:ext cx="2101106" cy="488558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Location!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8670" y="5486400"/>
            <a:ext cx="6745568" cy="1128713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096000" y="3432186"/>
            <a:ext cx="3463290" cy="1814486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“Townville” not in gazetteer.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larger the gazetteer, the more we </a:t>
            </a:r>
            <a:r>
              <a:rPr lang="en-US" dirty="0" err="1"/>
              <a:t>overfit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29" y="1812461"/>
            <a:ext cx="10597242" cy="112667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wrong with </a:t>
            </a:r>
            <a:r>
              <a:rPr lang="en-US" dirty="0" smtClean="0"/>
              <a:t>gazetteer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Overfitting: gazetteer </a:t>
            </a:r>
            <a:r>
              <a:rPr lang="en-US" sz="3600" b="1" dirty="0"/>
              <a:t>inhibits learning </a:t>
            </a:r>
            <a:r>
              <a:rPr lang="en-US" sz="3600" dirty="0"/>
              <a:t>of spelling + context features </a:t>
            </a:r>
            <a:r>
              <a:rPr lang="en-US" sz="3600" u="sng" dirty="0"/>
              <a:t>from annotated corpus</a:t>
            </a:r>
            <a:endParaRPr lang="en-US" sz="3600" b="1" u="sng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Discriminative training </a:t>
            </a:r>
            <a:r>
              <a:rPr lang="en-US" sz="3600" b="1" dirty="0"/>
              <a:t>doesn’t learn </a:t>
            </a:r>
            <a:r>
              <a:rPr lang="en-US" sz="3600" dirty="0"/>
              <a:t>spelling information </a:t>
            </a:r>
            <a:r>
              <a:rPr lang="en-US" sz="3600" u="sng" dirty="0"/>
              <a:t>from the gazetteer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457699"/>
            <a:ext cx="10755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Aren’t more observations supposed to </a:t>
            </a:r>
            <a:r>
              <a:rPr lang="en-US" sz="3200" b="1" dirty="0" smtClean="0">
                <a:solidFill>
                  <a:schemeClr val="accent2"/>
                </a:solidFill>
              </a:rPr>
              <a:t>help</a:t>
            </a:r>
            <a:r>
              <a:rPr lang="en-US" sz="3200" dirty="0" smtClean="0">
                <a:solidFill>
                  <a:schemeClr val="accent2"/>
                </a:solidFill>
              </a:rPr>
              <a:t>?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 smtClean="0">
              <a:solidFill>
                <a:schemeClr val="accent2"/>
              </a:solidFill>
            </a:endParaRPr>
          </a:p>
          <a:p>
            <a:r>
              <a:rPr lang="en-US" sz="3200" b="1" dirty="0" smtClean="0">
                <a:solidFill>
                  <a:schemeClr val="accent2"/>
                </a:solidFill>
              </a:rPr>
              <a:t>The Problem</a:t>
            </a:r>
            <a:r>
              <a:rPr lang="en-US" sz="3200" dirty="0" smtClean="0">
                <a:solidFill>
                  <a:schemeClr val="accent2"/>
                </a:solidFill>
              </a:rPr>
              <a:t>: so far, we use gazetteer as </a:t>
            </a:r>
            <a:r>
              <a:rPr lang="en-US" sz="3200" b="1" dirty="0" smtClean="0">
                <a:solidFill>
                  <a:schemeClr val="accent2"/>
                </a:solidFill>
              </a:rPr>
              <a:t>features</a:t>
            </a:r>
            <a:r>
              <a:rPr lang="en-US" sz="3200" dirty="0" smtClean="0">
                <a:solidFill>
                  <a:schemeClr val="accent2"/>
                </a:solidFill>
              </a:rPr>
              <a:t> not </a:t>
            </a:r>
            <a:r>
              <a:rPr lang="en-US" sz="3200" b="1" dirty="0" smtClean="0">
                <a:solidFill>
                  <a:schemeClr val="accent2"/>
                </a:solidFill>
              </a:rPr>
              <a:t>observations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0196 0.168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Gazetteer Features Ignore Information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29A4-75CC-B148-BB74-B457797D4B1E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7" name="Folded Corner 6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dirty="0" err="1" smtClean="0"/>
                <a:t>Llanfairpwllgwyngyll</a:t>
              </a:r>
              <a:endParaRPr lang="en-US" sz="3200" dirty="0" smtClean="0"/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77890" y="1821634"/>
            <a:ext cx="7147554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Corpus</a:t>
            </a:r>
          </a:p>
          <a:p>
            <a:endParaRPr lang="en-US" sz="3200" u="sng" dirty="0" smtClean="0"/>
          </a:p>
          <a:p>
            <a:pPr algn="ctr"/>
            <a:r>
              <a:rPr lang="en-US" sz="3200" dirty="0" smtClean="0"/>
              <a:t>[...] a statement from Clinton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[</a:t>
            </a:r>
            <a:r>
              <a:rPr lang="mr-IN" sz="3200" dirty="0" smtClean="0"/>
              <a:t>…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298670" y="1591863"/>
            <a:ext cx="7546694" cy="2340057"/>
            <a:chOff x="6005359" y="3560282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Test Corpus</a:t>
              </a:r>
            </a:p>
            <a:p>
              <a:endParaRPr lang="en-US" sz="3200" dirty="0"/>
            </a:p>
            <a:p>
              <a:r>
                <a:rPr lang="en-US" sz="3200" dirty="0" smtClean="0"/>
                <a:t>A statement by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Townville</a:t>
              </a:r>
              <a:r>
                <a:rPr lang="en-US" sz="3200" b="1" dirty="0" smtClean="0"/>
                <a:t>] </a:t>
              </a:r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982980" y="2754014"/>
            <a:ext cx="1897380" cy="18794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23327" y="2052448"/>
            <a:ext cx="1897380" cy="187947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4298670" y="4115118"/>
            <a:ext cx="7546693" cy="21488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we learn spelling from the gazetteer?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50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Sequence </a:t>
            </a:r>
            <a:r>
              <a:rPr lang="en-US" dirty="0" smtClean="0"/>
              <a:t>Labeling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67954" y="2034127"/>
            <a:ext cx="7546694" cy="3002910"/>
            <a:chOff x="7213196" y="3341566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7213196" y="3341566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4211" y="3833560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known 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3976" y="5428135"/>
            <a:ext cx="527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y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chemeClr val="accent1"/>
                </a:solidFill>
              </a:rPr>
              <a:t>Person</a:t>
            </a:r>
            <a:r>
              <a:rPr lang="en-US" sz="3200" b="1" dirty="0" smtClean="0"/>
              <a:t>?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/>
              <a:t>?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Other?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83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the first to notice some of these issues</a:t>
            </a:r>
            <a:endParaRPr lang="en-US" dirty="0"/>
          </a:p>
          <a:p>
            <a:pPr lvl="1"/>
            <a:r>
              <a:rPr lang="en-US" dirty="0" smtClean="0"/>
              <a:t>“Weight undertraining” (Sutton et al., 2006)</a:t>
            </a:r>
          </a:p>
          <a:p>
            <a:r>
              <a:rPr lang="en-US" dirty="0" smtClean="0"/>
              <a:t>CRF-specific remedies have been proposed</a:t>
            </a:r>
          </a:p>
          <a:p>
            <a:pPr lvl="1"/>
            <a:r>
              <a:rPr lang="en-US" dirty="0" smtClean="0"/>
              <a:t>Logarithmic opinion pools (Smith et al., </a:t>
            </a:r>
            <a:r>
              <a:rPr lang="en-US" dirty="0" smtClean="0"/>
              <a:t>2005)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786" y="4511448"/>
            <a:ext cx="9448800" cy="184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/>
              <a:t>Our Solution:</a:t>
            </a:r>
            <a:endParaRPr lang="en-US" sz="3600" b="1" u="sng" dirty="0" smtClean="0"/>
          </a:p>
          <a:p>
            <a:r>
              <a:rPr lang="en-US" sz="3600" dirty="0" smtClean="0"/>
              <a:t>Model </a:t>
            </a:r>
            <a:r>
              <a:rPr lang="en-US" sz="3600" dirty="0" smtClean="0"/>
              <a:t>the </a:t>
            </a:r>
            <a:r>
              <a:rPr lang="en-US" sz="3600" dirty="0" smtClean="0"/>
              <a:t>corpus and </a:t>
            </a:r>
            <a:r>
              <a:rPr lang="en-US" sz="3600" dirty="0" smtClean="0"/>
              <a:t>the gazetteer </a:t>
            </a:r>
            <a:r>
              <a:rPr lang="en-US" sz="3600" b="1" dirty="0" smtClean="0"/>
              <a:t>jointly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5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III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GENERATE THE GAZETTEER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64644" y="433203"/>
            <a:ext cx="3414382" cy="2498633"/>
            <a:chOff x="6353553" y="510090"/>
            <a:chExt cx="3414382" cy="24986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53" y="510090"/>
              <a:ext cx="3414382" cy="192606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16747" y="254705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40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433" y="3370729"/>
            <a:ext cx="5714010" cy="265987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8"/>
            <a:ext cx="4843748" cy="2677656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2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dirty="0" smtClean="0"/>
                <a:t>Jackson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2012" y="3395732"/>
            <a:ext cx="594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Explorer’s Diary</a:t>
            </a:r>
            <a:endParaRPr lang="en-US" sz="2800" b="1" u="sng" dirty="0" smtClean="0"/>
          </a:p>
          <a:p>
            <a:endParaRPr lang="en-US" sz="2800" b="1" u="sng" dirty="0"/>
          </a:p>
          <a:p>
            <a:pPr marL="514350" indent="-514350"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known </a:t>
            </a:r>
            <a:r>
              <a:rPr lang="en-US" sz="2800" dirty="0" smtClean="0"/>
              <a:t>as </a:t>
            </a:r>
            <a:r>
              <a:rPr lang="en-US" sz="2800" b="1" dirty="0" smtClean="0">
                <a:solidFill>
                  <a:srgbClr val="C00000"/>
                </a:solidFill>
              </a:rPr>
              <a:t>Centertown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he went to </a:t>
            </a:r>
            <a:r>
              <a:rPr lang="en-US" sz="2800" b="1" dirty="0" smtClean="0">
                <a:solidFill>
                  <a:srgbClr val="C00000"/>
                </a:solidFill>
              </a:rPr>
              <a:t>Townville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he is from </a:t>
            </a:r>
            <a:r>
              <a:rPr lang="en-US" sz="2800" b="1" dirty="0" err="1" smtClean="0">
                <a:solidFill>
                  <a:srgbClr val="C00000"/>
                </a:solidFill>
              </a:rPr>
              <a:t>Georgeville</a:t>
            </a:r>
            <a:endParaRPr lang="en-US" sz="2800" b="1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a statement from </a:t>
            </a:r>
            <a:r>
              <a:rPr lang="en-US" sz="2800" b="1" dirty="0" smtClean="0">
                <a:solidFill>
                  <a:srgbClr val="C00000"/>
                </a:solidFill>
              </a:rPr>
              <a:t>Allentown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flipH="1">
            <a:off x="2473178" y="2554357"/>
            <a:ext cx="2875255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41242" y="628296"/>
            <a:ext cx="3414382" cy="2498633"/>
            <a:chOff x="6353553" y="510090"/>
            <a:chExt cx="3414382" cy="24986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53" y="510090"/>
              <a:ext cx="3414382" cy="1926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16747" y="254705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348433" y="2554357"/>
            <a:ext cx="2857005" cy="81637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8"/>
            <a:ext cx="4843748" cy="2677656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2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dirty="0" smtClean="0"/>
                <a:t>Jackson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2473178" y="2554357"/>
            <a:ext cx="3274628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040615" y="628296"/>
            <a:ext cx="3414382" cy="2498633"/>
            <a:chOff x="6353553" y="510090"/>
            <a:chExt cx="3414382" cy="24986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53" y="510090"/>
              <a:ext cx="3414382" cy="192606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16747" y="254705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60067" y="1128805"/>
            <a:ext cx="293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Explorer names new places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8"/>
            <a:ext cx="4843748" cy="2677656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2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dirty="0" smtClean="0"/>
                <a:t>Jackson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2473178" y="2554357"/>
            <a:ext cx="3274628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067" y="1128805"/>
            <a:ext cx="293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Explorer names new places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6779" y="1518416"/>
            <a:ext cx="4563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P</a:t>
            </a:r>
            <a:r>
              <a:rPr lang="en-US" sz="3600" baseline="-25000" dirty="0" err="1" smtClean="0"/>
              <a:t>spelling</a:t>
            </a:r>
            <a:r>
              <a:rPr lang="en-US" sz="3600" dirty="0" smtClean="0"/>
              <a:t>(name </a:t>
            </a:r>
            <a:r>
              <a:rPr lang="en-US" sz="3600" b="1" dirty="0" smtClean="0"/>
              <a:t>|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/>
              <a:t>y</a:t>
            </a:r>
            <a:r>
              <a:rPr lang="en-US" sz="3600" b="1" baseline="-25000" dirty="0" err="1"/>
              <a:t>t</a:t>
            </a:r>
            <a:r>
              <a:rPr lang="en-US" sz="3600" b="1" dirty="0"/>
              <a:t> =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loc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1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433" y="3370729"/>
            <a:ext cx="5714010" cy="265987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8"/>
            <a:ext cx="4843748" cy="2677656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2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dirty="0" smtClean="0"/>
                <a:t>Jackson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2012" y="3395732"/>
            <a:ext cx="594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Explorer’s Diary</a:t>
            </a:r>
            <a:endParaRPr lang="en-US" sz="2800" b="1" u="sng" dirty="0" smtClean="0"/>
          </a:p>
          <a:p>
            <a:endParaRPr lang="en-US" sz="2800" b="1" u="sng" dirty="0"/>
          </a:p>
          <a:p>
            <a:pPr marL="514350" indent="-514350"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known </a:t>
            </a:r>
            <a:r>
              <a:rPr lang="en-US" sz="2800" dirty="0" smtClean="0"/>
              <a:t>as </a:t>
            </a:r>
            <a:r>
              <a:rPr lang="en-US" sz="2800" b="1" dirty="0" smtClean="0">
                <a:solidFill>
                  <a:srgbClr val="C00000"/>
                </a:solidFill>
              </a:rPr>
              <a:t>Centertown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he went to </a:t>
            </a:r>
            <a:r>
              <a:rPr lang="en-US" sz="2800" b="1" dirty="0" smtClean="0">
                <a:solidFill>
                  <a:srgbClr val="C00000"/>
                </a:solidFill>
              </a:rPr>
              <a:t>Townville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he is from </a:t>
            </a:r>
            <a:r>
              <a:rPr lang="en-US" sz="2800" b="1" dirty="0" err="1" smtClean="0">
                <a:solidFill>
                  <a:srgbClr val="C00000"/>
                </a:solidFill>
              </a:rPr>
              <a:t>Georgeville</a:t>
            </a:r>
            <a:endParaRPr lang="en-US" sz="2800" b="1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a statement from </a:t>
            </a:r>
            <a:r>
              <a:rPr lang="en-US" sz="2800" b="1" dirty="0" smtClean="0">
                <a:solidFill>
                  <a:srgbClr val="C00000"/>
                </a:solidFill>
              </a:rPr>
              <a:t>Allentown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73178" y="2554357"/>
            <a:ext cx="3274628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040615" y="628296"/>
            <a:ext cx="3414382" cy="2498633"/>
            <a:chOff x="6353553" y="510090"/>
            <a:chExt cx="3414382" cy="24986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53" y="510090"/>
              <a:ext cx="3414382" cy="1926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16747" y="254705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747806" y="2554357"/>
            <a:ext cx="2457632" cy="81637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23359" y="1128805"/>
            <a:ext cx="2939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Explorer writes </a:t>
            </a:r>
            <a:r>
              <a:rPr lang="en-US" sz="3600" b="1" u="sng" dirty="0" smtClean="0">
                <a:solidFill>
                  <a:schemeClr val="accent1"/>
                </a:solidFill>
              </a:rPr>
              <a:t>about</a:t>
            </a:r>
            <a:r>
              <a:rPr lang="en-US" sz="3600" b="1" dirty="0" smtClean="0">
                <a:solidFill>
                  <a:schemeClr val="accent1"/>
                </a:solidFill>
              </a:rPr>
              <a:t> places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433" y="3370729"/>
            <a:ext cx="5714010" cy="265987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36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8"/>
            <a:ext cx="4843748" cy="2677656"/>
            <a:chOff x="709575" y="3677377"/>
            <a:chExt cx="4066242" cy="2261646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26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dirty="0" smtClean="0"/>
                <a:t>Jackson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2012" y="3395732"/>
            <a:ext cx="594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Explorer’s Diary</a:t>
            </a:r>
            <a:endParaRPr lang="en-US" sz="2800" b="1" u="sng" dirty="0" smtClean="0"/>
          </a:p>
          <a:p>
            <a:endParaRPr lang="en-US" sz="2800" b="1" u="sng" dirty="0"/>
          </a:p>
          <a:p>
            <a:pPr marL="514350" indent="-514350"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b="1" dirty="0"/>
              <a:t>known </a:t>
            </a:r>
            <a:r>
              <a:rPr lang="en-US" sz="2800" b="1" dirty="0" smtClean="0"/>
              <a:t>as </a:t>
            </a:r>
            <a:r>
              <a:rPr lang="en-US" sz="2800" b="1" dirty="0" smtClean="0">
                <a:solidFill>
                  <a:srgbClr val="C00000"/>
                </a:solidFill>
              </a:rPr>
              <a:t>Centertown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b="1" dirty="0"/>
              <a:t>he went to </a:t>
            </a:r>
            <a:r>
              <a:rPr lang="en-US" sz="2800" b="1" dirty="0" smtClean="0">
                <a:solidFill>
                  <a:srgbClr val="C00000"/>
                </a:solidFill>
              </a:rPr>
              <a:t>Townville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en-US" sz="2800" b="1" dirty="0"/>
              <a:t>S</a:t>
            </a:r>
            <a:r>
              <a:rPr lang="en-US" sz="2800" b="1" dirty="0" smtClean="0"/>
              <a:t>he is from </a:t>
            </a:r>
            <a:r>
              <a:rPr lang="en-US" sz="2800" b="1" dirty="0" err="1" smtClean="0">
                <a:solidFill>
                  <a:srgbClr val="C00000"/>
                </a:solidFill>
              </a:rPr>
              <a:t>Georgeville</a:t>
            </a:r>
            <a:endParaRPr lang="en-US" sz="2800" b="1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b="1" dirty="0" smtClean="0"/>
              <a:t>a statement from </a:t>
            </a:r>
            <a:r>
              <a:rPr lang="en-US" sz="2800" b="1" dirty="0" smtClean="0">
                <a:solidFill>
                  <a:srgbClr val="C00000"/>
                </a:solidFill>
              </a:rPr>
              <a:t>Allentown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cxnSp>
        <p:nvCxnSpPr>
          <p:cNvPr id="20" name="Straight Arrow Connector 19"/>
          <p:cNvCxnSpPr>
            <a:endCxn id="12" idx="0"/>
          </p:cNvCxnSpPr>
          <p:nvPr/>
        </p:nvCxnSpPr>
        <p:spPr>
          <a:xfrm>
            <a:off x="5747806" y="2554357"/>
            <a:ext cx="2457632" cy="81637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91986" y="1603525"/>
            <a:ext cx="956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P</a:t>
            </a:r>
            <a:r>
              <a:rPr lang="en-US" sz="3600" baseline="-25000" dirty="0" err="1" smtClean="0"/>
              <a:t>context</a:t>
            </a:r>
            <a:r>
              <a:rPr lang="en-US" sz="3600" dirty="0" smtClean="0"/>
              <a:t>(</a:t>
            </a:r>
            <a:r>
              <a:rPr lang="en-US" sz="3600" dirty="0" err="1" smtClean="0"/>
              <a:t>y</a:t>
            </a:r>
            <a:r>
              <a:rPr lang="en-US" sz="3600" baseline="-25000" dirty="0" err="1" smtClean="0"/>
              <a:t>t</a:t>
            </a:r>
            <a:r>
              <a:rPr lang="en-US" sz="3600" dirty="0" smtClean="0"/>
              <a:t> = </a:t>
            </a:r>
            <a:r>
              <a:rPr lang="en-US" sz="3600" b="1" dirty="0" err="1" smtClean="0">
                <a:solidFill>
                  <a:srgbClr val="C00000"/>
                </a:solidFill>
              </a:rPr>
              <a:t>loc</a:t>
            </a:r>
            <a:r>
              <a:rPr lang="en-US" sz="3600" dirty="0" smtClean="0"/>
              <a:t> | </a:t>
            </a:r>
            <a:r>
              <a:rPr lang="en-US" sz="3600" b="1" dirty="0" smtClean="0"/>
              <a:t>context</a:t>
            </a:r>
            <a:r>
              <a:rPr lang="en-US" sz="3600" dirty="0" smtClean="0"/>
              <a:t>) * </a:t>
            </a:r>
            <a:r>
              <a:rPr lang="en-US" sz="3600" dirty="0" err="1" smtClean="0"/>
              <a:t>P</a:t>
            </a:r>
            <a:r>
              <a:rPr lang="en-US" sz="3600" baseline="-25000" dirty="0" err="1" smtClean="0"/>
              <a:t>spelling</a:t>
            </a:r>
            <a:r>
              <a:rPr lang="en-US" sz="3600" dirty="0" smtClean="0"/>
              <a:t>(name </a:t>
            </a:r>
            <a:r>
              <a:rPr lang="en-US" sz="3600" b="1" dirty="0" smtClean="0"/>
              <a:t>|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err="1"/>
              <a:t>y</a:t>
            </a:r>
            <a:r>
              <a:rPr lang="en-US" sz="3600" baseline="-25000" dirty="0" err="1"/>
              <a:t>t</a:t>
            </a:r>
            <a:r>
              <a:rPr lang="en-US" sz="3600" b="1" dirty="0"/>
              <a:t> =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loc</a:t>
            </a:r>
            <a:r>
              <a:rPr lang="en-US" sz="3600" dirty="0"/>
              <a:t>)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473178" y="2554357"/>
            <a:ext cx="3274628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lternate Process 13"/>
          <p:cNvSpPr/>
          <p:nvPr/>
        </p:nvSpPr>
        <p:spPr>
          <a:xfrm>
            <a:off x="2869820" y="493594"/>
            <a:ext cx="6204857" cy="9470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NOTE: </a:t>
            </a:r>
            <a:r>
              <a:rPr lang="en-US" sz="2800" dirty="0" smtClean="0"/>
              <a:t>the </a:t>
            </a:r>
            <a:r>
              <a:rPr lang="en-US" sz="2800" u="sng" dirty="0" smtClean="0"/>
              <a:t>SAME</a:t>
            </a:r>
            <a:r>
              <a:rPr lang="en-US" sz="2800" dirty="0" smtClean="0"/>
              <a:t> spelling model generates both types and tokens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3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37514"/>
            <a:ext cx="2743200" cy="483961"/>
          </a:xfrm>
        </p:spPr>
        <p:txBody>
          <a:bodyPr/>
          <a:lstStyle/>
          <a:p>
            <a:fld id="{B2D329A4-75CC-B148-BB74-B457797D4B1E}" type="slidenum">
              <a:rPr lang="en-US" smtClean="0"/>
              <a:t>37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511326" y="1102168"/>
            <a:ext cx="3831772" cy="2443842"/>
            <a:chOff x="1191985" y="658584"/>
            <a:chExt cx="3831772" cy="2443842"/>
          </a:xfrm>
        </p:grpSpPr>
        <p:sp>
          <p:nvSpPr>
            <p:cNvPr id="5" name="Oval 4"/>
            <p:cNvSpPr/>
            <p:nvPr/>
          </p:nvSpPr>
          <p:spPr>
            <a:xfrm>
              <a:off x="1191986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50672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109358" y="2188026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1985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50671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09358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6"/>
              <a:endCxn id="9" idx="2"/>
            </p:cNvCxnSpPr>
            <p:nvPr/>
          </p:nvCxnSpPr>
          <p:spPr>
            <a:xfrm>
              <a:off x="2106384" y="1115784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565070" y="1115783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4"/>
              <a:endCxn id="5" idx="0"/>
            </p:cNvCxnSpPr>
            <p:nvPr/>
          </p:nvCxnSpPr>
          <p:spPr>
            <a:xfrm>
              <a:off x="164918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0"/>
              <a:endCxn id="9" idx="4"/>
            </p:cNvCxnSpPr>
            <p:nvPr/>
          </p:nvCxnSpPr>
          <p:spPr>
            <a:xfrm flipH="1" flipV="1">
              <a:off x="3107871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56655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427762" y="1752596"/>
              <a:ext cx="277586" cy="2775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69076" y="1752596"/>
              <a:ext cx="277586" cy="2775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390" y="1741712"/>
              <a:ext cx="277586" cy="2775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34292" y="976990"/>
              <a:ext cx="277586" cy="2775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12027" y="976990"/>
              <a:ext cx="277586" cy="27758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5636884" y="2329532"/>
            <a:ext cx="959859" cy="10882"/>
          </a:xfrm>
          <a:prstGeom prst="straightConnector1">
            <a:avLst/>
          </a:prstGeom>
          <a:ln w="1492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694714" y="1091285"/>
            <a:ext cx="3831772" cy="2443842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6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672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358" y="2188026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50671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09358" y="658584"/>
              <a:ext cx="914399" cy="914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384" y="1115784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70" y="1115783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8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55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-164240" y="3717458"/>
                <a:ext cx="6450328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endChr m:val="|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charset="0"/>
                        </a:rPr>
                        <m:t>)=</m:t>
                      </m:r>
                      <m:f>
                        <m:fPr>
                          <m:ctrlPr>
                            <a:rPr lang="mr-IN" sz="28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charset="0"/>
                            </a:rPr>
                            <m:t>𝒙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−1,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240" y="3717458"/>
                <a:ext cx="6450328" cy="1211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93558" y="3741944"/>
                <a:ext cx="574848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1: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58" y="3741944"/>
                <a:ext cx="5748481" cy="12115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6041571" y="587829"/>
            <a:ext cx="0" cy="5951083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16200000">
            <a:off x="6574479" y="4499081"/>
            <a:ext cx="500548" cy="1077327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23213" y="5470344"/>
            <a:ext cx="581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Model x: gazetteer + corpus</a:t>
            </a:r>
            <a:endParaRPr lang="en-US" sz="3600" b="1" dirty="0"/>
          </a:p>
        </p:txBody>
      </p:sp>
      <p:sp>
        <p:nvSpPr>
          <p:cNvPr id="46" name="Left Brace 45"/>
          <p:cNvSpPr/>
          <p:nvPr/>
        </p:nvSpPr>
        <p:spPr>
          <a:xfrm rot="16200000">
            <a:off x="714833" y="4499081"/>
            <a:ext cx="500548" cy="1077327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63567" y="5470344"/>
            <a:ext cx="581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Condition on x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31519" y="32024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(Conditional model)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7028338" y="316326"/>
            <a:ext cx="3164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(Proposed model)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ternate Process 18"/>
          <p:cNvSpPr/>
          <p:nvPr/>
        </p:nvSpPr>
        <p:spPr>
          <a:xfrm>
            <a:off x="3673928" y="1064527"/>
            <a:ext cx="4479220" cy="12681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3728" y="6374039"/>
            <a:ext cx="2743200" cy="483961"/>
          </a:xfrm>
        </p:spPr>
        <p:txBody>
          <a:bodyPr/>
          <a:lstStyle/>
          <a:p>
            <a:fld id="{B2D329A4-75CC-B148-BB74-B457797D4B1E}" type="slidenum">
              <a:rPr lang="en-US" smtClean="0"/>
              <a:t>38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67842" y="1227810"/>
            <a:ext cx="3831772" cy="2443842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6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672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358" y="2188026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smtClean="0">
                  <a:solidFill>
                    <a:schemeClr val="tx1"/>
                  </a:solidFill>
                </a:rPr>
                <a:t>t-2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50671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smtClean="0">
                  <a:solidFill>
                    <a:schemeClr val="tx1"/>
                  </a:solidFill>
                </a:rPr>
                <a:t>t-1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09358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err="1" smtClean="0">
                  <a:solidFill>
                    <a:schemeClr val="tx1"/>
                  </a:solidFill>
                </a:rPr>
                <a:t>t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384" y="1115784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70" y="1115783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8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55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66686" y="3878469"/>
                <a:ext cx="574848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1: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86" y="3878469"/>
                <a:ext cx="5748481" cy="1211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16200000">
            <a:off x="6404996" y="4352004"/>
            <a:ext cx="500548" cy="1877790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57391" y="5645957"/>
            <a:ext cx="299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Context model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42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lternate Process 18"/>
          <p:cNvSpPr/>
          <p:nvPr/>
        </p:nvSpPr>
        <p:spPr>
          <a:xfrm>
            <a:off x="6613070" y="1064527"/>
            <a:ext cx="1540077" cy="281394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3728" y="6374039"/>
            <a:ext cx="2743200" cy="483961"/>
          </a:xfrm>
        </p:spPr>
        <p:txBody>
          <a:bodyPr/>
          <a:lstStyle/>
          <a:p>
            <a:fld id="{B2D329A4-75CC-B148-BB74-B457797D4B1E}" type="slidenum">
              <a:rPr lang="en-US" smtClean="0"/>
              <a:t>39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67842" y="1227810"/>
            <a:ext cx="3831772" cy="2443842"/>
            <a:chOff x="1191985" y="658584"/>
            <a:chExt cx="3831772" cy="2443842"/>
          </a:xfrm>
        </p:grpSpPr>
        <p:sp>
          <p:nvSpPr>
            <p:cNvPr id="33" name="Oval 32"/>
            <p:cNvSpPr/>
            <p:nvPr/>
          </p:nvSpPr>
          <p:spPr>
            <a:xfrm>
              <a:off x="1191986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50672" y="2188027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109358" y="2188026"/>
              <a:ext cx="914399" cy="9143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x</a:t>
              </a:r>
              <a:r>
                <a:rPr lang="en-US" sz="2800" baseline="-25000" dirty="0" err="1" smtClean="0"/>
                <a:t>t</a:t>
              </a:r>
              <a:endParaRPr lang="en-US" sz="2800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1191985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smtClean="0">
                  <a:solidFill>
                    <a:schemeClr val="tx1"/>
                  </a:solidFill>
                </a:rPr>
                <a:t>t-2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650671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smtClean="0">
                  <a:solidFill>
                    <a:schemeClr val="tx1"/>
                  </a:solidFill>
                </a:rPr>
                <a:t>t-1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109358" y="658584"/>
              <a:ext cx="914399" cy="91439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</a:rPr>
                <a:t>y</a:t>
              </a:r>
              <a:r>
                <a:rPr lang="en-US" sz="2800" b="1" baseline="-25000" dirty="0" err="1" smtClean="0">
                  <a:solidFill>
                    <a:schemeClr val="tx1"/>
                  </a:solidFill>
                </a:rPr>
                <a:t>t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8" idx="6"/>
              <a:endCxn id="39" idx="2"/>
            </p:cNvCxnSpPr>
            <p:nvPr/>
          </p:nvCxnSpPr>
          <p:spPr>
            <a:xfrm>
              <a:off x="2106384" y="1115784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65070" y="1115783"/>
              <a:ext cx="544287" cy="0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8" idx="4"/>
              <a:endCxn id="35" idx="0"/>
            </p:cNvCxnSpPr>
            <p:nvPr/>
          </p:nvCxnSpPr>
          <p:spPr>
            <a:xfrm>
              <a:off x="164918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0"/>
              <a:endCxn id="39" idx="4"/>
            </p:cNvCxnSpPr>
            <p:nvPr/>
          </p:nvCxnSpPr>
          <p:spPr>
            <a:xfrm flipH="1" flipV="1">
              <a:off x="3107871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566555" y="1572983"/>
              <a:ext cx="1" cy="615044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466686" y="3878469"/>
                <a:ext cx="5748481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charset="0"/>
                            </a:rPr>
                            <m:t>𝒙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sz="2800" b="1" i="1" smtClean="0">
                              <a:latin typeface="Cambria Math" charset="0"/>
                            </a:rPr>
                            <m:t>𝒚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s-I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𝑇</m:t>
                          </m:r>
                        </m:sup>
                        <m:e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1: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 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86" y="3878469"/>
                <a:ext cx="5748481" cy="1211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/>
          <p:cNvSpPr/>
          <p:nvPr/>
        </p:nvSpPr>
        <p:spPr>
          <a:xfrm rot="16200000">
            <a:off x="8246911" y="4372037"/>
            <a:ext cx="500548" cy="1435964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04716" y="5534001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Spelling Model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91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Sequence Labeling </a:t>
            </a:r>
            <a:r>
              <a:rPr lang="en-US" b="1" u="sng" dirty="0" smtClean="0"/>
              <a:t>with Gazetteers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33469" y="2104414"/>
            <a:ext cx="7546694" cy="3002910"/>
            <a:chOff x="7213196" y="3341566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7213196" y="3341566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94211" y="3833560"/>
              <a:ext cx="5032245" cy="149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... known as </a:t>
              </a:r>
              <a:r>
                <a:rPr lang="en-US" sz="3200" b="1" dirty="0" smtClean="0"/>
                <a:t>[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r>
                <a:rPr lang="en-US" sz="3200" b="1" dirty="0" smtClean="0"/>
                <a:t>]</a:t>
              </a:r>
              <a:r>
                <a:rPr lang="en-US" sz="3200" dirty="0" smtClean="0"/>
                <a:t> </a:t>
              </a:r>
              <a:r>
                <a:rPr lang="mr-IN" sz="3200" dirty="0" smtClean="0"/>
                <a:t>…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69491" y="5498422"/>
            <a:ext cx="527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y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chemeClr val="accent1"/>
                </a:solidFill>
              </a:rPr>
              <a:t>Person</a:t>
            </a:r>
            <a:r>
              <a:rPr lang="en-US" sz="3200" b="1" dirty="0" smtClean="0"/>
              <a:t>?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/>
              <a:t>?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Other?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78657" y="1812321"/>
            <a:ext cx="3862330" cy="3695700"/>
            <a:chOff x="278657" y="1812321"/>
            <a:chExt cx="3862330" cy="3695700"/>
          </a:xfrm>
        </p:grpSpPr>
        <p:sp>
          <p:nvSpPr>
            <p:cNvPr id="10" name="Folded Corner 9"/>
            <p:cNvSpPr/>
            <p:nvPr/>
          </p:nvSpPr>
          <p:spPr>
            <a:xfrm>
              <a:off x="278657" y="1812321"/>
              <a:ext cx="3675327" cy="3695700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138" y="1859708"/>
              <a:ext cx="376984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dirty="0" smtClean="0"/>
                <a:t>Jacksonville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Allentown</a:t>
              </a:r>
            </a:p>
            <a:p>
              <a:endParaRPr lang="en-US" sz="3200" dirty="0" smtClean="0"/>
            </a:p>
            <a:p>
              <a:endParaRPr lang="en-US" dirty="0"/>
            </a:p>
          </p:txBody>
        </p:sp>
      </p:grpSp>
      <p:sp>
        <p:nvSpPr>
          <p:cNvPr id="6" name="Arc 5"/>
          <p:cNvSpPr/>
          <p:nvPr/>
        </p:nvSpPr>
        <p:spPr>
          <a:xfrm>
            <a:off x="3347357" y="2104414"/>
            <a:ext cx="5633357" cy="2777829"/>
          </a:xfrm>
          <a:prstGeom prst="arc">
            <a:avLst>
              <a:gd name="adj1" fmla="val 12329077"/>
              <a:gd name="adj2" fmla="val 0"/>
            </a:avLst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now generalize from the gazetteer!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84384"/>
            <a:ext cx="2743200" cy="365125"/>
          </a:xfrm>
        </p:spPr>
        <p:txBody>
          <a:bodyPr/>
          <a:lstStyle/>
          <a:p>
            <a:fld id="{B2D329A4-75CC-B148-BB74-B457797D4B1E}" type="slidenum">
              <a:rPr lang="en-US" smtClean="0"/>
              <a:t>40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dirty="0" err="1" smtClean="0"/>
                <a:t>Llanfairpwllgwyngyll</a:t>
              </a:r>
              <a:endParaRPr lang="en-US" sz="3200" dirty="0" smtClean="0"/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8670" y="1591863"/>
            <a:ext cx="7546694" cy="2340057"/>
            <a:chOff x="6005359" y="3560282"/>
            <a:chExt cx="5313260" cy="2860796"/>
          </a:xfrm>
        </p:grpSpPr>
        <p:sp>
          <p:nvSpPr>
            <p:cNvPr id="8" name="Folded Corner 7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Test Corpus</a:t>
              </a:r>
            </a:p>
            <a:p>
              <a:endParaRPr lang="en-US" sz="3200" dirty="0"/>
            </a:p>
            <a:p>
              <a:r>
                <a:rPr lang="en-US" sz="3200" dirty="0" smtClean="0"/>
                <a:t>A statement by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Townville</a:t>
              </a:r>
              <a:r>
                <a:rPr lang="en-US" sz="3200" b="1" dirty="0" smtClean="0"/>
                <a:t>] </a:t>
              </a:r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0932" y="5797505"/>
            <a:ext cx="7513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P</a:t>
            </a:r>
            <a:r>
              <a:rPr lang="en-US" sz="4400" baseline="-25000" dirty="0" err="1" smtClean="0"/>
              <a:t>spelling</a:t>
            </a:r>
            <a:r>
              <a:rPr lang="en-US" sz="4400" dirty="0" smtClean="0"/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T, o, w, n, v, </a:t>
            </a:r>
            <a:r>
              <a:rPr lang="en-US" sz="3200" b="1" dirty="0" err="1" smtClean="0"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l, </a:t>
            </a:r>
            <a:r>
              <a:rPr lang="en-US" sz="3200" b="1" dirty="0" smtClean="0">
                <a:solidFill>
                  <a:srgbClr val="C00000"/>
                </a:solidFill>
              </a:rPr>
              <a:t>l, e</a:t>
            </a:r>
            <a:r>
              <a:rPr lang="en-US" sz="3200" dirty="0" smtClean="0"/>
              <a:t> </a:t>
            </a:r>
            <a:r>
              <a:rPr lang="en-US" sz="3200" b="1" dirty="0" smtClean="0"/>
              <a:t>| </a:t>
            </a:r>
            <a:r>
              <a:rPr lang="en-US" sz="3200" b="1" dirty="0" err="1" smtClean="0"/>
              <a:t>y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rgbClr val="C00000"/>
                </a:solidFill>
              </a:rPr>
              <a:t>location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1" name="Oval Callout 10"/>
          <p:cNvSpPr/>
          <p:nvPr/>
        </p:nvSpPr>
        <p:spPr>
          <a:xfrm>
            <a:off x="2370728" y="3764504"/>
            <a:ext cx="3229196" cy="1853496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now generalize from the gazetteer!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84384"/>
            <a:ext cx="2743200" cy="365125"/>
          </a:xfrm>
        </p:spPr>
        <p:txBody>
          <a:bodyPr/>
          <a:lstStyle/>
          <a:p>
            <a:fld id="{B2D329A4-75CC-B148-BB74-B457797D4B1E}" type="slidenum">
              <a:rPr lang="en-US" smtClean="0"/>
              <a:t>41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5" name="Folded Corner 4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dirty="0" err="1" smtClean="0"/>
                <a:t>Llanfairpwllgwyngyll</a:t>
              </a:r>
              <a:endParaRPr lang="en-US" sz="3200" dirty="0" smtClean="0"/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8670" y="1591863"/>
            <a:ext cx="7546694" cy="2340057"/>
            <a:chOff x="6005359" y="3560282"/>
            <a:chExt cx="5313260" cy="2860796"/>
          </a:xfrm>
        </p:grpSpPr>
        <p:sp>
          <p:nvSpPr>
            <p:cNvPr id="8" name="Folded Corner 7"/>
            <p:cNvSpPr/>
            <p:nvPr/>
          </p:nvSpPr>
          <p:spPr>
            <a:xfrm>
              <a:off x="6005359" y="3560282"/>
              <a:ext cx="5313260" cy="2860796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1539" y="3738145"/>
              <a:ext cx="5032245" cy="121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Test Corpus</a:t>
              </a:r>
            </a:p>
            <a:p>
              <a:endParaRPr lang="en-US" sz="3200" dirty="0"/>
            </a:p>
            <a:p>
              <a:r>
                <a:rPr lang="en-US" sz="3200" dirty="0" smtClean="0"/>
                <a:t>A statement by </a:t>
              </a:r>
              <a:r>
                <a:rPr lang="en-US" sz="3200" b="1" dirty="0" smtClean="0"/>
                <a:t>[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Townville</a:t>
              </a:r>
              <a:r>
                <a:rPr lang="en-US" sz="3200" b="1" dirty="0" smtClean="0"/>
                <a:t>] </a:t>
              </a:r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0932" y="5797505"/>
            <a:ext cx="7513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P</a:t>
            </a:r>
            <a:r>
              <a:rPr lang="en-US" sz="4400" baseline="-25000" dirty="0" err="1" smtClean="0"/>
              <a:t>spelling</a:t>
            </a:r>
            <a:r>
              <a:rPr lang="en-US" sz="4400" dirty="0" smtClean="0"/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T, o, w, n, v, </a:t>
            </a:r>
            <a:r>
              <a:rPr lang="en-US" sz="3200" b="1" dirty="0" err="1" smtClean="0"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smtClean="0">
                <a:solidFill>
                  <a:srgbClr val="C00000"/>
                </a:solidFill>
              </a:rPr>
              <a:t>l, </a:t>
            </a:r>
            <a:r>
              <a:rPr lang="en-US" sz="3200" b="1" dirty="0" smtClean="0">
                <a:solidFill>
                  <a:srgbClr val="C00000"/>
                </a:solidFill>
              </a:rPr>
              <a:t>l, e</a:t>
            </a:r>
            <a:r>
              <a:rPr lang="en-US" sz="3200" dirty="0" smtClean="0"/>
              <a:t> </a:t>
            </a:r>
            <a:r>
              <a:rPr lang="en-US" sz="3200" b="1" dirty="0" smtClean="0"/>
              <a:t>| </a:t>
            </a:r>
            <a:r>
              <a:rPr lang="en-US" sz="3200" b="1" dirty="0" err="1" smtClean="0"/>
              <a:t>y</a:t>
            </a:r>
            <a:r>
              <a:rPr lang="en-US" sz="3200" b="1" baseline="-25000" dirty="0" err="1" smtClean="0"/>
              <a:t>t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rgbClr val="C00000"/>
                </a:solidFill>
              </a:rPr>
              <a:t>location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1" name="Oval Callout 10"/>
          <p:cNvSpPr/>
          <p:nvPr/>
        </p:nvSpPr>
        <p:spPr>
          <a:xfrm>
            <a:off x="2370728" y="3764504"/>
            <a:ext cx="3229196" cy="1853496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Location!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8071" y="5837192"/>
            <a:ext cx="196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/>
              <a:t>θ</a:t>
            </a:r>
            <a:r>
              <a:rPr lang="en-US" sz="4400" baseline="-25000" dirty="0" smtClean="0"/>
              <a:t>gazetteer</a:t>
            </a:r>
            <a:endParaRPr lang="en-US" sz="4400" baseline="-25000" dirty="0"/>
          </a:p>
        </p:txBody>
      </p:sp>
      <p:sp>
        <p:nvSpPr>
          <p:cNvPr id="13" name="Oval Callout 12"/>
          <p:cNvSpPr/>
          <p:nvPr/>
        </p:nvSpPr>
        <p:spPr>
          <a:xfrm>
            <a:off x="7718206" y="3896159"/>
            <a:ext cx="4365985" cy="1814486"/>
          </a:xfrm>
          <a:prstGeom prst="wedgeEllipseCallou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“Townville” not in gazetteer.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6952" y="4467339"/>
            <a:ext cx="194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VERSUS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870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/>
              <a:t>Llanfair­pwllgwyngyll­gogery­chwyrn­drobwll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1950689"/>
            <a:ext cx="10651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</a:t>
            </a:r>
            <a:r>
              <a:rPr lang="en-US" sz="3200" dirty="0" smtClean="0"/>
              <a:t>: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spelling</a:t>
            </a:r>
            <a:r>
              <a:rPr lang="en-US" sz="3200" dirty="0" smtClean="0"/>
              <a:t>(L, l, a, n, f, a, </a:t>
            </a:r>
            <a:r>
              <a:rPr lang="en-US" sz="3200" dirty="0" err="1" smtClean="0"/>
              <a:t>i</a:t>
            </a:r>
            <a:r>
              <a:rPr lang="en-US" sz="3200" dirty="0" smtClean="0"/>
              <a:t>, r, p, w, l, l, </a:t>
            </a:r>
            <a:r>
              <a:rPr lang="mr-IN" sz="3200" dirty="0" smtClean="0"/>
              <a:t>…</a:t>
            </a:r>
            <a:r>
              <a:rPr lang="en-US" sz="3200" dirty="0" smtClean="0"/>
              <a:t> </a:t>
            </a:r>
            <a:r>
              <a:rPr lang="en-US" sz="3200" b="1" dirty="0" smtClean="0"/>
              <a:t>|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y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loc</a:t>
            </a:r>
            <a:r>
              <a:rPr lang="en-US" sz="3200" dirty="0" smtClean="0"/>
              <a:t>) </a:t>
            </a:r>
            <a:r>
              <a:rPr lang="en-US" sz="3200" dirty="0" smtClean="0"/>
              <a:t>is </a:t>
            </a:r>
            <a:r>
              <a:rPr lang="en-US" sz="3200" u="sng" dirty="0" smtClean="0"/>
              <a:t>tiny</a:t>
            </a:r>
            <a:endParaRPr lang="en-US" sz="3200" u="sng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/>
              <a:t>Llanfair­pwllgwyngyll­gogery­chwyrn­drobwll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1950689"/>
            <a:ext cx="1065167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</a:t>
            </a:r>
            <a:r>
              <a:rPr lang="en-US" sz="3200" dirty="0" smtClean="0"/>
              <a:t>: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spelling</a:t>
            </a:r>
            <a:r>
              <a:rPr lang="en-US" sz="3200" dirty="0" smtClean="0"/>
              <a:t>(L, l, a, n, f, a, </a:t>
            </a:r>
            <a:r>
              <a:rPr lang="en-US" sz="3200" dirty="0" err="1" smtClean="0"/>
              <a:t>i</a:t>
            </a:r>
            <a:r>
              <a:rPr lang="en-US" sz="3200" dirty="0" smtClean="0"/>
              <a:t>, r, p, w, l, l, </a:t>
            </a:r>
            <a:r>
              <a:rPr lang="mr-IN" sz="3200" dirty="0" smtClean="0"/>
              <a:t>…</a:t>
            </a:r>
            <a:r>
              <a:rPr lang="en-US" sz="3200" dirty="0" smtClean="0"/>
              <a:t> </a:t>
            </a:r>
            <a:r>
              <a:rPr lang="en-US" sz="3200" b="1" dirty="0" smtClean="0"/>
              <a:t>|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y 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loc</a:t>
            </a:r>
            <a:r>
              <a:rPr lang="en-US" sz="3200" dirty="0" smtClean="0"/>
              <a:t>) </a:t>
            </a:r>
            <a:r>
              <a:rPr lang="en-US" sz="3200" dirty="0" smtClean="0"/>
              <a:t>is </a:t>
            </a:r>
            <a:r>
              <a:rPr lang="en-US" sz="3200" u="sng" dirty="0" smtClean="0"/>
              <a:t>tiny</a:t>
            </a:r>
            <a:endParaRPr lang="en-US" sz="3200" u="sng" dirty="0" smtClean="0"/>
          </a:p>
          <a:p>
            <a:endParaRPr lang="en-US" sz="3200" dirty="0"/>
          </a:p>
          <a:p>
            <a:r>
              <a:rPr lang="en-US" sz="3200" dirty="0" smtClean="0"/>
              <a:t>But gazetteer </a:t>
            </a:r>
            <a:r>
              <a:rPr lang="en-US" sz="3200" dirty="0"/>
              <a:t>features </a:t>
            </a:r>
            <a:r>
              <a:rPr lang="en-US" sz="3200" dirty="0" smtClean="0"/>
              <a:t>handled this case!</a:t>
            </a:r>
          </a:p>
          <a:p>
            <a:r>
              <a:rPr lang="en-US" sz="3200" dirty="0" smtClean="0"/>
              <a:t>Gazetteer features recognize specific strings via: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Even a weirdly spelled name is a location, if it’s in gazetteer! 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85342" y="4211812"/>
            <a:ext cx="8210529" cy="1571625"/>
            <a:chOff x="2545907" y="3068957"/>
            <a:chExt cx="8210529" cy="1571625"/>
          </a:xfrm>
        </p:grpSpPr>
        <p:sp>
          <p:nvSpPr>
            <p:cNvPr id="19" name="TextBox 18"/>
            <p:cNvSpPr txBox="1"/>
            <p:nvPr/>
          </p:nvSpPr>
          <p:spPr>
            <a:xfrm>
              <a:off x="2545907" y="3513693"/>
              <a:ext cx="4394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GazFeature</a:t>
              </a:r>
              <a:r>
                <a:rPr lang="en-US" sz="3200" dirty="0" smtClean="0"/>
                <a:t>(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str</a:t>
              </a:r>
              <a:r>
                <a:rPr lang="en-US" sz="3200" dirty="0" smtClean="0"/>
                <a:t>) :=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02621" y="3316160"/>
              <a:ext cx="4753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200" dirty="0" smtClean="0"/>
                <a:t>1     IF </a:t>
              </a:r>
              <a:r>
                <a:rPr lang="en-US" sz="3200" b="1" dirty="0" err="1" smtClean="0">
                  <a:solidFill>
                    <a:srgbClr val="C00000"/>
                  </a:solidFill>
                </a:rPr>
                <a:t>str</a:t>
              </a:r>
              <a:r>
                <a:rPr lang="en-US" sz="3200" dirty="0" smtClean="0"/>
                <a:t> </a:t>
              </a:r>
              <a:r>
                <a:rPr lang="en-US" sz="3200" dirty="0"/>
                <a:t>IN </a:t>
              </a:r>
              <a:r>
                <a:rPr lang="en-US" sz="3200" dirty="0" smtClean="0"/>
                <a:t>GAZ</a:t>
              </a:r>
              <a:endParaRPr lang="en-US" sz="3200" dirty="0"/>
            </a:p>
            <a:p>
              <a:pPr lvl="0">
                <a:defRPr/>
              </a:pPr>
              <a:r>
                <a:rPr lang="en-US" sz="3200" dirty="0" smtClean="0"/>
                <a:t>0     OTHERWISE</a:t>
              </a:r>
              <a:endParaRPr lang="en-US" sz="3200" dirty="0"/>
            </a:p>
          </p:txBody>
        </p:sp>
        <p:sp>
          <p:nvSpPr>
            <p:cNvPr id="21" name="Left Brace 20"/>
            <p:cNvSpPr/>
            <p:nvPr/>
          </p:nvSpPr>
          <p:spPr>
            <a:xfrm>
              <a:off x="5577516" y="3068957"/>
              <a:ext cx="374709" cy="157162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3677900" cy="1325563"/>
          </a:xfrm>
        </p:spPr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/>
              <a:t>Llanfair­pwllgwyngyll­gogery­chwyrn­drobwll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1950689"/>
            <a:ext cx="106516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Problem</a:t>
            </a:r>
            <a:r>
              <a:rPr lang="en-US" sz="3200" dirty="0" smtClean="0"/>
              <a:t>: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spelling</a:t>
            </a:r>
            <a:r>
              <a:rPr lang="en-US" sz="3200" dirty="0" smtClean="0"/>
              <a:t>(L, l, a, n, f, a, </a:t>
            </a:r>
            <a:r>
              <a:rPr lang="en-US" sz="3200" dirty="0" err="1" smtClean="0"/>
              <a:t>i</a:t>
            </a:r>
            <a:r>
              <a:rPr lang="en-US" sz="3200" dirty="0" smtClean="0"/>
              <a:t>, r, p, w, l, l, </a:t>
            </a:r>
            <a:r>
              <a:rPr lang="mr-IN" sz="3200" dirty="0" smtClean="0"/>
              <a:t>…</a:t>
            </a:r>
            <a:r>
              <a:rPr lang="en-US" sz="3200" dirty="0" smtClean="0"/>
              <a:t> </a:t>
            </a:r>
            <a:r>
              <a:rPr lang="en-US" sz="3200" b="1" dirty="0" smtClean="0"/>
              <a:t>|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y =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loc</a:t>
            </a:r>
            <a:r>
              <a:rPr lang="en-US" sz="3200" dirty="0" smtClean="0"/>
              <a:t>) </a:t>
            </a:r>
            <a:r>
              <a:rPr lang="en-US" sz="3200" dirty="0" smtClean="0"/>
              <a:t>is </a:t>
            </a:r>
            <a:r>
              <a:rPr lang="en-US" sz="3200" u="sng" dirty="0" smtClean="0"/>
              <a:t>tiny</a:t>
            </a:r>
            <a:endParaRPr lang="en-US" sz="3200" u="sng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Even </a:t>
            </a:r>
            <a:r>
              <a:rPr lang="en-US" sz="3200" dirty="0"/>
              <a:t>a weirdly spelled name is still a name, if it’s in gazetteer! </a:t>
            </a:r>
          </a:p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9335" y="3857627"/>
            <a:ext cx="439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GazFeature</a:t>
            </a:r>
            <a:r>
              <a:rPr lang="en-US" sz="3200" dirty="0" smtClean="0"/>
              <a:t>(</a:t>
            </a:r>
            <a:r>
              <a:rPr lang="en-US" sz="3200" b="1" dirty="0" err="1" smtClean="0">
                <a:solidFill>
                  <a:srgbClr val="C00000"/>
                </a:solidFill>
              </a:rPr>
              <a:t>str</a:t>
            </a:r>
            <a:r>
              <a:rPr lang="en-US" sz="3200" dirty="0" smtClean="0"/>
              <a:t>) :=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6049" y="3660094"/>
            <a:ext cx="475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smtClean="0"/>
              <a:t>1     IF </a:t>
            </a:r>
            <a:r>
              <a:rPr lang="en-US" sz="3200" b="1" dirty="0" err="1" smtClean="0">
                <a:solidFill>
                  <a:srgbClr val="C00000"/>
                </a:solidFill>
              </a:rPr>
              <a:t>str</a:t>
            </a:r>
            <a:r>
              <a:rPr lang="en-US" sz="3200" dirty="0" smtClean="0"/>
              <a:t> </a:t>
            </a:r>
            <a:r>
              <a:rPr lang="en-US" sz="3200" dirty="0"/>
              <a:t>IN </a:t>
            </a:r>
            <a:r>
              <a:rPr lang="en-US" sz="3200" dirty="0" smtClean="0"/>
              <a:t>GAZ</a:t>
            </a:r>
            <a:endParaRPr lang="en-US" sz="3200" dirty="0"/>
          </a:p>
          <a:p>
            <a:pPr lvl="0">
              <a:defRPr/>
            </a:pPr>
            <a:r>
              <a:rPr lang="en-US" sz="3200" dirty="0" smtClean="0"/>
              <a:t>0     OTHERWISE</a:t>
            </a:r>
            <a:endParaRPr lang="en-US" sz="3200" dirty="0"/>
          </a:p>
        </p:txBody>
      </p:sp>
      <p:sp>
        <p:nvSpPr>
          <p:cNvPr id="21" name="Left Brace 20"/>
          <p:cNvSpPr/>
          <p:nvPr/>
        </p:nvSpPr>
        <p:spPr>
          <a:xfrm>
            <a:off x="5250944" y="3412891"/>
            <a:ext cx="374709" cy="157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473529" y="2841171"/>
            <a:ext cx="11016341" cy="23714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Can we account for this in generative model?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727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Stochastic </a:t>
            </a:r>
            <a:r>
              <a:rPr lang="en-US" dirty="0" err="1" smtClean="0"/>
              <a:t>Memoization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9188" y="1584632"/>
            <a:ext cx="5747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 probability </a:t>
            </a:r>
            <a:r>
              <a:rPr lang="el-GR" sz="3200" b="1" dirty="0" smtClean="0"/>
              <a:t>α</a:t>
            </a:r>
            <a:r>
              <a:rPr lang="en-US" sz="3200" b="1" dirty="0" smtClean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Sample an existing word in the gazetteer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E.g. </a:t>
            </a:r>
            <a:r>
              <a:rPr lang="en-US" sz="3200" b="1" dirty="0" smtClean="0">
                <a:solidFill>
                  <a:srgbClr val="C00000"/>
                </a:solidFill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</a:rPr>
              <a:t>Llanfairpwllgwyngyll</a:t>
            </a:r>
            <a:r>
              <a:rPr lang="en-US" sz="3200" b="1" dirty="0" smtClean="0">
                <a:solidFill>
                  <a:srgbClr val="C00000"/>
                </a:solidFill>
              </a:rPr>
              <a:t>”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u="sng" dirty="0" smtClean="0"/>
              <a:t>Stochastic</a:t>
            </a:r>
            <a:r>
              <a:rPr lang="en-US" dirty="0" smtClean="0"/>
              <a:t> </a:t>
            </a:r>
            <a:r>
              <a:rPr lang="en-US" dirty="0" err="1" smtClean="0"/>
              <a:t>Memoization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9188" y="1584632"/>
            <a:ext cx="5747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 probability </a:t>
            </a:r>
            <a:r>
              <a:rPr lang="el-GR" sz="3200" b="1" dirty="0" smtClean="0"/>
              <a:t>α</a:t>
            </a:r>
            <a:r>
              <a:rPr lang="en-US" sz="3200" b="1" dirty="0" smtClean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Sample an existing word in the gazetteer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E.g. </a:t>
            </a:r>
            <a:r>
              <a:rPr lang="en-US" sz="3200" b="1" dirty="0" smtClean="0">
                <a:solidFill>
                  <a:srgbClr val="C00000"/>
                </a:solidFill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</a:rPr>
              <a:t>Llanfairpwllgwyngyll</a:t>
            </a:r>
            <a:r>
              <a:rPr lang="en-US" sz="3200" b="1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sz="3200" b="1" dirty="0" smtClean="0"/>
              <a:t>With probability 1 </a:t>
            </a:r>
            <a:r>
              <a:rPr lang="mr-IN" sz="3200" b="1" dirty="0"/>
              <a:t>–</a:t>
            </a:r>
            <a:r>
              <a:rPr lang="en-US" sz="3200" b="1" dirty="0"/>
              <a:t> </a:t>
            </a:r>
            <a:r>
              <a:rPr lang="el-GR" sz="3200" b="1" dirty="0" smtClean="0"/>
              <a:t>α</a:t>
            </a:r>
            <a:r>
              <a:rPr lang="en-US" sz="3200" b="1" dirty="0" smtClean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Spell a new word character-by-character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E.g. “</a:t>
            </a:r>
            <a:r>
              <a:rPr lang="en-US" sz="3200" b="1" dirty="0" smtClean="0">
                <a:solidFill>
                  <a:srgbClr val="C00000"/>
                </a:solidFill>
              </a:rPr>
              <a:t>Townville”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5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u="sng" dirty="0" smtClean="0"/>
              <a:t>Stochastic</a:t>
            </a:r>
            <a:r>
              <a:rPr lang="en-US" dirty="0" smtClean="0"/>
              <a:t> </a:t>
            </a:r>
            <a:r>
              <a:rPr lang="en-US" dirty="0" err="1" smtClean="0"/>
              <a:t>Memoization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0459" y="5984323"/>
            <a:ext cx="974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en-US" sz="3200" dirty="0" smtClean="0"/>
              <a:t>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cache</a:t>
            </a:r>
            <a:r>
              <a:rPr lang="en-US" sz="3200" dirty="0" smtClean="0"/>
              <a:t>(word) + (</a:t>
            </a:r>
            <a:r>
              <a:rPr lang="en-US" sz="3200" b="1" dirty="0" smtClean="0"/>
              <a:t>1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</a:t>
            </a:r>
            <a:r>
              <a:rPr lang="el-GR" sz="3200" b="1" dirty="0" smtClean="0"/>
              <a:t>α</a:t>
            </a:r>
            <a:r>
              <a:rPr lang="en-US" sz="3200" dirty="0" smtClean="0"/>
              <a:t>) </a:t>
            </a:r>
            <a:r>
              <a:rPr lang="en-US" sz="3200" dirty="0" err="1" smtClean="0"/>
              <a:t>P</a:t>
            </a:r>
            <a:r>
              <a:rPr lang="en-US" sz="3200" baseline="-25000" dirty="0" err="1" smtClean="0"/>
              <a:t>spelling</a:t>
            </a:r>
            <a:r>
              <a:rPr lang="en-US" sz="3200" dirty="0" smtClean="0"/>
              <a:t>(x = w, o, r, d | y = label)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9999" y="1591863"/>
            <a:ext cx="3830988" cy="3695700"/>
            <a:chOff x="248860" y="2843214"/>
            <a:chExt cx="3830988" cy="3695700"/>
          </a:xfrm>
        </p:grpSpPr>
        <p:sp>
          <p:nvSpPr>
            <p:cNvPr id="19" name="Folded Corner 18"/>
            <p:cNvSpPr/>
            <p:nvPr/>
          </p:nvSpPr>
          <p:spPr>
            <a:xfrm>
              <a:off x="248860" y="2843214"/>
              <a:ext cx="3675327" cy="3695700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9999" y="3111059"/>
              <a:ext cx="3769849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Gazetteer</a:t>
              </a:r>
            </a:p>
            <a:p>
              <a:r>
                <a:rPr lang="en-US" sz="3200" b="1" dirty="0" err="1" smtClean="0">
                  <a:solidFill>
                    <a:srgbClr val="C00000"/>
                  </a:solidFill>
                </a:rPr>
                <a:t>Llanfairpwllgwyngyll</a:t>
              </a:r>
              <a:endParaRPr lang="en-US" sz="3200" b="1" dirty="0" smtClean="0">
                <a:solidFill>
                  <a:srgbClr val="C00000"/>
                </a:solidFill>
              </a:endParaRPr>
            </a:p>
            <a:p>
              <a:r>
                <a:rPr lang="en-US" sz="3200" dirty="0" smtClean="0"/>
                <a:t>Jackson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3200" dirty="0" smtClean="0"/>
                <a:t>New York</a:t>
              </a:r>
            </a:p>
            <a:p>
              <a:r>
                <a:rPr lang="en-US" sz="3200" dirty="0" smtClean="0"/>
                <a:t>Allen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town</a:t>
              </a:r>
            </a:p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69188" y="1584632"/>
            <a:ext cx="5747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With probability </a:t>
            </a:r>
            <a:r>
              <a:rPr lang="el-GR" sz="3200" b="1" dirty="0" smtClean="0"/>
              <a:t>α</a:t>
            </a:r>
            <a:r>
              <a:rPr lang="en-US" sz="3200" b="1" dirty="0" smtClean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Sample an existing word in the gazetteer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E.g. </a:t>
            </a:r>
            <a:r>
              <a:rPr lang="en-US" sz="3200" b="1" dirty="0" smtClean="0">
                <a:solidFill>
                  <a:srgbClr val="C00000"/>
                </a:solidFill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</a:rPr>
              <a:t>Llanfairpwllgwyngyll</a:t>
            </a:r>
            <a:r>
              <a:rPr lang="en-US" sz="3200" b="1" dirty="0" smtClean="0">
                <a:solidFill>
                  <a:srgbClr val="C00000"/>
                </a:solidFill>
              </a:rPr>
              <a:t>”</a:t>
            </a:r>
          </a:p>
          <a:p>
            <a:r>
              <a:rPr lang="en-US" sz="3200" b="1" dirty="0" smtClean="0"/>
              <a:t>With probability 1 </a:t>
            </a:r>
            <a:r>
              <a:rPr lang="mr-IN" sz="3200" b="1" dirty="0"/>
              <a:t>–</a:t>
            </a:r>
            <a:r>
              <a:rPr lang="en-US" sz="3200" b="1" dirty="0"/>
              <a:t> </a:t>
            </a:r>
            <a:r>
              <a:rPr lang="el-GR" sz="3200" b="1" dirty="0" smtClean="0"/>
              <a:t>α</a:t>
            </a:r>
            <a:r>
              <a:rPr lang="en-US" sz="3200" b="1" dirty="0" smtClean="0"/>
              <a:t>: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Spell a new word character-by-character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E.g. “</a:t>
            </a:r>
            <a:r>
              <a:rPr lang="en-US" sz="3200" b="1" dirty="0" smtClean="0">
                <a:solidFill>
                  <a:srgbClr val="C00000"/>
                </a:solidFill>
              </a:rPr>
              <a:t>Townville”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8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Trade-offs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69471" y="1825625"/>
            <a:ext cx="5350329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3600" u="sng" dirty="0" smtClean="0"/>
              <a:t>Condition on the Gazetteer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Fewer independence assumptions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G</a:t>
            </a:r>
            <a:r>
              <a:rPr lang="en-US" sz="3200" dirty="0" smtClean="0"/>
              <a:t>azetteer features: may </a:t>
            </a:r>
            <a:r>
              <a:rPr lang="en-US" sz="3200" dirty="0" err="1" smtClean="0"/>
              <a:t>overfit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Does not model the gazetteer; needs annotated data to learn spelling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35486" y="1847850"/>
            <a:ext cx="5181600" cy="435133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u="sng" dirty="0" smtClean="0"/>
              <a:t>Generate the Gazetteer</a:t>
            </a:r>
            <a:endParaRPr lang="en-US" sz="3200" u="sng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M</a:t>
            </a:r>
            <a:r>
              <a:rPr lang="en-US" sz="3200" dirty="0" smtClean="0"/>
              <a:t>ore independence assumptions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 smtClean="0"/>
              <a:t>Gazetteer is data</a:t>
            </a:r>
            <a:r>
              <a:rPr lang="en-US" sz="3200" dirty="0" smtClean="0"/>
              <a:t>: no overfitting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Learns spelling from gazetteers; no need for supervised data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IV</a:t>
            </a:r>
            <a:r>
              <a:rPr lang="en-US" dirty="0" smtClean="0"/>
              <a:t>: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LOW-RESOURCE NAMED-ENTITY RECOGNITION </a:t>
            </a:r>
            <a:r>
              <a:rPr lang="en-US" sz="3600" dirty="0" smtClean="0"/>
              <a:t>+</a:t>
            </a:r>
          </a:p>
          <a:p>
            <a:r>
              <a:rPr lang="en-US" sz="3600" dirty="0" smtClean="0"/>
              <a:t>PART-OF-SPEECH INDUCTION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ernate Process 21"/>
          <p:cNvSpPr/>
          <p:nvPr/>
        </p:nvSpPr>
        <p:spPr>
          <a:xfrm>
            <a:off x="4981265" y="4739416"/>
            <a:ext cx="6700157" cy="979715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lternate Process 19"/>
          <p:cNvSpPr/>
          <p:nvPr/>
        </p:nvSpPr>
        <p:spPr>
          <a:xfrm>
            <a:off x="4653642" y="2269671"/>
            <a:ext cx="6700157" cy="97971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in One Slide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817454" y="1671406"/>
            <a:ext cx="10329492" cy="4827365"/>
            <a:chOff x="2394858" y="1690688"/>
            <a:chExt cx="10329492" cy="4827365"/>
          </a:xfrm>
        </p:grpSpPr>
        <p:grpSp>
          <p:nvGrpSpPr>
            <p:cNvPr id="4" name="Group 3"/>
            <p:cNvGrpSpPr/>
            <p:nvPr/>
          </p:nvGrpSpPr>
          <p:grpSpPr>
            <a:xfrm>
              <a:off x="3963449" y="1690688"/>
              <a:ext cx="3862330" cy="2367253"/>
              <a:chOff x="278657" y="1812321"/>
              <a:chExt cx="3862330" cy="3984792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278657" y="1812321"/>
                <a:ext cx="3675327" cy="3695700"/>
              </a:xfrm>
              <a:prstGeom prst="foldedCorner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71138" y="1859708"/>
                <a:ext cx="3769849" cy="3937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/>
                  <a:t>Gazetteer</a:t>
                </a:r>
              </a:p>
              <a:p>
                <a:r>
                  <a:rPr lang="en-US" sz="3200" dirty="0" err="1" smtClean="0"/>
                  <a:t>Llanfairpwllgwyngyll</a:t>
                </a:r>
                <a:endParaRPr lang="en-US" sz="3200" dirty="0" smtClean="0"/>
              </a:p>
              <a:p>
                <a:r>
                  <a:rPr lang="en-US" sz="3200" dirty="0" smtClean="0"/>
                  <a:t>Jacksonville</a:t>
                </a:r>
              </a:p>
              <a:p>
                <a:r>
                  <a:rPr lang="mr-IN" sz="3200" dirty="0" smtClean="0"/>
                  <a:t>…</a:t>
                </a:r>
                <a:endParaRPr lang="en-US" sz="3200" dirty="0" smtClean="0"/>
              </a:p>
              <a:p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394858" y="2336152"/>
              <a:ext cx="9797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P</a:t>
              </a:r>
              <a:r>
                <a:rPr lang="el-GR" sz="4800" b="1" baseline="-25000" dirty="0" smtClean="0"/>
                <a:t>θ</a:t>
              </a:r>
              <a:r>
                <a:rPr lang="en-US" sz="4800" dirty="0" smtClean="0"/>
                <a:t>(</a:t>
              </a:r>
              <a:r>
                <a:rPr lang="en-US" sz="4800" b="1" dirty="0" smtClean="0"/>
                <a:t>y</a:t>
              </a:r>
              <a:r>
                <a:rPr lang="en-US" sz="4800" dirty="0" smtClean="0"/>
                <a:t> </a:t>
              </a:r>
              <a:r>
                <a:rPr lang="en-US" sz="4800" b="1" dirty="0" smtClean="0"/>
                <a:t>|  </a:t>
              </a:r>
              <a:r>
                <a:rPr lang="en-US" sz="4800" dirty="0" smtClean="0"/>
                <a:t>                           , </a:t>
              </a:r>
              <a:r>
                <a:rPr lang="en-US" sz="4800" b="1" dirty="0" smtClean="0"/>
                <a:t>x</a:t>
              </a:r>
              <a:r>
                <a:rPr lang="en-US" sz="4800" dirty="0" smtClean="0"/>
                <a:t>)</a:t>
              </a:r>
              <a:endParaRPr lang="en-US" sz="4800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963449" y="4150800"/>
              <a:ext cx="3862330" cy="2367253"/>
              <a:chOff x="278657" y="1812321"/>
              <a:chExt cx="3862330" cy="3984792"/>
            </a:xfrm>
          </p:grpSpPr>
          <p:sp>
            <p:nvSpPr>
              <p:cNvPr id="10" name="Folded Corner 9"/>
              <p:cNvSpPr/>
              <p:nvPr/>
            </p:nvSpPr>
            <p:spPr>
              <a:xfrm>
                <a:off x="278657" y="1812321"/>
                <a:ext cx="3675327" cy="3695700"/>
              </a:xfrm>
              <a:prstGeom prst="foldedCorner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138" y="1859708"/>
                <a:ext cx="3769849" cy="3937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/>
                  <a:t>Gazetteer</a:t>
                </a:r>
              </a:p>
              <a:p>
                <a:r>
                  <a:rPr lang="en-US" sz="3200" dirty="0" err="1" smtClean="0"/>
                  <a:t>Llanfairpwllgwyngyll</a:t>
                </a:r>
                <a:endParaRPr lang="en-US" sz="3200" dirty="0" smtClean="0"/>
              </a:p>
              <a:p>
                <a:r>
                  <a:rPr lang="en-US" sz="3200" dirty="0" smtClean="0"/>
                  <a:t>Jacksonville</a:t>
                </a:r>
              </a:p>
              <a:p>
                <a:r>
                  <a:rPr lang="mr-IN" sz="3200" dirty="0" smtClean="0"/>
                  <a:t>…</a:t>
                </a:r>
                <a:endParaRPr lang="en-US" sz="3200" dirty="0" smtClean="0"/>
              </a:p>
              <a:p>
                <a:endParaRPr lang="en-US" dirty="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927208" y="4796264"/>
              <a:ext cx="9797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P</a:t>
              </a:r>
              <a:r>
                <a:rPr lang="el-GR" sz="4800" b="1" baseline="-25000" dirty="0" smtClean="0"/>
                <a:t>θ</a:t>
              </a:r>
              <a:r>
                <a:rPr lang="en-US" sz="4800" dirty="0" smtClean="0"/>
                <a:t>(                             </a:t>
              </a:r>
              <a:r>
                <a:rPr lang="en-US" sz="4800" b="1" dirty="0" smtClean="0"/>
                <a:t>,</a:t>
              </a:r>
              <a:r>
                <a:rPr lang="en-US" sz="4800" dirty="0" smtClean="0"/>
                <a:t> </a:t>
              </a:r>
              <a:r>
                <a:rPr lang="en-US" sz="4800" b="1" dirty="0" smtClean="0"/>
                <a:t>x</a:t>
              </a:r>
              <a:r>
                <a:rPr lang="en-US" sz="4800" dirty="0" smtClean="0"/>
                <a:t>, </a:t>
              </a:r>
              <a:r>
                <a:rPr lang="en-US" sz="4800" b="1" dirty="0" smtClean="0"/>
                <a:t>y</a:t>
              </a:r>
              <a:r>
                <a:rPr lang="en-US" sz="4800" dirty="0" smtClean="0"/>
                <a:t>)</a:t>
              </a:r>
              <a:endParaRPr lang="en-US" sz="4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6968" y="2507719"/>
            <a:ext cx="3979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Don’t</a:t>
            </a:r>
            <a:r>
              <a:rPr lang="en-US" sz="3600" dirty="0" smtClean="0"/>
              <a:t> </a:t>
            </a:r>
            <a:r>
              <a:rPr lang="en-US" sz="3600" b="1" dirty="0">
                <a:solidFill>
                  <a:schemeClr val="accent1"/>
                </a:solidFill>
              </a:rPr>
              <a:t>C</a:t>
            </a:r>
            <a:r>
              <a:rPr lang="en-US" sz="3600" b="1" dirty="0" smtClean="0">
                <a:solidFill>
                  <a:schemeClr val="accent1"/>
                </a:solidFill>
              </a:rPr>
              <a:t>ondition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on the gazetteer:</a:t>
            </a:r>
          </a:p>
          <a:p>
            <a:endParaRPr lang="en-US" sz="3600" dirty="0"/>
          </a:p>
          <a:p>
            <a:r>
              <a:rPr lang="en-US" sz="3600" b="1" u="sng" dirty="0" smtClean="0"/>
              <a:t>Do</a:t>
            </a:r>
            <a:r>
              <a:rPr lang="en-US" sz="3600" b="1" dirty="0" smtClean="0">
                <a:solidFill>
                  <a:schemeClr val="accent2"/>
                </a:solidFill>
              </a:rPr>
              <a:t> Generate </a:t>
            </a:r>
            <a:r>
              <a:rPr lang="en-US" sz="3600" dirty="0" smtClean="0"/>
              <a:t>the gazetteer!</a:t>
            </a:r>
            <a:endParaRPr lang="en-US" sz="3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712030" y="2726873"/>
            <a:ext cx="941612" cy="142235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59810" y="4776982"/>
            <a:ext cx="1757644" cy="415498"/>
          </a:xfrm>
          <a:prstGeom prst="straightConnector1">
            <a:avLst/>
          </a:prstGeom>
          <a:ln w="889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Low-Resource 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Language</a:t>
            </a:r>
            <a:r>
              <a:rPr lang="en-US" dirty="0" smtClean="0"/>
              <a:t>: </a:t>
            </a:r>
            <a:r>
              <a:rPr lang="en-US" b="1" dirty="0" smtClean="0"/>
              <a:t>Turkish</a:t>
            </a:r>
          </a:p>
          <a:p>
            <a:pPr marL="0" indent="0">
              <a:buNone/>
            </a:pPr>
            <a:r>
              <a:rPr lang="en-US" dirty="0" smtClean="0"/>
              <a:t>Baseline</a:t>
            </a:r>
            <a:r>
              <a:rPr lang="en-US" dirty="0" smtClean="0"/>
              <a:t>: </a:t>
            </a:r>
            <a:r>
              <a:rPr lang="en-US" b="1" dirty="0" smtClean="0"/>
              <a:t>CRF with gazetteer features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vary:</a:t>
            </a:r>
            <a:endParaRPr lang="en-US" dirty="0"/>
          </a:p>
          <a:p>
            <a:r>
              <a:rPr lang="en-US" dirty="0"/>
              <a:t>Supervision: </a:t>
            </a:r>
            <a:r>
              <a:rPr lang="en-US" b="1" dirty="0"/>
              <a:t>1 to 500 </a:t>
            </a:r>
            <a:r>
              <a:rPr lang="en-US" b="1" dirty="0" smtClean="0"/>
              <a:t>sentences</a:t>
            </a:r>
            <a:endParaRPr lang="en-US" dirty="0" smtClean="0"/>
          </a:p>
          <a:p>
            <a:r>
              <a:rPr lang="en-US" dirty="0" smtClean="0"/>
              <a:t>Gazetteers size: </a:t>
            </a:r>
            <a:r>
              <a:rPr lang="en-US" b="1" dirty="0" smtClean="0"/>
              <a:t>10, 100, 1000</a:t>
            </a:r>
          </a:p>
          <a:p>
            <a:pPr lvl="1"/>
            <a:r>
              <a:rPr lang="en-US" dirty="0" smtClean="0"/>
              <a:t>For each type: </a:t>
            </a:r>
            <a:r>
              <a:rPr lang="en-US" b="1" dirty="0" smtClean="0">
                <a:solidFill>
                  <a:schemeClr val="accent1"/>
                </a:solidFill>
              </a:rPr>
              <a:t>person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location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4"/>
                </a:solidFill>
              </a:rPr>
              <a:t>organization</a:t>
            </a:r>
            <a:r>
              <a:rPr lang="en-US" dirty="0" smtClean="0"/>
              <a:t>, </a:t>
            </a:r>
            <a:r>
              <a:rPr lang="en-US" b="1" dirty="0" smtClean="0"/>
              <a:t>other</a:t>
            </a: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1" y="74624"/>
            <a:ext cx="9668148" cy="6646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8129" y="6308079"/>
            <a:ext cx="68634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LABELED SENTENCES FOR TRAINING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67543" y="2204357"/>
            <a:ext cx="506186" cy="26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2143" y="2928586"/>
            <a:ext cx="191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F1 of model</a:t>
            </a:r>
          </a:p>
          <a:p>
            <a:pPr algn="ctr"/>
            <a:r>
              <a:rPr lang="en-US" sz="2400" b="1" dirty="0" smtClean="0"/>
              <a:t>minus</a:t>
            </a:r>
          </a:p>
          <a:p>
            <a:pPr algn="ctr"/>
            <a:r>
              <a:rPr lang="en-US" sz="2400" dirty="0" smtClean="0"/>
              <a:t>F1 of baseline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15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 Part-of-Speech Induction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Wiktionary entries as a “gazetteer”</a:t>
            </a:r>
          </a:p>
          <a:p>
            <a:pPr lvl="1"/>
            <a:r>
              <a:rPr lang="en-US" dirty="0" smtClean="0"/>
              <a:t>(Incomplete) dictionary: words and their parts-of-speech</a:t>
            </a:r>
            <a:endParaRPr lang="en-US" dirty="0" smtClean="0"/>
          </a:p>
          <a:p>
            <a:r>
              <a:rPr lang="en-US" dirty="0" smtClean="0"/>
              <a:t>Baseline: </a:t>
            </a:r>
            <a:r>
              <a:rPr lang="en-US" b="1" dirty="0" smtClean="0"/>
              <a:t>HMM trained with EM </a:t>
            </a:r>
            <a:r>
              <a:rPr lang="en-US" dirty="0" smtClean="0"/>
              <a:t>(Li </a:t>
            </a:r>
            <a:r>
              <a:rPr lang="en-US" dirty="0" smtClean="0"/>
              <a:t>et al., 2012)</a:t>
            </a:r>
          </a:p>
          <a:p>
            <a:pPr lvl="1"/>
            <a:r>
              <a:rPr lang="en-US" b="1" dirty="0" smtClean="0"/>
              <a:t>dictionary </a:t>
            </a:r>
            <a:r>
              <a:rPr lang="en-US" b="1" dirty="0" smtClean="0"/>
              <a:t>as constraints </a:t>
            </a:r>
            <a:r>
              <a:rPr lang="en-US" dirty="0" smtClean="0"/>
              <a:t>on</a:t>
            </a:r>
            <a:r>
              <a:rPr lang="en-US" b="1" dirty="0" smtClean="0"/>
              <a:t> </a:t>
            </a:r>
            <a:r>
              <a:rPr lang="en-US" dirty="0" smtClean="0"/>
              <a:t>possible parts-of-speech for each word type</a:t>
            </a:r>
            <a:endParaRPr lang="en-US" dirty="0"/>
          </a:p>
          <a:p>
            <a:r>
              <a:rPr lang="en-US" dirty="0" smtClean="0"/>
              <a:t>Data: </a:t>
            </a:r>
            <a:r>
              <a:rPr lang="en-US" dirty="0" err="1" smtClean="0"/>
              <a:t>CoNLL</a:t>
            </a:r>
            <a:r>
              <a:rPr lang="en-US" dirty="0" smtClean="0"/>
              <a:t>-X and </a:t>
            </a:r>
            <a:r>
              <a:rPr lang="en-US" dirty="0" err="1" smtClean="0"/>
              <a:t>CoNLL</a:t>
            </a:r>
            <a:r>
              <a:rPr lang="en-US" dirty="0" smtClean="0"/>
              <a:t> 2007 languages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866711"/>
              </p:ext>
            </p:extLst>
          </p:nvPr>
        </p:nvGraphicFramePr>
        <p:xfrm>
          <a:off x="1260331" y="760267"/>
          <a:ext cx="9531929" cy="573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6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 /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885714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Discriminative training </a:t>
            </a:r>
            <a:r>
              <a:rPr lang="en-US" dirty="0" smtClean="0"/>
              <a:t>has </a:t>
            </a:r>
            <a:r>
              <a:rPr lang="en-US" b="1" dirty="0" smtClean="0"/>
              <a:t>intrinsic limitations </a:t>
            </a:r>
            <a:r>
              <a:rPr lang="en-US" dirty="0" smtClean="0"/>
              <a:t>when incorporating gazetteers or other lexical knowledge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olution</a:t>
            </a:r>
            <a:r>
              <a:rPr lang="en-US" dirty="0" smtClean="0"/>
              <a:t>: use a </a:t>
            </a:r>
            <a:r>
              <a:rPr lang="en-US" b="1" dirty="0" smtClean="0"/>
              <a:t>generative</a:t>
            </a:r>
            <a:r>
              <a:rPr lang="en-US" b="1" dirty="0" smtClean="0"/>
              <a:t> model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treat gazetteer entries as </a:t>
            </a:r>
            <a:r>
              <a:rPr lang="en-US" b="1" dirty="0" smtClean="0"/>
              <a:t>ordinary observations</a:t>
            </a:r>
          </a:p>
          <a:p>
            <a:r>
              <a:rPr lang="en-US" dirty="0" smtClean="0"/>
              <a:t>Pick your favorite rich generative model</a:t>
            </a:r>
          </a:p>
          <a:p>
            <a:pPr lvl="1"/>
            <a:r>
              <a:rPr lang="en-US" dirty="0" smtClean="0"/>
              <a:t>Low-resource (this paper): Bayesian </a:t>
            </a:r>
            <a:r>
              <a:rPr lang="en-US" dirty="0" err="1" smtClean="0"/>
              <a:t>backoff</a:t>
            </a:r>
            <a:r>
              <a:rPr lang="en-US" dirty="0" smtClean="0"/>
              <a:t> via Pitman-</a:t>
            </a:r>
            <a:r>
              <a:rPr lang="en-US" dirty="0" err="1" smtClean="0"/>
              <a:t>Yor</a:t>
            </a:r>
            <a:r>
              <a:rPr lang="en-US" dirty="0" smtClean="0"/>
              <a:t> processes</a:t>
            </a:r>
          </a:p>
          <a:p>
            <a:pPr lvl="1"/>
            <a:r>
              <a:rPr lang="en-US" dirty="0" smtClean="0"/>
              <a:t>High-resource: LSTM language model + LSTM spelling model</a:t>
            </a:r>
          </a:p>
          <a:p>
            <a:r>
              <a:rPr lang="en-US" dirty="0" smtClean="0"/>
              <a:t>Experiments with more languages in the paper</a:t>
            </a:r>
            <a:endParaRPr lang="en-US" dirty="0" smtClean="0"/>
          </a:p>
          <a:p>
            <a:r>
              <a:rPr lang="en-US" dirty="0" smtClean="0"/>
              <a:t>Code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github.com/noa/bayesner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ded Corner 11"/>
          <p:cNvSpPr/>
          <p:nvPr/>
        </p:nvSpPr>
        <p:spPr>
          <a:xfrm>
            <a:off x="5348433" y="3370729"/>
            <a:ext cx="5714010" cy="2659873"/>
          </a:xfrm>
          <a:prstGeom prst="foldedCorne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56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08264" y="3370727"/>
            <a:ext cx="4843748" cy="2739211"/>
            <a:chOff x="709575" y="3677377"/>
            <a:chExt cx="4066242" cy="2313638"/>
          </a:xfrm>
        </p:grpSpPr>
        <p:sp>
          <p:nvSpPr>
            <p:cNvPr id="7" name="Folded Corner 6"/>
            <p:cNvSpPr/>
            <p:nvPr/>
          </p:nvSpPr>
          <p:spPr>
            <a:xfrm>
              <a:off x="709575" y="3708013"/>
              <a:ext cx="2856111" cy="2215991"/>
            </a:xfrm>
            <a:prstGeom prst="foldedCorner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575" y="3677377"/>
              <a:ext cx="4066242" cy="2313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Explorer’s Gazetteer</a:t>
              </a:r>
              <a:endParaRPr lang="en-US" sz="2800" b="1" u="sng" dirty="0" smtClean="0"/>
            </a:p>
            <a:p>
              <a:endParaRPr lang="en-US" sz="2800" b="1" u="sng" dirty="0" smtClean="0"/>
            </a:p>
            <a:p>
              <a:r>
                <a:rPr lang="en-US" sz="2800" b="1" dirty="0" err="1">
                  <a:solidFill>
                    <a:srgbClr val="C00000"/>
                  </a:solidFill>
                </a:rPr>
                <a:t>Llanfairpwllgwyngyll</a:t>
              </a:r>
              <a:endParaRPr lang="en-US" sz="2800" b="1" dirty="0" smtClean="0">
                <a:solidFill>
                  <a:srgbClr val="C00000"/>
                </a:solidFill>
              </a:endParaRPr>
            </a:p>
            <a:p>
              <a:r>
                <a:rPr lang="en-US" sz="2800" dirty="0" smtClean="0"/>
                <a:t>Allen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</a:p>
            <a:p>
              <a:r>
                <a:rPr lang="en-US" sz="2800" dirty="0" smtClean="0"/>
                <a:t>Green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ville</a:t>
              </a:r>
            </a:p>
            <a:p>
              <a:r>
                <a:rPr lang="en-US" sz="2800" dirty="0" smtClean="0"/>
                <a:t>George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town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52012" y="3395732"/>
            <a:ext cx="594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Explorer’s Diary</a:t>
            </a:r>
            <a:endParaRPr lang="en-US" sz="2800" b="1" u="sng" dirty="0" smtClean="0"/>
          </a:p>
          <a:p>
            <a:endParaRPr lang="en-US" sz="2800" b="1" u="sng" dirty="0"/>
          </a:p>
          <a:p>
            <a:pPr marL="514350" indent="-514350"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known </a:t>
            </a:r>
            <a:r>
              <a:rPr lang="en-US" sz="2800" dirty="0" smtClean="0"/>
              <a:t>as </a:t>
            </a:r>
            <a:r>
              <a:rPr lang="en-US" sz="2800" b="1" dirty="0" err="1" smtClean="0">
                <a:solidFill>
                  <a:srgbClr val="C00000"/>
                </a:solidFill>
              </a:rPr>
              <a:t>Llanfairpwllgwyngyll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</a:t>
            </a:r>
            <a:r>
              <a:rPr lang="en-US" sz="2800" dirty="0"/>
              <a:t>he went to </a:t>
            </a:r>
            <a:r>
              <a:rPr lang="en-US" sz="2800" b="1" dirty="0" smtClean="0">
                <a:solidFill>
                  <a:srgbClr val="C00000"/>
                </a:solidFill>
              </a:rPr>
              <a:t>Townville</a:t>
            </a:r>
            <a:r>
              <a:rPr lang="en-US" sz="2800" dirty="0" smtClean="0"/>
              <a:t> 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514350" indent="-514350">
              <a:buFontTx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he is from </a:t>
            </a:r>
            <a:r>
              <a:rPr lang="en-US" sz="2800" dirty="0" err="1" smtClean="0"/>
              <a:t>George</a:t>
            </a:r>
            <a:r>
              <a:rPr lang="en-US" sz="2800" b="1" dirty="0" err="1" smtClean="0">
                <a:solidFill>
                  <a:srgbClr val="C00000"/>
                </a:solidFill>
              </a:rPr>
              <a:t>ville</a:t>
            </a:r>
            <a:endParaRPr lang="en-US" sz="2800" b="1" dirty="0" smtClean="0"/>
          </a:p>
          <a:p>
            <a:pPr marL="514350" indent="-514350">
              <a:buFontTx/>
              <a:buAutoNum type="arabicPeriod"/>
            </a:pPr>
            <a:r>
              <a:rPr lang="mr-IN" sz="2800" dirty="0" smtClean="0"/>
              <a:t>…</a:t>
            </a:r>
            <a:r>
              <a:rPr lang="en-US" sz="2800" dirty="0" smtClean="0"/>
              <a:t> a statement from </a:t>
            </a:r>
            <a:r>
              <a:rPr lang="en-US" sz="2800" dirty="0" smtClean="0"/>
              <a:t>Allen</a:t>
            </a:r>
            <a:r>
              <a:rPr lang="en-US" sz="2800" b="1" dirty="0" smtClean="0">
                <a:solidFill>
                  <a:srgbClr val="C00000"/>
                </a:solidFill>
              </a:rPr>
              <a:t>town</a:t>
            </a:r>
            <a:endParaRPr lang="en-US" sz="28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flipH="1">
            <a:off x="2473178" y="2554357"/>
            <a:ext cx="2875255" cy="85264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641242" y="628296"/>
            <a:ext cx="3414382" cy="2498633"/>
            <a:chOff x="6353553" y="510090"/>
            <a:chExt cx="3414382" cy="24986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553" y="510090"/>
              <a:ext cx="3414382" cy="1926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716747" y="254705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</p:grpSp>
      <p:cxnSp>
        <p:nvCxnSpPr>
          <p:cNvPr id="20" name="Straight Arrow Connector 19"/>
          <p:cNvCxnSpPr>
            <a:stCxn id="18" idx="2"/>
            <a:endCxn id="12" idx="0"/>
          </p:cNvCxnSpPr>
          <p:nvPr/>
        </p:nvCxnSpPr>
        <p:spPr>
          <a:xfrm>
            <a:off x="5348433" y="2554357"/>
            <a:ext cx="2857005" cy="816372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7127257" y="360946"/>
            <a:ext cx="3208729" cy="2765983"/>
          </a:xfrm>
          <a:prstGeom prst="wedgeEllipseCallout">
            <a:avLst>
              <a:gd name="adj1" fmla="val -73945"/>
              <a:gd name="adj2" fmla="val -21292"/>
            </a:avLst>
          </a:prstGeom>
          <a:solidFill>
            <a:schemeClr val="bg1"/>
          </a:solid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Generate your Gazetteer!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Pick a </a:t>
            </a:r>
            <a:r>
              <a:rPr lang="en-US" i="1" dirty="0" smtClean="0"/>
              <a:t>good</a:t>
            </a:r>
            <a:r>
              <a:rPr lang="en-US" dirty="0" smtClean="0"/>
              <a:t> generative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easy to have rich </a:t>
            </a:r>
            <a:r>
              <a:rPr lang="en-US" b="1" dirty="0" smtClean="0"/>
              <a:t>discriminative</a:t>
            </a:r>
            <a:r>
              <a:rPr lang="en-US" dirty="0" smtClean="0"/>
              <a:t> </a:t>
            </a:r>
            <a:r>
              <a:rPr lang="en-US" b="1" dirty="0" smtClean="0"/>
              <a:t>models</a:t>
            </a:r>
          </a:p>
          <a:p>
            <a:endParaRPr lang="en-US" dirty="0"/>
          </a:p>
          <a:p>
            <a:r>
              <a:rPr lang="en-US" dirty="0" smtClean="0"/>
              <a:t>A little harder for </a:t>
            </a:r>
            <a:r>
              <a:rPr lang="en-US" b="1" dirty="0" smtClean="0"/>
              <a:t>generative models</a:t>
            </a:r>
            <a:r>
              <a:rPr lang="en-US" dirty="0" smtClean="0"/>
              <a:t>, but possible:</a:t>
            </a:r>
          </a:p>
          <a:p>
            <a:pPr lvl="1"/>
            <a:r>
              <a:rPr lang="en-US" b="1" dirty="0" smtClean="0"/>
              <a:t>High-resource case</a:t>
            </a:r>
            <a:r>
              <a:rPr lang="en-US" dirty="0" smtClean="0"/>
              <a:t>: LSTM language models</a:t>
            </a:r>
          </a:p>
          <a:p>
            <a:pPr lvl="1"/>
            <a:r>
              <a:rPr lang="en-US" b="1" dirty="0" smtClean="0"/>
              <a:t>Low-resource case </a:t>
            </a:r>
            <a:r>
              <a:rPr lang="en-US" dirty="0" smtClean="0"/>
              <a:t>(</a:t>
            </a:r>
            <a:r>
              <a:rPr lang="en-US" u="sng" dirty="0" smtClean="0"/>
              <a:t>this paper</a:t>
            </a:r>
            <a:r>
              <a:rPr lang="en-US" dirty="0" smtClean="0"/>
              <a:t>): hierarchical Bayesian LMs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</a:t>
            </a:r>
            <a:r>
              <a:rPr lang="en-US" dirty="0" smtClean="0"/>
              <a:t>: GAZETTEER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Named-Entity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96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he</a:t>
              </a:r>
              <a:r>
                <a:rPr lang="en-US" sz="3200" b="1" dirty="0" smtClean="0"/>
                <a:t> </a:t>
              </a:r>
              <a:r>
                <a:rPr lang="en-US" sz="3200" dirty="0" smtClean="0"/>
                <a:t>went to </a:t>
              </a:r>
              <a:r>
                <a:rPr lang="en-US" sz="3200" b="1" dirty="0" smtClean="0"/>
                <a:t>[</a:t>
              </a:r>
              <a:r>
                <a:rPr lang="en-US" sz="3200" dirty="0" smtClean="0"/>
                <a:t>Jacksonville</a:t>
              </a:r>
              <a:r>
                <a:rPr lang="en-US" sz="3200" b="1" dirty="0" smtClean="0"/>
                <a:t>]</a:t>
              </a:r>
            </a:p>
            <a:p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36529" y="2343680"/>
            <a:ext cx="336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Person?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18" y="5696813"/>
            <a:ext cx="557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type is Jacksonville?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31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Named-Entity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29A4-75CC-B148-BB74-B457797D4B1E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60294" y="1939481"/>
            <a:ext cx="7546694" cy="3002910"/>
            <a:chOff x="5867884" y="3495555"/>
            <a:chExt cx="5313260" cy="2860796"/>
          </a:xfrm>
        </p:grpSpPr>
        <p:sp>
          <p:nvSpPr>
            <p:cNvPr id="11" name="Folded Corner 10"/>
            <p:cNvSpPr/>
            <p:nvPr/>
          </p:nvSpPr>
          <p:spPr>
            <a:xfrm>
              <a:off x="5867884" y="3495555"/>
              <a:ext cx="5313260" cy="2860796"/>
            </a:xfrm>
            <a:prstGeom prst="foldedCorner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4064" y="3673418"/>
              <a:ext cx="5032245" cy="1964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u="sng" dirty="0" smtClean="0"/>
                <a:t>Corpus</a:t>
              </a:r>
            </a:p>
            <a:p>
              <a:endParaRPr lang="en-US" sz="3200" u="sng" dirty="0" smtClean="0"/>
            </a:p>
            <a:p>
              <a:pPr algn="ctr"/>
              <a:r>
                <a:rPr lang="en-US" sz="3200" dirty="0" smtClean="0"/>
                <a:t>he</a:t>
              </a:r>
              <a:r>
                <a:rPr lang="en-US" sz="3200" b="1" dirty="0" smtClean="0"/>
                <a:t> </a:t>
              </a:r>
              <a:r>
                <a:rPr lang="en-US" sz="3200" b="1" u="sng" dirty="0" smtClean="0">
                  <a:solidFill>
                    <a:srgbClr val="C00000"/>
                  </a:solidFill>
                </a:rPr>
                <a:t>went to</a:t>
              </a:r>
              <a:r>
                <a:rPr lang="en-US" sz="3200" b="1" dirty="0" smtClean="0"/>
                <a:t> [</a:t>
              </a:r>
              <a:r>
                <a:rPr lang="en-US" sz="3200" dirty="0" smtClean="0"/>
                <a:t>Jacksonville</a:t>
              </a:r>
              <a:r>
                <a:rPr lang="en-US" sz="3200" b="1" dirty="0" smtClean="0"/>
                <a:t>]</a:t>
              </a:r>
            </a:p>
            <a:p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36529" y="2343680"/>
            <a:ext cx="336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Person? </a:t>
            </a:r>
            <a:r>
              <a:rPr lang="en-US" sz="3200" b="1" dirty="0">
                <a:solidFill>
                  <a:srgbClr val="C00000"/>
                </a:solidFill>
              </a:rPr>
              <a:t>Location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18" y="5696813"/>
            <a:ext cx="5575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type is Jacksonville?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09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3070</Words>
  <Application>Microsoft Macintosh PowerPoint</Application>
  <PresentationFormat>Widescreen</PresentationFormat>
  <Paragraphs>658</Paragraphs>
  <Slides>56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Calibri Light</vt:lpstr>
      <vt:lpstr>Cambria Math</vt:lpstr>
      <vt:lpstr>Mangal</vt:lpstr>
      <vt:lpstr>Arial</vt:lpstr>
      <vt:lpstr>Office Theme</vt:lpstr>
      <vt:lpstr>Bayesian Modeling of Lexical Resources for Low-Resource Settings</vt:lpstr>
      <vt:lpstr>PowerPoint Presentation</vt:lpstr>
      <vt:lpstr>This Talk: Sequence Labeling</vt:lpstr>
      <vt:lpstr>This Talk: Sequence Labeling with Gazetteers</vt:lpstr>
      <vt:lpstr>This Talk in One Slide</vt:lpstr>
      <vt:lpstr>Warning: Pick a good generative model</vt:lpstr>
      <vt:lpstr>PART I: GAZETTEER FEATURES</vt:lpstr>
      <vt:lpstr>Discriminative Named-Entity Recognition</vt:lpstr>
      <vt:lpstr>Discriminative Named-Entity Recognition</vt:lpstr>
      <vt:lpstr>Discriminative Named-Entity Recognition</vt:lpstr>
      <vt:lpstr>Discriminative Named-Entity Recognition</vt:lpstr>
      <vt:lpstr>Discriminative Named-Entity Recognition</vt:lpstr>
      <vt:lpstr>What if context and spelling aren’t enough?</vt:lpstr>
      <vt:lpstr>PowerPoint Presentation</vt:lpstr>
      <vt:lpstr>PowerPoint Presentation</vt:lpstr>
      <vt:lpstr>PowerPoint Presentation</vt:lpstr>
      <vt:lpstr>Solution: use Gazetteers</vt:lpstr>
      <vt:lpstr>Gazetteer Features</vt:lpstr>
      <vt:lpstr>PowerPoint Presentation</vt:lpstr>
      <vt:lpstr>PART II: THE TROUBLE WITH GAZETTEER FEATURES</vt:lpstr>
      <vt:lpstr>What goes wrong with gazetteer features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The larger the gazetteer, the more we overfit</vt:lpstr>
      <vt:lpstr>What goes wrong with gazetteer features</vt:lpstr>
      <vt:lpstr>Gazetteer Features Ignore Information</vt:lpstr>
      <vt:lpstr>Prior Work</vt:lpstr>
      <vt:lpstr>PART III:  GENERATE THE GAZETTEER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can now generalize from the gazetteer!</vt:lpstr>
      <vt:lpstr>We can now generalize from the gazetteer!</vt:lpstr>
      <vt:lpstr>What about Llanfair­pwllgwyngyll­gogery­chwyrn­drobwll</vt:lpstr>
      <vt:lpstr>What about Llanfair­pwllgwyngyll­gogery­chwyrn­drobwll</vt:lpstr>
      <vt:lpstr>What about Llanfair­pwllgwyngyll­gogery­chwyrn­drobwll</vt:lpstr>
      <vt:lpstr>Solution: Stochastic Memoization</vt:lpstr>
      <vt:lpstr>Solution: Stochastic Memoization</vt:lpstr>
      <vt:lpstr>Solution: Stochastic Memoization</vt:lpstr>
      <vt:lpstr>Summary &amp; Trade-offs</vt:lpstr>
      <vt:lpstr>PART IV: EXPERIMENTS</vt:lpstr>
      <vt:lpstr>Experiment 1: Low-Resource NER</vt:lpstr>
      <vt:lpstr>PowerPoint Presentation</vt:lpstr>
      <vt:lpstr>Experiment 2: Part-of-Speech Induction</vt:lpstr>
      <vt:lpstr>PowerPoint Presentation</vt:lpstr>
      <vt:lpstr>Concluding Remarks</vt:lpstr>
      <vt:lpstr>Key ideas / take-aways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Modeling of Lexical Resources for Low-Resource Settings</dc:title>
  <dc:creator>Nicholas Andrews</dc:creator>
  <cp:lastModifiedBy>Nicholas Andrews</cp:lastModifiedBy>
  <cp:revision>376</cp:revision>
  <dcterms:created xsi:type="dcterms:W3CDTF">2017-07-24T19:02:55Z</dcterms:created>
  <dcterms:modified xsi:type="dcterms:W3CDTF">2017-08-01T21:58:48Z</dcterms:modified>
</cp:coreProperties>
</file>