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04"/>
    <p:restoredTop sz="94745"/>
  </p:normalViewPr>
  <p:slideViewPr>
    <p:cSldViewPr snapToGrid="0" snapToObjects="1">
      <p:cViewPr>
        <p:scale>
          <a:sx n="81" d="100"/>
          <a:sy n="81" d="100"/>
        </p:scale>
        <p:origin x="52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9D382-295F-BC48-87D8-4582896191B8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A4D9-44C7-074C-B974-C2FD21AA0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3729-147E-C640-9E37-5479B77989E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69B1-2F1F-8D48-9674-AC1D465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Wasserstein 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Dingquan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wdd@jhu.edu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Kantorovich-Rubinstein duality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 </a:t>
            </a:r>
            <a:r>
              <a:rPr lang="en-US" i="1" dirty="0"/>
              <a:t>f</a:t>
            </a:r>
            <a:r>
              <a:rPr lang="en-US" dirty="0"/>
              <a:t> : </a:t>
            </a:r>
            <a:r>
              <a:rPr lang="en-US" i="1" dirty="0"/>
              <a:t>R</a:t>
            </a:r>
            <a:r>
              <a:rPr lang="en-US" dirty="0"/>
              <a:t> → </a:t>
            </a:r>
            <a:r>
              <a:rPr lang="en-US" i="1" dirty="0"/>
              <a:t>R</a:t>
            </a:r>
            <a:r>
              <a:rPr lang="en-US" dirty="0"/>
              <a:t> is called </a:t>
            </a:r>
            <a:r>
              <a:rPr lang="en-US" dirty="0" smtClean="0"/>
              <a:t>K-Lipschitz </a:t>
            </a:r>
            <a:r>
              <a:rPr lang="en-US" dirty="0"/>
              <a:t>continuous if there exists a positive real constant K such that, for all real 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 and 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825625"/>
            <a:ext cx="9144000" cy="1682007"/>
            <a:chOff x="0" y="2587996"/>
            <a:chExt cx="9144000" cy="1682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87996"/>
              <a:ext cx="9144000" cy="16820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611" y="4001293"/>
              <a:ext cx="5105471" cy="26870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611" y="5348836"/>
            <a:ext cx="3048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 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K-Lipschitz?</a:t>
            </a:r>
          </a:p>
          <a:p>
            <a:pPr lvl="1"/>
            <a:r>
              <a:rPr lang="en-US" dirty="0" smtClean="0"/>
              <a:t>Clip the </a:t>
            </a:r>
            <a:r>
              <a:rPr lang="en-US" dirty="0"/>
              <a:t>weights to a fixed box (say </a:t>
            </a:r>
            <a:r>
              <a:rPr lang="en-US" dirty="0" smtClean="0"/>
              <a:t>[</a:t>
            </a:r>
            <a:r>
              <a:rPr lang="en-US" dirty="0"/>
              <a:t>−0.01, 0.01</a:t>
            </a:r>
            <a:r>
              <a:rPr lang="en-US" dirty="0" smtClean="0"/>
              <a:t>])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50" y="1681958"/>
            <a:ext cx="6837599" cy="698500"/>
            <a:chOff x="1636292" y="4493047"/>
            <a:chExt cx="6837599" cy="698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691" y="4493047"/>
              <a:ext cx="5410200" cy="698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292" y="4493047"/>
              <a:ext cx="1597498" cy="590855"/>
            </a:xfrm>
            <a:prstGeom prst="rect">
              <a:avLst/>
            </a:prstGeom>
          </p:spPr>
        </p:pic>
      </p:grp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200874"/>
            <a:ext cx="6239351" cy="36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loss metric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76636"/>
            <a:ext cx="7677807" cy="50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DCGAN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850"/>
            <a:ext cx="9144000" cy="25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690689"/>
            <a:ext cx="882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simpler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993900"/>
            <a:ext cx="890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Martin </a:t>
            </a:r>
            <a:r>
              <a:rPr lang="en-US" dirty="0" err="1"/>
              <a:t>Arjovsky</a:t>
            </a:r>
            <a:r>
              <a:rPr lang="en-US" dirty="0"/>
              <a:t>, Léon </a:t>
            </a:r>
            <a:r>
              <a:rPr lang="en-US" dirty="0" err="1" smtClean="0"/>
              <a:t>Bottou</a:t>
            </a:r>
            <a:r>
              <a:rPr lang="en-US" dirty="0"/>
              <a:t>; Towards Principled Methods for Training Generative Adversarial </a:t>
            </a:r>
            <a:r>
              <a:rPr lang="en-US" dirty="0" smtClean="0"/>
              <a:t>Networks, ICLR2017</a:t>
            </a:r>
          </a:p>
          <a:p>
            <a:endParaRPr lang="en-US" dirty="0" smtClean="0"/>
          </a:p>
          <a:p>
            <a:r>
              <a:rPr lang="en-US" dirty="0"/>
              <a:t>Martin </a:t>
            </a:r>
            <a:r>
              <a:rPr lang="en-US" dirty="0" err="1"/>
              <a:t>Arjovsky</a:t>
            </a:r>
            <a:r>
              <a:rPr lang="en-US" dirty="0"/>
              <a:t>, </a:t>
            </a:r>
            <a:r>
              <a:rPr lang="en-US" dirty="0" err="1"/>
              <a:t>Soumith</a:t>
            </a:r>
            <a:r>
              <a:rPr lang="en-US" dirty="0"/>
              <a:t> </a:t>
            </a:r>
            <a:r>
              <a:rPr lang="en-US" dirty="0" err="1"/>
              <a:t>Chintala</a:t>
            </a:r>
            <a:r>
              <a:rPr lang="en-US" dirty="0"/>
              <a:t>, Léon </a:t>
            </a:r>
            <a:r>
              <a:rPr lang="en-US" dirty="0" err="1" smtClean="0"/>
              <a:t>Bottou</a:t>
            </a:r>
            <a:r>
              <a:rPr lang="en-US" dirty="0"/>
              <a:t>; Wasserstein </a:t>
            </a:r>
            <a:r>
              <a:rPr lang="en-US" dirty="0" smtClean="0"/>
              <a:t>GAN, </a:t>
            </a:r>
            <a:r>
              <a:rPr lang="en-US" dirty="0" err="1" smtClean="0"/>
              <a:t>arXiv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GANs?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careful balance discriminator and the generator</a:t>
            </a:r>
            <a:endParaRPr lang="en-US" dirty="0" smtClean="0"/>
          </a:p>
          <a:p>
            <a:r>
              <a:rPr lang="en-US" dirty="0" smtClean="0"/>
              <a:t>Mode collapse: Low output diversity</a:t>
            </a:r>
            <a:endParaRPr lang="en-US" dirty="0"/>
          </a:p>
          <a:p>
            <a:r>
              <a:rPr lang="en-US" dirty="0" smtClean="0"/>
              <a:t>A careful design of the network architecture</a:t>
            </a:r>
            <a:endParaRPr lang="en-US" dirty="0"/>
          </a:p>
          <a:p>
            <a:r>
              <a:rPr lang="en-US" dirty="0" smtClean="0"/>
              <a:t>No loss metric that correlates with the generator’s convergence and sample quality</a:t>
            </a:r>
          </a:p>
          <a:p>
            <a:r>
              <a:rPr lang="en-US" dirty="0" smtClean="0"/>
              <a:t>Unstable of the optimization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96884"/>
            <a:ext cx="3580962" cy="33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Wasserstein GAN (WGAN)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strike="sngStrike" dirty="0"/>
              <a:t>A careful balance discriminator and the generator</a:t>
            </a:r>
            <a:endParaRPr lang="en-US" strike="sngStrike" dirty="0" smtClean="0"/>
          </a:p>
          <a:p>
            <a:r>
              <a:rPr lang="en-US" strike="sngStrike" dirty="0" smtClean="0"/>
              <a:t>Mode collapse: Low output diversity</a:t>
            </a:r>
            <a:endParaRPr lang="en-US" strike="sngStrike" dirty="0"/>
          </a:p>
          <a:p>
            <a:r>
              <a:rPr lang="en-US" strike="sngStrike" dirty="0" smtClean="0"/>
              <a:t>A careful design of the network architecture</a:t>
            </a:r>
            <a:endParaRPr lang="en-US" strike="sngStrike" dirty="0"/>
          </a:p>
          <a:p>
            <a:r>
              <a:rPr lang="en-US" strike="sngStrike" dirty="0" smtClean="0"/>
              <a:t>No loss metric that correlates with the generator’s convergence and sample quality</a:t>
            </a:r>
          </a:p>
          <a:p>
            <a:r>
              <a:rPr lang="en-US" strike="sngStrike" dirty="0" smtClean="0"/>
              <a:t>Unstable of the optimization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01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of WGAN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423735" cy="4351339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158646" y="3724484"/>
            <a:ext cx="2597011" cy="77776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1" dirty="0"/>
              <a:t>No log term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3294633" y="4364905"/>
            <a:ext cx="2971083" cy="60482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1" dirty="0"/>
              <a:t>Clip </a:t>
            </a:r>
            <a:r>
              <a:rPr lang="en-US" sz="1351"/>
              <a:t>the parameter</a:t>
            </a:r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46" y="4901023"/>
            <a:ext cx="1430483" cy="9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 Gradient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493928"/>
            <a:ext cx="619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hen the discriminator successfully rejects generator samples with high confidence, the generator’s gradient vanishes. (</a:t>
            </a:r>
            <a:r>
              <a:rPr lang="en-US" sz="2000" dirty="0" err="1" smtClean="0"/>
              <a:t>Goodfellow</a:t>
            </a:r>
            <a:r>
              <a:rPr lang="en-US" sz="2000" dirty="0" smtClean="0"/>
              <a:t> 2016)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8" y="2751014"/>
            <a:ext cx="83185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8" y="3709130"/>
            <a:ext cx="4051300" cy="1346200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4845269" y="3925030"/>
            <a:ext cx="2974428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gradient </a:t>
            </a:r>
            <a:r>
              <a:rPr lang="en-US" dirty="0" err="1" smtClean="0"/>
              <a:t>w.r.t</a:t>
            </a:r>
            <a:r>
              <a:rPr lang="en-US" dirty="0" smtClean="0"/>
              <a:t>. D(x)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265535"/>
            <a:ext cx="5370786" cy="457974"/>
          </a:xfrm>
          <a:prstGeom prst="rect">
            <a:avLst/>
          </a:prstGeom>
        </p:spPr>
      </p:pic>
      <p:sp>
        <p:nvSpPr>
          <p:cNvPr id="9" name="Left Arrow Callout 8"/>
          <p:cNvSpPr/>
          <p:nvPr/>
        </p:nvSpPr>
        <p:spPr>
          <a:xfrm>
            <a:off x="5999436" y="5127421"/>
            <a:ext cx="2435115" cy="6586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Insert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Jensen–Shannon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56656"/>
            <a:ext cx="8113986" cy="156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68070"/>
            <a:ext cx="5264150" cy="915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2191868"/>
            <a:ext cx="1543050" cy="5540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4754" y="6176963"/>
            <a:ext cx="5129535" cy="584775"/>
            <a:chOff x="628650" y="4941777"/>
            <a:chExt cx="5129535" cy="5847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50" y="5027412"/>
              <a:ext cx="1511300" cy="444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39950" y="4941777"/>
              <a:ext cx="3618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is </a:t>
              </a:r>
              <a:r>
                <a:rPr lang="en-US" sz="3200" smtClean="0"/>
                <a:t>almost a constant</a:t>
              </a:r>
              <a:r>
                <a:rPr lang="en-US" sz="3200" dirty="0" smtClean="0"/>
                <a:t>!</a:t>
              </a:r>
              <a:endParaRPr lang="en-US" sz="3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96" y="4833369"/>
            <a:ext cx="8514693" cy="12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parallel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58225"/>
            <a:ext cx="80264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23" y="3858161"/>
            <a:ext cx="2872495" cy="26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parallel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23" y="3858161"/>
            <a:ext cx="2872495" cy="2658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043" y="1777256"/>
            <a:ext cx="3412584" cy="1245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867" y="2188049"/>
            <a:ext cx="1462443" cy="283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26" y="2847160"/>
            <a:ext cx="6447025" cy="10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Wasserstein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6" y="1825625"/>
            <a:ext cx="8633768" cy="239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23" y="3858161"/>
            <a:ext cx="2872495" cy="26588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80613" y="4551628"/>
            <a:ext cx="4579662" cy="1820213"/>
            <a:chOff x="780613" y="4551628"/>
            <a:chExt cx="4579662" cy="18202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613" y="4551628"/>
              <a:ext cx="2222500" cy="6477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60075" y="5201900"/>
              <a:ext cx="1600200" cy="1169941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5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206</Words>
  <Application>Microsoft Macintosh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Wasserstein GAN</vt:lpstr>
      <vt:lpstr>What’s wrong with GANs?</vt:lpstr>
      <vt:lpstr>Wasserstein GAN (WGAN)</vt:lpstr>
      <vt:lpstr>Takeaways of WGAN</vt:lpstr>
      <vt:lpstr>Vanishing Gradient</vt:lpstr>
      <vt:lpstr>Jensen–Shannon divergence</vt:lpstr>
      <vt:lpstr>Learning parallel lines</vt:lpstr>
      <vt:lpstr>Learning parallel lines</vt:lpstr>
      <vt:lpstr>Wasserstein Distance</vt:lpstr>
      <vt:lpstr>Kantorovich-Rubinstein duality</vt:lpstr>
      <vt:lpstr>Parameterize f </vt:lpstr>
      <vt:lpstr>Meaningful loss metric </vt:lpstr>
      <vt:lpstr>Compare with DCGAN</vt:lpstr>
      <vt:lpstr>Without Batch Normalization</vt:lpstr>
      <vt:lpstr>With simpler architecture</vt:lpstr>
      <vt:lpstr>References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Wasserstein GAN</dc:title>
  <dc:creator>Dingquan Wang</dc:creator>
  <cp:lastModifiedBy>Dingquan Wang</cp:lastModifiedBy>
  <cp:revision>23</cp:revision>
  <dcterms:created xsi:type="dcterms:W3CDTF">2017-02-15T23:37:17Z</dcterms:created>
  <dcterms:modified xsi:type="dcterms:W3CDTF">2017-02-16T17:04:27Z</dcterms:modified>
</cp:coreProperties>
</file>