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73" r:id="rId15"/>
    <p:sldId id="272" r:id="rId16"/>
    <p:sldId id="274" r:id="rId17"/>
    <p:sldId id="275" r:id="rId18"/>
    <p:sldId id="276" r:id="rId19"/>
    <p:sldId id="277" r:id="rId20"/>
    <p:sldId id="278" r:id="rId21"/>
    <p:sldId id="281" r:id="rId22"/>
    <p:sldId id="282" r:id="rId23"/>
    <p:sldId id="283" r:id="rId24"/>
    <p:sldId id="284" r:id="rId25"/>
    <p:sldId id="279" r:id="rId26"/>
    <p:sldId id="280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54" autoAdjust="0"/>
  </p:normalViewPr>
  <p:slideViewPr>
    <p:cSldViewPr>
      <p:cViewPr varScale="1">
        <p:scale>
          <a:sx n="57" d="100"/>
          <a:sy n="57" d="100"/>
        </p:scale>
        <p:origin x="-17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B19B8-0488-4C4D-9526-ACAA417408B0}" type="datetimeFigureOut">
              <a:rPr lang="zh-CN" altLang="en-US" smtClean="0"/>
              <a:t>2018-09-18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0FB56-A415-46F7-93D8-8B8EF1F891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8265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histograms for P(f (I )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jy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1) and P(f (I )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jy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􀀀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are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computed from the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lter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responses on the points labeled as edges</a:t>
            </a:r>
          </a:p>
          <a:p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ff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(I (x)) : y(x) = 1g and not-edges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ff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(I (x)) : y(x) = 1g respectively.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0FB56-A415-46F7-93D8-8B8EF1F8913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6137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Making a decision requires a trade-o between these two types of errors. Bayes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decision theory says this trade-o should depend on two issues: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rst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prior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probability that the image patch is an edge. Statistically most image patches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not contain edges, so we would get a small number of total errors (false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positives and false negatives) by simply deciding that every image patch is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non-edge. This would encourage us to increase the threshold T (to 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􀀀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so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every image patch would be </a:t>
            </a:r>
            <a:r>
              <a:rPr lang="en-US" altLang="zh-CN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classied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non-edge). Second, we need to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 the loss if we make a mistake. If our goal is to detect edges, then we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be willing to tolerate many false positives provided we keep the number of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false negatives small. This means we choose a decision rule, by reducing the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threshold T, so that we detect all the real edges but also output \false edges,"</a:t>
            </a:r>
          </a:p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we hope to remove later by using contextual cues.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0FB56-A415-46F7-93D8-8B8EF1F8913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55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72D9-A487-42D2-9B6D-7B195C890FF8}" type="datetimeFigureOut">
              <a:rPr lang="zh-CN" altLang="en-US" smtClean="0"/>
              <a:t>2018-09-18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335A-4D91-4C9E-BC0C-C25914657A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100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72D9-A487-42D2-9B6D-7B195C890FF8}" type="datetimeFigureOut">
              <a:rPr lang="zh-CN" altLang="en-US" smtClean="0"/>
              <a:t>2018-09-18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335A-4D91-4C9E-BC0C-C25914657A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026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72D9-A487-42D2-9B6D-7B195C890FF8}" type="datetimeFigureOut">
              <a:rPr lang="zh-CN" altLang="en-US" smtClean="0"/>
              <a:t>2018-09-18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335A-4D91-4C9E-BC0C-C25914657A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4068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72D9-A487-42D2-9B6D-7B195C890FF8}" type="datetimeFigureOut">
              <a:rPr lang="zh-CN" altLang="en-US" smtClean="0"/>
              <a:t>2018-09-18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335A-4D91-4C9E-BC0C-C25914657A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580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72D9-A487-42D2-9B6D-7B195C890FF8}" type="datetimeFigureOut">
              <a:rPr lang="zh-CN" altLang="en-US" smtClean="0"/>
              <a:t>2018-09-18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335A-4D91-4C9E-BC0C-C25914657A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84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72D9-A487-42D2-9B6D-7B195C890FF8}" type="datetimeFigureOut">
              <a:rPr lang="zh-CN" altLang="en-US" smtClean="0"/>
              <a:t>2018-09-18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335A-4D91-4C9E-BC0C-C25914657A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678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72D9-A487-42D2-9B6D-7B195C890FF8}" type="datetimeFigureOut">
              <a:rPr lang="zh-CN" altLang="en-US" smtClean="0"/>
              <a:t>2018-09-18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335A-4D91-4C9E-BC0C-C25914657A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425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72D9-A487-42D2-9B6D-7B195C890FF8}" type="datetimeFigureOut">
              <a:rPr lang="zh-CN" altLang="en-US" smtClean="0"/>
              <a:t>2018-09-18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335A-4D91-4C9E-BC0C-C25914657A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699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72D9-A487-42D2-9B6D-7B195C890FF8}" type="datetimeFigureOut">
              <a:rPr lang="zh-CN" altLang="en-US" smtClean="0"/>
              <a:t>2018-09-18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335A-4D91-4C9E-BC0C-C25914657A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797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72D9-A487-42D2-9B6D-7B195C890FF8}" type="datetimeFigureOut">
              <a:rPr lang="zh-CN" altLang="en-US" smtClean="0"/>
              <a:t>2018-09-18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335A-4D91-4C9E-BC0C-C25914657A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441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72D9-A487-42D2-9B6D-7B195C890FF8}" type="datetimeFigureOut">
              <a:rPr lang="zh-CN" altLang="en-US" smtClean="0"/>
              <a:t>2018-09-18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335A-4D91-4C9E-BC0C-C25914657A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0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E72D9-A487-42D2-9B6D-7B195C890FF8}" type="datetimeFigureOut">
              <a:rPr lang="zh-CN" altLang="en-US" smtClean="0"/>
              <a:t>2018-09-18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E335A-4D91-4C9E-BC0C-C25914657A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99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62664" cy="1470025"/>
          </a:xfrm>
        </p:spPr>
        <p:txBody>
          <a:bodyPr/>
          <a:lstStyle/>
          <a:p>
            <a:r>
              <a:rPr lang="en-US" altLang="zh-CN" b="1" dirty="0" smtClean="0"/>
              <a:t>Probabilities and decision theory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67977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Statistical edge detection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At each pixel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zh-CN" dirty="0" smtClean="0"/>
                  <a:t> we compute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𝑓</m:t>
                    </m:r>
                    <m:r>
                      <a:rPr lang="en-US" altLang="zh-CN" i="1" dirty="0" smtClean="0">
                        <a:latin typeface="Cambria Math"/>
                      </a:rPr>
                      <m:t>(</m:t>
                    </m:r>
                    <m:r>
                      <a:rPr lang="en-US" altLang="zh-CN" i="1" dirty="0" smtClean="0">
                        <a:latin typeface="Cambria Math"/>
                      </a:rPr>
                      <m:t>𝐼</m:t>
                    </m:r>
                    <m:r>
                      <a:rPr lang="en-US" altLang="zh-CN" i="1" dirty="0" smtClean="0">
                        <a:latin typeface="Cambria Math"/>
                      </a:rPr>
                      <m:t>(</m:t>
                    </m:r>
                    <m:r>
                      <a:rPr lang="en-US" altLang="zh-CN" i="1" dirty="0" smtClean="0">
                        <a:latin typeface="Cambria Math"/>
                      </a:rPr>
                      <m:t>𝑥</m:t>
                    </m:r>
                    <m:r>
                      <a:rPr lang="en-US" altLang="zh-CN" i="1" dirty="0" smtClean="0">
                        <a:latin typeface="Cambria Math"/>
                      </a:rPr>
                      <m:t>)) </m:t>
                    </m:r>
                  </m:oMath>
                </a14:m>
                <a:r>
                  <a:rPr lang="en-US" altLang="zh-CN" dirty="0" smtClean="0"/>
                  <a:t>and calculate the conditional distributions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𝑃</m:t>
                    </m:r>
                    <m:r>
                      <a:rPr lang="en-US" altLang="zh-CN" i="1" dirty="0" smtClean="0">
                        <a:latin typeface="Cambria Math"/>
                      </a:rPr>
                      <m:t>(</m:t>
                    </m:r>
                    <m:r>
                      <a:rPr lang="en-US" altLang="zh-CN" i="1" dirty="0" smtClean="0">
                        <a:latin typeface="Cambria Math"/>
                      </a:rPr>
                      <m:t>𝑓</m:t>
                    </m:r>
                    <m:r>
                      <a:rPr lang="en-US" altLang="zh-CN" i="1" dirty="0" smtClean="0">
                        <a:latin typeface="Cambria Math"/>
                      </a:rPr>
                      <m:t>(</m:t>
                    </m:r>
                    <m:r>
                      <a:rPr lang="en-US" altLang="zh-CN" i="1" dirty="0" smtClean="0">
                        <a:latin typeface="Cambria Math"/>
                      </a:rPr>
                      <m:t>𝐼</m:t>
                    </m:r>
                    <m:r>
                      <a:rPr lang="en-US" altLang="zh-CN" i="1" dirty="0" smtClean="0">
                        <a:latin typeface="Cambria Math"/>
                      </a:rPr>
                      <m:t>(</m:t>
                    </m:r>
                    <m:r>
                      <a:rPr lang="en-US" altLang="zh-CN" i="1" dirty="0" smtClean="0">
                        <a:latin typeface="Cambria Math"/>
                      </a:rPr>
                      <m:t>𝑥</m:t>
                    </m:r>
                    <m:r>
                      <a:rPr lang="en-US" altLang="zh-CN" i="1" dirty="0" smtClean="0">
                        <a:latin typeface="Cambria Math"/>
                      </a:rPr>
                      <m:t>))|</m:t>
                    </m:r>
                    <m:r>
                      <a:rPr lang="en-US" altLang="zh-CN" i="1" dirty="0" err="1" smtClean="0">
                        <a:latin typeface="Cambria Math"/>
                      </a:rPr>
                      <m:t>𝑦</m:t>
                    </m:r>
                    <m:r>
                      <a:rPr lang="en-US" altLang="zh-CN" i="1" dirty="0" smtClean="0">
                        <a:latin typeface="Cambria Math"/>
                      </a:rPr>
                      <m:t> = 1) </m:t>
                    </m:r>
                  </m:oMath>
                </a14:m>
                <a:r>
                  <a:rPr lang="en-US" altLang="zh-CN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𝑃</m:t>
                    </m:r>
                    <m:r>
                      <a:rPr lang="en-US" altLang="zh-CN" i="1" dirty="0" smtClean="0">
                        <a:latin typeface="Cambria Math"/>
                      </a:rPr>
                      <m:t>(</m:t>
                    </m:r>
                    <m:r>
                      <a:rPr lang="en-US" altLang="zh-CN" i="1" dirty="0" smtClean="0">
                        <a:latin typeface="Cambria Math"/>
                      </a:rPr>
                      <m:t>𝑓</m:t>
                    </m:r>
                    <m:r>
                      <a:rPr lang="en-US" altLang="zh-CN" i="1" dirty="0" smtClean="0">
                        <a:latin typeface="Cambria Math"/>
                      </a:rPr>
                      <m:t> (</m:t>
                    </m:r>
                    <m:r>
                      <a:rPr lang="en-US" altLang="zh-CN" i="1" dirty="0" smtClean="0">
                        <a:latin typeface="Cambria Math"/>
                      </a:rPr>
                      <m:t>𝐼</m:t>
                    </m:r>
                    <m:r>
                      <a:rPr lang="en-US" altLang="zh-CN" i="1" dirty="0" smtClean="0">
                        <a:latin typeface="Cambria Math"/>
                      </a:rPr>
                      <m:t> (</m:t>
                    </m:r>
                    <m:r>
                      <a:rPr lang="en-US" altLang="zh-CN" i="1" dirty="0" smtClean="0">
                        <a:latin typeface="Cambria Math"/>
                      </a:rPr>
                      <m:t>𝑥</m:t>
                    </m:r>
                    <m:r>
                      <a:rPr lang="en-US" altLang="zh-CN" i="1" dirty="0" smtClean="0">
                        <a:latin typeface="Cambria Math"/>
                      </a:rPr>
                      <m:t>))|</m:t>
                    </m:r>
                    <m:r>
                      <a:rPr lang="en-US" altLang="zh-CN" i="1" dirty="0" err="1" smtClean="0">
                        <a:latin typeface="Cambria Math"/>
                      </a:rPr>
                      <m:t>𝑦</m:t>
                    </m:r>
                    <m:r>
                      <a:rPr lang="en-US" altLang="zh-CN" b="0" i="1" dirty="0" smtClean="0">
                        <a:latin typeface="Cambria Math"/>
                      </a:rPr>
                      <m:t>=−</m:t>
                    </m:r>
                    <m:r>
                      <a:rPr lang="en-US" altLang="zh-CN" i="1" dirty="0" smtClean="0">
                        <a:latin typeface="Cambria Math"/>
                      </a:rPr>
                      <m:t>1)</m:t>
                    </m:r>
                  </m:oMath>
                </a14:m>
                <a:r>
                  <a:rPr lang="en-US" altLang="zh-CN" dirty="0" smtClean="0"/>
                  <a:t>.</a:t>
                </a:r>
              </a:p>
              <a:p>
                <a:r>
                  <a:rPr lang="en-US" altLang="zh-CN" dirty="0" smtClean="0"/>
                  <a:t>These distributions give local evidence for the presence of edges at each pixel.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10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5514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Statistical edge detection </a:t>
            </a:r>
            <a:r>
              <a:rPr lang="en-US" altLang="zh-CN" dirty="0" smtClean="0"/>
              <a:t>figure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2132856"/>
            <a:ext cx="9036496" cy="321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957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Log-likelihood ratio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328592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 smtClean="0"/>
                  <a:t>The log-likelihood ratio: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zh-CN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/>
                              </a:rPr>
                              <m:t>𝑃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𝐼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))|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=1)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/>
                              </a:rPr>
                              <m:t>𝑃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𝐼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))|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=−1)</m:t>
                            </m:r>
                          </m:den>
                        </m:f>
                      </m:e>
                    </m:func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/>
                  <a:t>gives evidence for the presence of </a:t>
                </a:r>
                <a:r>
                  <a:rPr lang="en-US" altLang="zh-CN" dirty="0" smtClean="0"/>
                  <a:t>an edge </a:t>
                </a:r>
                <a:r>
                  <a:rPr lang="en-US" altLang="zh-CN" dirty="0"/>
                  <a:t>in image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altLang="zh-CN" dirty="0"/>
                  <a:t> at position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zh-CN" dirty="0" smtClean="0"/>
                  <a:t>.</a:t>
                </a:r>
              </a:p>
              <a:p>
                <a:r>
                  <a:rPr lang="en-US" altLang="zh-CN" dirty="0" smtClean="0"/>
                  <a:t>A </a:t>
                </a:r>
                <a:r>
                  <a:rPr lang="en-US" altLang="zh-CN" dirty="0"/>
                  <a:t>decision </a:t>
                </a:r>
                <a:r>
                  <a:rPr lang="en-US" altLang="zh-CN" dirty="0" smtClean="0"/>
                  <a:t>rule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CN" b="0" i="0" smtClean="0">
                        <a:latin typeface="Cambria Math"/>
                      </a:rPr>
                      <m:t>:</m:t>
                    </m:r>
                  </m:oMath>
                </a14:m>
                <a:endParaRPr lang="en-US" altLang="zh-CN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altLang="zh-CN" dirty="0" smtClean="0"/>
                  <a:t>,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zh-CN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/>
                              </a:rPr>
                              <m:t>𝑃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𝐼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))|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=1)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/>
                              </a:rPr>
                              <m:t>𝑃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𝐼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))|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=−1)</m:t>
                            </m:r>
                          </m:den>
                        </m:f>
                      </m:e>
                    </m:func>
                    <m:r>
                      <a:rPr lang="en-US" altLang="zh-CN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altLang="zh-CN" dirty="0" smtClean="0"/>
                  <a:t>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=−1</m:t>
                    </m:r>
                  </m:oMath>
                </a14:m>
                <a:r>
                  <a:rPr lang="en-US" altLang="zh-CN" dirty="0" smtClean="0"/>
                  <a:t>,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zh-CN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/>
                              </a:rPr>
                              <m:t>𝑃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𝐼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))|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=1)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/>
                              </a:rPr>
                              <m:t>𝑃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𝐼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))|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=−1)</m:t>
                            </m:r>
                          </m:den>
                        </m:f>
                      </m:e>
                    </m:func>
                    <m:r>
                      <a:rPr lang="en-US" altLang="zh-CN" b="0" i="0" smtClean="0">
                        <a:latin typeface="Cambria Math"/>
                      </a:rPr>
                      <m:t>&lt;0</m:t>
                    </m:r>
                  </m:oMath>
                </a14:m>
                <a:endParaRPr lang="en-US" altLang="zh-CN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/>
                        </a:rPr>
                        <m:t>𝛼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CN" b="0" i="1" smtClean="0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altLang="zh-CN" b="0" i="1" smtClean="0">
                                      <a:latin typeface="Cambria Math"/>
                                      <a:ea typeface="Cambria Math"/>
                                    </a:rPr>
                                    <m:t>∈{1,−1}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𝑦</m:t>
                              </m:r>
                              <m:func>
                                <m:funcPr>
                                  <m:ctrlPr>
                                    <a:rPr lang="en-US" altLang="zh-CN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i="0" smtClean="0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altLang="zh-CN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𝐼</m:t>
                                      </m:r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))|</m:t>
                                      </m:r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=1)</m:t>
                                      </m:r>
                                    </m:num>
                                    <m:den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𝑃</m:t>
                                      </m:r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𝐼</m:t>
                                      </m:r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))|</m:t>
                                      </m:r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=−1)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328592"/>
              </a:xfrm>
              <a:blipFill rotWithShape="1">
                <a:blip r:embed="rId2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6995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Decision rule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493096"/>
              </a:xfrm>
            </p:spPr>
            <p:txBody>
              <a:bodyPr>
                <a:noAutofit/>
              </a:bodyPr>
              <a:lstStyle/>
              <a:p>
                <a:r>
                  <a:rPr lang="en-US" altLang="zh-CN" dirty="0" smtClean="0"/>
                  <a:t>This </a:t>
                </a:r>
                <a:r>
                  <a:rPr lang="en-US" altLang="zh-CN" dirty="0"/>
                  <a:t>rule gives perfect results (i.e., is 100% correct) if the </a:t>
                </a:r>
                <a:r>
                  <a:rPr lang="en-US" altLang="zh-CN" dirty="0" smtClean="0"/>
                  <a:t>two distributions </a:t>
                </a:r>
                <a:r>
                  <a:rPr lang="en-US" altLang="zh-CN" dirty="0"/>
                  <a:t>do not overlap, i.e., for all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altLang="zh-CN" dirty="0" smtClean="0"/>
                  <a:t>, 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CN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sz="2800" i="1">
                                  <a:latin typeface="Cambria Math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altLang="zh-CN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𝑦</m:t>
                          </m:r>
                          <m:r>
                            <a:rPr lang="en-US" altLang="zh-CN" sz="2800" i="1">
                              <a:latin typeface="Cambria Math"/>
                            </a:rPr>
                            <m:t>=1</m:t>
                          </m:r>
                        </m:e>
                      </m:d>
                      <m:r>
                        <a:rPr lang="en-US" altLang="zh-CN" sz="28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CN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sz="2800" i="1">
                                  <a:latin typeface="Cambria Math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altLang="zh-CN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𝑦</m:t>
                          </m:r>
                          <m:r>
                            <a:rPr lang="en-US" altLang="zh-CN" sz="2800" i="1">
                              <a:latin typeface="Cambria Math"/>
                            </a:rPr>
                            <m:t>=−1</m:t>
                          </m:r>
                        </m:e>
                      </m:d>
                      <m:r>
                        <a:rPr lang="en-US" altLang="zh-CN" sz="2800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altLang="zh-CN" sz="2800" dirty="0" smtClean="0"/>
              </a:p>
              <a:p>
                <a:r>
                  <a:rPr lang="en-US" altLang="zh-CN" dirty="0" smtClean="0"/>
                  <a:t>A </a:t>
                </a:r>
                <a:r>
                  <a:rPr lang="en-US" altLang="zh-CN" dirty="0"/>
                  <a:t>more </a:t>
                </a:r>
                <a:r>
                  <a:rPr lang="en-US" altLang="zh-CN" dirty="0" smtClean="0"/>
                  <a:t>general log-likelihood </a:t>
                </a:r>
                <a:r>
                  <a:rPr lang="en-US" altLang="zh-CN" dirty="0"/>
                  <a:t>ratio test that depends on a threshold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𝑇</m:t>
                    </m:r>
                  </m:oMath>
                </a14:m>
                <a:endParaRPr lang="en-US" altLang="zh-CN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800" i="1">
                          <a:latin typeface="Cambria Math"/>
                        </a:rPr>
                        <m:t>𝛼</m:t>
                      </m:r>
                      <m:d>
                        <m:dPr>
                          <m:ctrlPr>
                            <a:rPr lang="en-US" altLang="zh-CN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CN" sz="28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CN" sz="2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altLang="zh-CN" sz="2800" i="1"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CN" sz="2800" i="1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800">
                                      <a:latin typeface="Cambria Math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altLang="zh-CN" sz="2800" i="1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altLang="zh-CN" sz="2800" i="1">
                                      <a:latin typeface="Cambria Math"/>
                                      <a:ea typeface="Cambria Math"/>
                                    </a:rPr>
                                    <m:t>∈{1,−1}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altLang="zh-CN" sz="28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altLang="zh-CN" sz="2800" i="1">
                                  <a:latin typeface="Cambria Math"/>
                                </a:rPr>
                                <m:t>{</m:t>
                              </m:r>
                              <m:func>
                                <m:funcPr>
                                  <m:ctrlPr>
                                    <a:rPr lang="en-US" altLang="zh-CN" sz="28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2800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altLang="zh-CN" sz="28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800" i="1">
                                          <a:latin typeface="Cambria Math"/>
                                        </a:rPr>
                                        <m:t>𝑃</m:t>
                                      </m:r>
                                      <m:r>
                                        <a:rPr lang="en-US" altLang="zh-CN" sz="2800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altLang="zh-CN" sz="2800" i="1"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lang="en-US" altLang="zh-CN" sz="2800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altLang="zh-CN" sz="2800" i="1">
                                          <a:latin typeface="Cambria Math"/>
                                        </a:rPr>
                                        <m:t>𝐼</m:t>
                                      </m:r>
                                      <m:r>
                                        <a:rPr lang="en-US" altLang="zh-CN" sz="2800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altLang="zh-CN" sz="28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altLang="zh-CN" sz="2800" i="1">
                                          <a:latin typeface="Cambria Math"/>
                                        </a:rPr>
                                        <m:t>))|</m:t>
                                      </m:r>
                                      <m:r>
                                        <a:rPr lang="en-US" altLang="zh-CN" sz="2800" i="1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lang="en-US" altLang="zh-CN" sz="2800" i="1">
                                          <a:latin typeface="Cambria Math"/>
                                        </a:rPr>
                                        <m:t>=1)</m:t>
                                      </m:r>
                                    </m:num>
                                    <m:den>
                                      <m:r>
                                        <a:rPr lang="en-US" altLang="zh-CN" sz="2800" i="1">
                                          <a:latin typeface="Cambria Math"/>
                                        </a:rPr>
                                        <m:t>𝑃</m:t>
                                      </m:r>
                                      <m:r>
                                        <a:rPr lang="en-US" altLang="zh-CN" sz="2800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altLang="zh-CN" sz="2800" i="1"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lang="en-US" altLang="zh-CN" sz="2800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altLang="zh-CN" sz="2800" i="1">
                                          <a:latin typeface="Cambria Math"/>
                                        </a:rPr>
                                        <m:t>𝐼</m:t>
                                      </m:r>
                                      <m:r>
                                        <a:rPr lang="en-US" altLang="zh-CN" sz="2800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altLang="zh-CN" sz="2800" i="1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altLang="zh-CN" sz="2800" i="1">
                                          <a:latin typeface="Cambria Math"/>
                                        </a:rPr>
                                        <m:t>))|</m:t>
                                      </m:r>
                                      <m:r>
                                        <a:rPr lang="en-US" altLang="zh-CN" sz="2800" i="1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lang="en-US" altLang="zh-CN" sz="2800" i="1">
                                          <a:latin typeface="Cambria Math"/>
                                        </a:rPr>
                                        <m:t>=−1)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func>
                        </m:e>
                      </m:func>
                      <m:r>
                        <a:rPr lang="en-US" altLang="zh-CN" sz="280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zh-CN" sz="2800">
                          <a:latin typeface="Cambria Math"/>
                        </a:rPr>
                        <m:t>T</m:t>
                      </m:r>
                      <m:r>
                        <a:rPr lang="en-US" altLang="zh-CN" sz="280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altLang="zh-CN" dirty="0" smtClean="0"/>
              </a:p>
              <a:p>
                <a:pPr marL="0" indent="0">
                  <a:buNone/>
                </a:pPr>
                <a:r>
                  <a:rPr lang="en-US" altLang="zh-CN" dirty="0" smtClean="0"/>
                  <a:t>  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493096"/>
              </a:xfrm>
              <a:blipFill rotWithShape="1">
                <a:blip r:embed="rId4"/>
                <a:stretch>
                  <a:fillRect l="-1630" t="-1764" r="-3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6546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Two types of mistakes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CN" dirty="0"/>
                  <a:t>By varying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 </m:t>
                    </m:r>
                    <m:r>
                      <a:rPr lang="en-US" altLang="zh-CN" i="1" dirty="0">
                        <a:latin typeface="Cambria Math"/>
                      </a:rPr>
                      <m:t>𝑇</m:t>
                    </m:r>
                    <m:r>
                      <a:rPr lang="en-US" altLang="zh-CN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dirty="0"/>
                  <a:t>we get different types of mistakes</a:t>
                </a:r>
                <a:endParaRPr lang="zh-CN" altLang="en-US" dirty="0"/>
              </a:p>
              <a:p>
                <a:r>
                  <a:rPr lang="en-US" altLang="zh-CN" i="1" dirty="0" smtClean="0"/>
                  <a:t>false positives</a:t>
                </a:r>
                <a:r>
                  <a:rPr lang="en-US" altLang="zh-CN" dirty="0"/>
                  <a:t>: non-edge stimuli which the decision rule </a:t>
                </a:r>
                <a:r>
                  <a:rPr lang="en-US" altLang="zh-CN" dirty="0" smtClean="0"/>
                  <a:t>mistakenly decides </a:t>
                </a:r>
                <a:r>
                  <a:rPr lang="en-US" altLang="zh-CN" dirty="0"/>
                  <a:t>to be an </a:t>
                </a:r>
                <a:r>
                  <a:rPr lang="en-US" altLang="zh-CN" dirty="0" smtClean="0"/>
                  <a:t>edge</a:t>
                </a:r>
              </a:p>
              <a:p>
                <a:r>
                  <a:rPr lang="en-US" altLang="zh-CN" i="1" dirty="0" smtClean="0"/>
                  <a:t>false negatives: </a:t>
                </a:r>
                <a:r>
                  <a:rPr lang="en-US" altLang="zh-CN" dirty="0"/>
                  <a:t>edge stimuli </a:t>
                </a:r>
                <a:r>
                  <a:rPr lang="en-US" altLang="zh-CN" dirty="0" smtClean="0"/>
                  <a:t>which are </a:t>
                </a:r>
                <a:r>
                  <a:rPr lang="en-US" altLang="zh-CN" dirty="0"/>
                  <a:t>mistakenly </a:t>
                </a:r>
                <a:r>
                  <a:rPr lang="en-US" altLang="zh-CN" dirty="0" smtClean="0"/>
                  <a:t>classified </a:t>
                </a:r>
                <a:r>
                  <a:rPr lang="en-US" altLang="zh-CN" dirty="0"/>
                  <a:t>as not being </a:t>
                </a:r>
                <a:r>
                  <a:rPr lang="en-US" altLang="zh-CN" dirty="0" smtClean="0"/>
                  <a:t>edges</a:t>
                </a:r>
              </a:p>
              <a:p>
                <a:r>
                  <a:rPr lang="en-US" altLang="zh-CN" dirty="0"/>
                  <a:t>Increasing the threshold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 smtClean="0"/>
                  <a:t>reduces the </a:t>
                </a:r>
                <a:r>
                  <a:rPr lang="en-US" altLang="zh-CN" dirty="0"/>
                  <a:t>number of </a:t>
                </a:r>
                <a:r>
                  <a:rPr lang="en-US" altLang="zh-CN" i="1" dirty="0"/>
                  <a:t>false positives </a:t>
                </a:r>
                <a:r>
                  <a:rPr lang="en-US" altLang="zh-CN" dirty="0"/>
                  <a:t>but at the cost of increasing the number of </a:t>
                </a:r>
                <a:r>
                  <a:rPr lang="en-US" altLang="zh-CN" i="1" dirty="0" smtClean="0"/>
                  <a:t>false negatives</a:t>
                </a:r>
                <a:r>
                  <a:rPr lang="en-US" altLang="zh-CN" dirty="0"/>
                  <a:t>, while decreasing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altLang="zh-CN" dirty="0"/>
                  <a:t> has the opposite </a:t>
                </a:r>
                <a:r>
                  <a:rPr lang="en-US" altLang="zh-CN" dirty="0" smtClean="0"/>
                  <a:t>effect</a:t>
                </a:r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695" r="-1556" b="-2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7637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Decision theory and </a:t>
            </a:r>
            <a:r>
              <a:rPr lang="en-US" altLang="zh-CN" dirty="0" smtClean="0"/>
              <a:t>trade-offs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Making a decision requires a </a:t>
            </a:r>
            <a:r>
              <a:rPr lang="en-US" altLang="zh-CN" dirty="0" smtClean="0"/>
              <a:t>trade-off </a:t>
            </a:r>
            <a:r>
              <a:rPr lang="en-US" altLang="zh-CN" dirty="0"/>
              <a:t>between these two types of errors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Bayes decision </a:t>
            </a:r>
            <a:r>
              <a:rPr lang="en-US" altLang="zh-CN" dirty="0"/>
              <a:t>theory says this </a:t>
            </a:r>
            <a:r>
              <a:rPr lang="en-US" altLang="zh-CN" dirty="0" smtClean="0"/>
              <a:t>trade-off </a:t>
            </a:r>
            <a:r>
              <a:rPr lang="en-US" altLang="zh-CN" dirty="0"/>
              <a:t>should depend on two issues</a:t>
            </a:r>
            <a:r>
              <a:rPr lang="en-US" altLang="zh-CN" dirty="0" smtClean="0"/>
              <a:t>:</a:t>
            </a:r>
          </a:p>
          <a:p>
            <a:pPr lvl="1"/>
            <a:r>
              <a:rPr lang="en-US" altLang="zh-CN" dirty="0"/>
              <a:t>the </a:t>
            </a:r>
            <a:r>
              <a:rPr lang="en-US" altLang="zh-CN" i="1" dirty="0" smtClean="0"/>
              <a:t>prior</a:t>
            </a:r>
            <a:r>
              <a:rPr lang="en-US" altLang="zh-CN" dirty="0" smtClean="0"/>
              <a:t> probability </a:t>
            </a:r>
            <a:r>
              <a:rPr lang="en-US" altLang="zh-CN" dirty="0"/>
              <a:t>that the image patch is an </a:t>
            </a:r>
            <a:r>
              <a:rPr lang="en-US" altLang="zh-CN" dirty="0" smtClean="0"/>
              <a:t>edge</a:t>
            </a:r>
          </a:p>
          <a:p>
            <a:pPr lvl="1"/>
            <a:r>
              <a:rPr lang="en-US" altLang="zh-CN" dirty="0"/>
              <a:t>the </a:t>
            </a:r>
            <a:r>
              <a:rPr lang="en-US" altLang="zh-CN" i="1" dirty="0"/>
              <a:t>loss</a:t>
            </a:r>
            <a:r>
              <a:rPr lang="en-US" altLang="zh-CN" dirty="0"/>
              <a:t> if we make a mistake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370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Combining multiple cues for edge detection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 smtClean="0"/>
                  <a:t>Combining several different filters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altLang="zh-CN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i="1" dirty="0" smtClean="0">
                        <a:latin typeface="Cambria Math"/>
                      </a:rPr>
                      <m:t> </m:t>
                    </m:r>
                    <m:r>
                      <a:rPr lang="en-US" altLang="zh-CN" i="1" dirty="0">
                        <a:latin typeface="Cambria Math"/>
                      </a:rPr>
                      <m:t>(</m:t>
                    </m:r>
                    <m:r>
                      <a:rPr lang="en-US" altLang="zh-CN" i="1" dirty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altLang="zh-CN" i="1" dirty="0">
                        <a:latin typeface="Cambria Math"/>
                      </a:rPr>
                      <m:t>)</m:t>
                    </m:r>
                    <m:r>
                      <a:rPr lang="en-US" altLang="zh-CN" b="0" i="1" dirty="0" smtClean="0">
                        <a:latin typeface="Cambria Math"/>
                      </a:rPr>
                      <m:t>|</m:t>
                    </m:r>
                    <m:r>
                      <a:rPr lang="en-US" altLang="zh-CN" i="1" dirty="0" err="1">
                        <a:latin typeface="Cambria Math"/>
                      </a:rPr>
                      <m:t>𝑖</m:t>
                    </m:r>
                    <m:r>
                      <a:rPr lang="en-US" altLang="zh-CN" i="1" dirty="0">
                        <a:latin typeface="Cambria Math"/>
                      </a:rPr>
                      <m:t> = 1</m:t>
                    </m:r>
                    <m:r>
                      <a:rPr lang="en-US" altLang="zh-CN" b="0" i="1" dirty="0" smtClean="0">
                        <a:latin typeface="Cambria Math"/>
                      </a:rPr>
                      <m:t>,…,</m:t>
                    </m:r>
                    <m:r>
                      <a:rPr lang="en-US" altLang="zh-CN" i="1" dirty="0" smtClean="0">
                        <a:latin typeface="Cambria Math"/>
                      </a:rPr>
                      <m:t>𝑀</m:t>
                    </m:r>
                    <m:r>
                      <a:rPr lang="en-US" altLang="zh-CN" i="1" dirty="0" smtClean="0">
                        <a:latin typeface="Cambria Math"/>
                      </a:rPr>
                      <m:t>}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to detect </a:t>
                </a:r>
                <a:r>
                  <a:rPr lang="en-US" altLang="zh-CN" dirty="0"/>
                  <a:t>an edge by estimating the joint response of all the </a:t>
                </a:r>
                <a:r>
                  <a:rPr lang="en-US" altLang="zh-CN" dirty="0" smtClean="0"/>
                  <a:t>filters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𝑃</m:t>
                    </m:r>
                    <m:r>
                      <a:rPr lang="en-US" altLang="zh-CN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b="0" i="1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b="0" i="1" dirty="0" smtClean="0">
                        <a:latin typeface="Cambria Math"/>
                      </a:rPr>
                      <m:t>,…|</m:t>
                    </m:r>
                    <m:r>
                      <a:rPr lang="en-US" altLang="zh-CN" i="1" dirty="0" err="1">
                        <a:latin typeface="Cambria Math"/>
                      </a:rPr>
                      <m:t>𝑦</m:t>
                    </m:r>
                    <m:r>
                      <a:rPr lang="en-US" altLang="zh-CN" i="1" dirty="0">
                        <a:latin typeface="Cambria Math"/>
                      </a:rPr>
                      <m:t>) = </m:t>
                    </m:r>
                    <m:r>
                      <a:rPr lang="en-US" altLang="zh-CN" i="1" dirty="0">
                        <a:latin typeface="Cambria Math"/>
                      </a:rPr>
                      <m:t>𝑃</m:t>
                    </m:r>
                    <m:r>
                      <a:rPr lang="en-US" altLang="zh-CN" i="1" dirty="0">
                        <a:latin typeface="Cambria Math"/>
                      </a:rPr>
                      <m:t>({</m:t>
                    </m:r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/>
                          </a:rPr>
                          <m:t>𝐼</m:t>
                        </m:r>
                        <m:r>
                          <a:rPr lang="en-US" altLang="zh-CN" i="1" dirty="0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zh-CN" b="0" i="1" dirty="0" smtClean="0">
                        <a:latin typeface="Cambria Math"/>
                      </a:rPr>
                      <m:t>}|</m:t>
                    </m:r>
                    <m:r>
                      <a:rPr lang="en-US" altLang="zh-CN" i="1" dirty="0" err="1">
                        <a:latin typeface="Cambria Math"/>
                      </a:rPr>
                      <m:t>𝑦</m:t>
                    </m:r>
                    <m:r>
                      <a:rPr lang="en-US" altLang="zh-CN" i="1" dirty="0"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/>
                  <a:t>conditioned on whether the image </a:t>
                </a:r>
                <a:r>
                  <a:rPr lang="en-US" altLang="zh-CN" dirty="0" smtClean="0"/>
                  <a:t>patch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en-US" altLang="zh-CN" dirty="0"/>
                  <a:t>at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zh-CN" dirty="0"/>
                  <a:t> is an edge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𝑦</m:t>
                    </m:r>
                    <m:r>
                      <a:rPr lang="en-US" altLang="zh-CN" i="1" dirty="0" smtClean="0">
                        <a:latin typeface="Cambria Math"/>
                      </a:rPr>
                      <m:t>=1 </m:t>
                    </m:r>
                  </m:oMath>
                </a14:m>
                <a:r>
                  <a:rPr lang="en-US" altLang="zh-CN" dirty="0"/>
                  <a:t>or not an edge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𝑦</m:t>
                    </m:r>
                    <m:r>
                      <a:rPr lang="en-US" altLang="zh-CN" i="1" dirty="0" smtClean="0">
                        <a:latin typeface="Cambria Math"/>
                      </a:rPr>
                      <m:t>=−1</m:t>
                    </m:r>
                  </m:oMath>
                </a14:m>
                <a:r>
                  <a:rPr lang="en-US" altLang="zh-CN" dirty="0" smtClean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CN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en-US" altLang="zh-CN" sz="24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CN" sz="2400" i="1">
                              <a:latin typeface="Cambria Math"/>
                            </a:rPr>
                            <m:t>𝑥</m:t>
                          </m:r>
                          <m:r>
                            <a:rPr lang="en-US" altLang="zh-CN" sz="24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altLang="zh-CN" sz="24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altLang="zh-CN" sz="2400" i="1"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CN" sz="2400" i="1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latin typeface="Cambria Math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altLang="zh-CN" sz="2400" i="1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altLang="zh-CN" sz="2400" i="1">
                                      <a:latin typeface="Cambria Math"/>
                                      <a:ea typeface="Cambria Math"/>
                                    </a:rPr>
                                    <m:t>∈{1,−1}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altLang="zh-CN" sz="24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altLang="zh-CN" sz="2400" i="1">
                                  <a:latin typeface="Cambria Math"/>
                                </a:rPr>
                                <m:t>{</m:t>
                              </m:r>
                              <m:func>
                                <m:funcPr>
                                  <m:ctrlPr>
                                    <a:rPr lang="en-US" altLang="zh-CN" sz="24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altLang="zh-CN" sz="2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i="1">
                                          <a:latin typeface="Cambria Math"/>
                                        </a:rPr>
                                        <m:t>𝑃</m:t>
                                      </m:r>
                                      <m:r>
                                        <a:rPr lang="en-US" altLang="zh-CN" sz="2400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altLang="zh-CN" sz="2800" i="1" dirty="0">
                                          <a:latin typeface="Cambria Math"/>
                                        </a:rPr>
                                        <m:t>{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800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800" i="1" dirty="0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800" i="1" dirty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zh-CN" sz="2800" i="1" dirty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800" i="1" dirty="0">
                                              <a:latin typeface="Cambria Math"/>
                                            </a:rPr>
                                            <m:t>𝐼</m:t>
                                          </m:r>
                                          <m:r>
                                            <a:rPr lang="en-US" altLang="zh-CN" sz="2800" i="1" dirty="0">
                                              <a:latin typeface="Cambria Math"/>
                                            </a:rPr>
                                            <m:t> 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sz="2800" i="1" dirty="0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2800" i="1" dirty="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altLang="zh-CN" sz="2800" i="1" dirty="0">
                                          <a:latin typeface="Cambria Math"/>
                                        </a:rPr>
                                        <m:t>}</m:t>
                                      </m:r>
                                      <m:r>
                                        <a:rPr lang="en-US" altLang="zh-CN" sz="2400" i="1">
                                          <a:latin typeface="Cambria Math"/>
                                        </a:rPr>
                                        <m:t>|</m:t>
                                      </m:r>
                                      <m:r>
                                        <a:rPr lang="en-US" altLang="zh-CN" sz="2400" i="1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lang="en-US" altLang="zh-CN" sz="2400" i="1">
                                          <a:latin typeface="Cambria Math"/>
                                        </a:rPr>
                                        <m:t>=1)</m:t>
                                      </m:r>
                                    </m:num>
                                    <m:den>
                                      <m:r>
                                        <a:rPr lang="en-US" altLang="zh-CN" sz="2400" i="1">
                                          <a:latin typeface="Cambria Math"/>
                                        </a:rPr>
                                        <m:t>𝑃</m:t>
                                      </m:r>
                                      <m:r>
                                        <a:rPr lang="en-US" altLang="zh-CN" sz="2400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altLang="zh-CN" sz="28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{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800" i="1" dirty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800" i="1" dirty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800" i="1" dirty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zh-CN" sz="2800" i="1" dirty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800" i="1" dirty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𝐼</m:t>
                                          </m:r>
                                          <m:r>
                                            <a:rPr lang="en-US" altLang="zh-CN" sz="2800" i="1" dirty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 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altLang="zh-CN" sz="2800" i="1" dirty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2800" i="1" dirty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altLang="zh-CN" sz="2800" i="1" dirty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}</m:t>
                                      </m:r>
                                      <m:r>
                                        <a:rPr lang="en-US" altLang="zh-CN" sz="2400" i="1">
                                          <a:latin typeface="Cambria Math"/>
                                        </a:rPr>
                                        <m:t>|</m:t>
                                      </m:r>
                                      <m:r>
                                        <a:rPr lang="en-US" altLang="zh-CN" sz="2400" i="1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lang="en-US" altLang="zh-CN" sz="2400" i="1">
                                          <a:latin typeface="Cambria Math"/>
                                        </a:rPr>
                                        <m:t>=−1)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func>
                        </m:e>
                      </m:func>
                      <m:r>
                        <a:rPr lang="en-US" altLang="zh-CN" sz="240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zh-CN" sz="2400">
                          <a:latin typeface="Cambria Math"/>
                        </a:rPr>
                        <m:t>T</m:t>
                      </m:r>
                      <m:r>
                        <a:rPr lang="en-US" altLang="zh-CN" sz="240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altLang="zh-CN" sz="2800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5741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Drawbacks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</a:t>
            </a:r>
            <a:r>
              <a:rPr lang="en-US" altLang="zh-CN" dirty="0" smtClean="0"/>
              <a:t>he </a:t>
            </a:r>
            <a:r>
              <a:rPr lang="en-US" altLang="zh-CN" dirty="0"/>
              <a:t>joint </a:t>
            </a:r>
            <a:r>
              <a:rPr lang="en-US" altLang="zh-CN" dirty="0" smtClean="0"/>
              <a:t>distributions require </a:t>
            </a:r>
            <a:r>
              <a:rPr lang="en-US" altLang="zh-CN" dirty="0"/>
              <a:t>a large amount of data to </a:t>
            </a:r>
            <a:r>
              <a:rPr lang="en-US" altLang="zh-CN" dirty="0" smtClean="0"/>
              <a:t>learn</a:t>
            </a:r>
          </a:p>
          <a:p>
            <a:r>
              <a:rPr lang="en-US" altLang="zh-CN" dirty="0"/>
              <a:t>T</a:t>
            </a:r>
            <a:r>
              <a:rPr lang="en-US" altLang="zh-CN" dirty="0" smtClean="0"/>
              <a:t>he </a:t>
            </a:r>
            <a:r>
              <a:rPr lang="en-US" altLang="zh-CN" dirty="0"/>
              <a:t>joint distributions are </a:t>
            </a:r>
            <a:r>
              <a:rPr lang="en-US" altLang="zh-CN" dirty="0" smtClean="0"/>
              <a:t>“black boxes” </a:t>
            </a:r>
            <a:r>
              <a:rPr lang="en-US" altLang="zh-CN" dirty="0"/>
              <a:t>and give no insight into how the decision is </a:t>
            </a:r>
            <a:r>
              <a:rPr lang="en-US" altLang="zh-CN" dirty="0" smtClean="0"/>
              <a:t>made</a:t>
            </a:r>
          </a:p>
          <a:p>
            <a:r>
              <a:rPr lang="en-US" altLang="zh-CN" dirty="0"/>
              <a:t>Solution: by studying whether </a:t>
            </a:r>
            <a:r>
              <a:rPr lang="en-US" altLang="zh-CN" dirty="0" smtClean="0"/>
              <a:t>the different filters </a:t>
            </a:r>
            <a:r>
              <a:rPr lang="en-US" altLang="zh-CN" dirty="0"/>
              <a:t>are </a:t>
            </a:r>
            <a:r>
              <a:rPr lang="en-US" altLang="zh-CN" dirty="0" smtClean="0"/>
              <a:t>statistically independent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9184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Combining cues with statistical independence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CN" dirty="0" smtClean="0"/>
                  <a:t>The response of the filters </a:t>
                </a:r>
                <a:r>
                  <a:rPr lang="en-US" altLang="zh-CN" dirty="0"/>
                  <a:t>is statistically independent if</a:t>
                </a:r>
                <a:r>
                  <a:rPr lang="en-US" altLang="zh-CN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600" i="1" dirty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CN" sz="2600" i="1" dirty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600" i="1" dirty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600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i="1" dirty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2600" i="1" dirty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600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600" i="1" dirty="0">
                                      <a:latin typeface="Cambria Math"/>
                                    </a:rPr>
                                    <m:t>𝐼</m:t>
                                  </m:r>
                                  <m:r>
                                    <a:rPr lang="en-US" altLang="zh-CN" sz="2600" i="1" dirty="0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US" altLang="zh-CN" sz="2600" i="1" dirty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600" i="1" dirty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e>
                          <m:r>
                            <a:rPr lang="en-US" altLang="zh-CN" sz="2600" i="1" dirty="0" err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altLang="zh-CN" sz="2600" i="1" dirty="0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altLang="zh-CN" sz="2600" i="1" dirty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2600" i="1" dirty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zh-CN" sz="2600" i="1" dirty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CN" sz="2600" i="1" dirty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600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i="1" dirty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2600" i="1" dirty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2600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600" i="1" dirty="0">
                                      <a:latin typeface="Cambria Math"/>
                                    </a:rPr>
                                    <m:t>𝐼</m:t>
                                  </m:r>
                                  <m:r>
                                    <a:rPr lang="en-US" altLang="zh-CN" sz="2600" i="1" dirty="0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US" altLang="zh-CN" sz="2600" i="1" dirty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600" i="1" dirty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  <m:e>
                              <m:r>
                                <a:rPr lang="en-US" altLang="zh-CN" sz="2600" i="1" dirty="0" err="1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2400" i="1">
                              <a:latin typeface="Cambria Math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altLang="zh-CN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/>
                            </a:rPr>
                            <m:t>𝐼</m:t>
                          </m:r>
                          <m:r>
                            <a:rPr lang="en-US" altLang="zh-CN" sz="2400" i="1">
                              <a:latin typeface="Cambria Math"/>
                            </a:rPr>
                            <m:t>(</m:t>
                          </m:r>
                          <m:r>
                            <a:rPr lang="en-US" altLang="zh-CN" sz="2400" i="1">
                              <a:latin typeface="Cambria Math"/>
                            </a:rPr>
                            <m:t>𝑥</m:t>
                          </m:r>
                          <m:r>
                            <a:rPr lang="en-US" altLang="zh-CN" sz="2400" i="1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altLang="zh-CN" sz="24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CN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altLang="zh-CN" sz="2400" i="1"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CN" sz="2400" i="1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>
                                      <a:latin typeface="Cambria Math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altLang="zh-CN" sz="2400" i="1">
                                      <a:latin typeface="Cambria Math"/>
                                    </a:rPr>
                                    <m:t>𝑦</m:t>
                                  </m:r>
                                  <m:r>
                                    <a:rPr lang="en-US" altLang="zh-CN" sz="2400" i="1">
                                      <a:latin typeface="Cambria Math"/>
                                      <a:ea typeface="Cambria Math"/>
                                    </a:rPr>
                                    <m:t>∈{1,−1}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altLang="zh-CN" sz="2400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altLang="zh-CN" sz="2400" i="1">
                                  <a:latin typeface="Cambria Math"/>
                                </a:rPr>
                                <m:t>{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CN" sz="24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CN" sz="2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func>
                                    <m:funcPr>
                                      <m:ctrlPr>
                                        <a:rPr lang="en-US" altLang="zh-CN" sz="2400" i="1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400">
                                          <a:latin typeface="Cambria Math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f>
                                        <m:fPr>
                                          <m:ctrlPr>
                                            <a:rPr lang="en-US" altLang="zh-CN" sz="2400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sz="2400" i="1">
                                              <a:latin typeface="Cambria Math"/>
                                            </a:rPr>
                                            <m:t>𝑃</m:t>
                                          </m:r>
                                          <m:r>
                                            <a:rPr lang="en-US" altLang="zh-CN" sz="2400" i="1"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sz="2800" i="1" dirty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800" i="1" dirty="0"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800" i="1" dirty="0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altLang="zh-CN" sz="2800" i="1" dirty="0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2800" i="1" dirty="0">
                                                  <a:latin typeface="Cambria Math"/>
                                                </a:rPr>
                                                <m:t>𝐼</m:t>
                                              </m:r>
                                              <m:r>
                                                <a:rPr lang="en-US" altLang="zh-CN" sz="2800" i="1" dirty="0">
                                                  <a:latin typeface="Cambria Math"/>
                                                </a:rPr>
                                                <m:t> 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altLang="zh-CN" sz="2800" i="1" dirty="0"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zh-CN" sz="2800" i="1" dirty="0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d>
                                            </m:e>
                                          </m:d>
                                          <m:r>
                                            <a:rPr lang="en-US" altLang="zh-CN" sz="2400" i="1">
                                              <a:latin typeface="Cambria Math"/>
                                            </a:rPr>
                                            <m:t>|</m:t>
                                          </m:r>
                                          <m:r>
                                            <a:rPr lang="en-US" altLang="zh-CN" sz="2400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  <m:r>
                                            <a:rPr lang="en-US" altLang="zh-CN" sz="2400" i="1">
                                              <a:latin typeface="Cambria Math"/>
                                            </a:rPr>
                                            <m:t>=1)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sz="2400" i="1">
                                              <a:latin typeface="Cambria Math"/>
                                            </a:rPr>
                                            <m:t>𝑃</m:t>
                                          </m:r>
                                          <m:r>
                                            <a:rPr lang="en-US" altLang="zh-CN" sz="2400" i="1"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sz="2800" i="1" dirty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800" i="1" dirty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800" i="1" dirty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altLang="zh-CN" sz="2800" i="1" dirty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CN" sz="2800" i="1" dirty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𝐼</m:t>
                                              </m:r>
                                              <m:r>
                                                <a:rPr lang="en-US" altLang="zh-CN" sz="2800" i="1" dirty="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 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altLang="zh-CN" sz="2800" i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zh-CN" sz="2800" i="1" dirty="0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d>
                                            </m:e>
                                          </m:d>
                                          <m:r>
                                            <a:rPr lang="en-US" altLang="zh-CN" sz="2400" i="1">
                                              <a:latin typeface="Cambria Math"/>
                                            </a:rPr>
                                            <m:t>|</m:t>
                                          </m:r>
                                          <m:r>
                                            <a:rPr lang="en-US" altLang="zh-CN" sz="2400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  <m:r>
                                            <a:rPr lang="en-US" altLang="zh-CN" sz="2400" i="1">
                                              <a:latin typeface="Cambria Math"/>
                                            </a:rPr>
                                            <m:t>=−1)</m:t>
                                          </m:r>
                                        </m:den>
                                      </m:f>
                                    </m:e>
                                  </m:func>
                                </m:e>
                              </m:nary>
                            </m:e>
                          </m:func>
                        </m:e>
                      </m:func>
                      <m:r>
                        <a:rPr lang="en-US" altLang="zh-CN" sz="240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zh-CN" sz="2400">
                          <a:latin typeface="Cambria Math"/>
                        </a:rPr>
                        <m:t>T</m:t>
                      </m:r>
                      <m:r>
                        <a:rPr lang="en-US" altLang="zh-CN" sz="240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zh-CN" altLang="en-US" sz="2800" dirty="0"/>
              </a:p>
              <a:p>
                <a:pPr marL="0" indent="0">
                  <a:buNone/>
                </a:pPr>
                <a:endParaRPr lang="en-US" altLang="zh-CN" dirty="0" smtClean="0"/>
              </a:p>
              <a:p>
                <a:r>
                  <a:rPr lang="en-US" altLang="zh-CN" dirty="0" smtClean="0"/>
                  <a:t>Each filter </a:t>
                </a:r>
                <a:r>
                  <a:rPr lang="en-US" altLang="zh-CN" dirty="0"/>
                  <a:t>gives </a:t>
                </a:r>
                <a:r>
                  <a:rPr lang="en-US" altLang="zh-CN" dirty="0" smtClean="0"/>
                  <a:t>a "vote</a:t>
                </a:r>
                <a:r>
                  <a:rPr lang="en-US" altLang="zh-CN" dirty="0"/>
                  <a:t>," which can be positive or negative, and the decision is based on </a:t>
                </a:r>
                <a:r>
                  <a:rPr lang="en-US" altLang="zh-CN" dirty="0" smtClean="0"/>
                  <a:t>the sum </a:t>
                </a:r>
                <a:r>
                  <a:rPr lang="en-US" altLang="zh-CN" dirty="0"/>
                  <a:t>of these votes</a:t>
                </a:r>
                <a:r>
                  <a:rPr lang="en-US" altLang="zh-CN" dirty="0" smtClean="0"/>
                  <a:t>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3504" r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355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Combining cues with conditional independence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CN" dirty="0" smtClean="0"/>
                  <a:t>Very </a:t>
                </a:r>
                <a:r>
                  <a:rPr lang="en-US" altLang="zh-CN" dirty="0"/>
                  <a:t>few </a:t>
                </a:r>
                <a:r>
                  <a:rPr lang="en-US" altLang="zh-CN" dirty="0" smtClean="0"/>
                  <a:t>filters </a:t>
                </a:r>
                <a:r>
                  <a:rPr lang="en-US" altLang="zh-CN" dirty="0"/>
                  <a:t>are statistically </a:t>
                </a:r>
                <a:r>
                  <a:rPr lang="en-US" altLang="zh-CN" dirty="0" smtClean="0"/>
                  <a:t>independent, e.g., the response </a:t>
                </a:r>
                <a:r>
                  <a:rPr lang="en-US" altLang="zh-CN" dirty="0"/>
                  <a:t>of each </a:t>
                </a:r>
                <a:r>
                  <a:rPr lang="en-US" altLang="zh-CN" dirty="0" smtClean="0"/>
                  <a:t>filter </a:t>
                </a:r>
                <a:r>
                  <a:rPr lang="en-US" altLang="zh-CN" dirty="0"/>
                  <a:t>will depend on the total brightness of the </a:t>
                </a:r>
                <a:r>
                  <a:rPr lang="en-US" altLang="zh-CN" dirty="0" smtClean="0"/>
                  <a:t>image patch</a:t>
                </a:r>
              </a:p>
              <a:p>
                <a:r>
                  <a:rPr lang="en-US" altLang="zh-CN" dirty="0"/>
                  <a:t>an additional </a:t>
                </a:r>
                <a:r>
                  <a:rPr lang="en-US" altLang="zh-CN" dirty="0" smtClean="0"/>
                  <a:t>filter: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/>
                          </a:rPr>
                          <m:t>𝐼</m:t>
                        </m:r>
                        <m:r>
                          <a:rPr lang="en-US" altLang="zh-CN" i="1" dirty="0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/>
                  <a:t>measures the overall </a:t>
                </a:r>
                <a:r>
                  <a:rPr lang="en-US" altLang="zh-CN" dirty="0" smtClean="0"/>
                  <a:t>brightness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altLang="zh-CN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r>
                        <a:rPr lang="en-US" altLang="zh-CN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nary>
                        <m:naryPr>
                          <m:chr m:val="∏"/>
                          <m:supHide m:val="on"/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altLang="zh-CN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CN" b="0" i="1" smtClean="0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CN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 r="-2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4391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Probabilities of filter responses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07288" cy="506916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dirty="0" smtClean="0"/>
                  <a:t>We develop </a:t>
                </a:r>
                <a:r>
                  <a:rPr lang="en-US" altLang="zh-CN" dirty="0"/>
                  <a:t>the key ideas of decision theory by addressing the </a:t>
                </a:r>
                <a:r>
                  <a:rPr lang="en-US" altLang="zh-CN" dirty="0" smtClean="0"/>
                  <a:t>specific </a:t>
                </a:r>
                <a:r>
                  <a:rPr lang="en-US" altLang="zh-CN" dirty="0"/>
                  <a:t>task of </a:t>
                </a:r>
                <a:r>
                  <a:rPr lang="en-US" altLang="zh-CN" dirty="0" smtClean="0"/>
                  <a:t>edge </a:t>
                </a:r>
                <a:r>
                  <a:rPr lang="en-US" altLang="zh-CN" dirty="0"/>
                  <a:t>detection</a:t>
                </a:r>
              </a:p>
              <a:p>
                <a:r>
                  <a:rPr lang="en-US" altLang="zh-CN" dirty="0"/>
                  <a:t>We introduce the probabilities of </a:t>
                </a:r>
                <a:r>
                  <a:rPr lang="en-US" altLang="zh-CN" dirty="0" smtClean="0"/>
                  <a:t>filter </a:t>
                </a:r>
                <a:r>
                  <a:rPr lang="en-US" altLang="zh-CN" dirty="0"/>
                  <a:t>responses by describing a </a:t>
                </a:r>
                <a:r>
                  <a:rPr lang="en-US" altLang="zh-CN" dirty="0" smtClean="0"/>
                  <a:t>classical experimental finding </a:t>
                </a:r>
                <a:r>
                  <a:rPr lang="en-US" altLang="zh-CN" dirty="0"/>
                  <a:t>about natural image statistics.</a:t>
                </a:r>
                <a:endParaRPr lang="en-US" altLang="zh-CN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/>
                            </a:rPr>
                            <m:t>𝑑𝐼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US" altLang="zh-CN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/>
                        </a:rPr>
                        <m:t>or</m:t>
                      </m:r>
                      <m:r>
                        <a:rPr lang="en-US" altLang="zh-CN" b="0" i="0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/>
                            </a:rPr>
                            <m:t>𝐼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dirty="0" smtClean="0"/>
              </a:p>
              <a:p>
                <a:r>
                  <a:rPr lang="en-US" altLang="zh-CN" dirty="0" smtClean="0"/>
                  <a:t>The histograms of these derivative filters are </a:t>
                </a:r>
                <a:r>
                  <a:rPr lang="en-US" altLang="zh-CN" dirty="0"/>
                  <a:t>very similar from image to image (</a:t>
                </a:r>
                <a:r>
                  <a:rPr lang="en-US" altLang="zh-CN" dirty="0" err="1" smtClean="0"/>
                  <a:t>Simoncelli</a:t>
                </a:r>
                <a:r>
                  <a:rPr lang="en-US" altLang="zh-CN" dirty="0" smtClean="0"/>
                  <a:t> &amp; </a:t>
                </a:r>
                <a:r>
                  <a:rPr lang="en-US" altLang="zh-CN" dirty="0" err="1"/>
                  <a:t>Olshausen</a:t>
                </a:r>
                <a:r>
                  <a:rPr lang="en-US" altLang="zh-CN" dirty="0"/>
                  <a:t>, 2001)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07288" cy="5069160"/>
              </a:xfrm>
              <a:blipFill rotWithShape="1">
                <a:blip r:embed="rId3"/>
                <a:stretch>
                  <a:fillRect l="-1576" t="-2527" r="-2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257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Combining cues with conditional independence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07288" cy="4637112"/>
              </a:xfrm>
            </p:spPr>
            <p:txBody>
              <a:bodyPr>
                <a:normAutofit fontScale="475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51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sz="51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altLang="zh-CN" sz="5100" i="1">
                            <a:latin typeface="Cambria Math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CN" sz="51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5100" i="1">
                            <a:latin typeface="Cambria Math"/>
                          </a:rPr>
                          <m:t>𝐼</m:t>
                        </m:r>
                        <m:r>
                          <a:rPr lang="en-US" altLang="zh-CN" sz="5100" i="1">
                            <a:latin typeface="Cambria Math"/>
                          </a:rPr>
                          <m:t>(</m:t>
                        </m:r>
                        <m:r>
                          <a:rPr lang="en-US" altLang="zh-CN" sz="5100" i="1">
                            <a:latin typeface="Cambria Math"/>
                          </a:rPr>
                          <m:t>𝑥</m:t>
                        </m:r>
                        <m:r>
                          <a:rPr lang="en-US" altLang="zh-CN" sz="5100" i="1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altLang="zh-CN" sz="51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CN" sz="51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5100">
                            <a:latin typeface="Cambria Math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altLang="zh-CN" sz="5100" i="1"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altLang="zh-CN" sz="5100" i="1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5100">
                                    <a:latin typeface="Cambria Math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altLang="zh-CN" sz="5100" i="1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altLang="zh-CN" sz="5100" i="1">
                                    <a:latin typeface="Cambria Math"/>
                                    <a:ea typeface="Cambria Math"/>
                                  </a:rPr>
                                  <m:t>∈{1,−1}</m:t>
                                </m:r>
                              </m:lim>
                            </m:limLow>
                          </m:fName>
                          <m:e>
                            <m:r>
                              <a:rPr lang="en-US" altLang="zh-CN" sz="51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altLang="zh-CN" sz="5100" i="1">
                                <a:latin typeface="Cambria Math"/>
                              </a:rPr>
                              <m:t>{</m:t>
                            </m:r>
                            <m:func>
                              <m:funcPr>
                                <m:ctrlPr>
                                  <a:rPr lang="en-US" altLang="zh-CN" sz="510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sz="5100" i="0" smtClean="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altLang="zh-CN" sz="51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5100" i="1">
                                        <a:latin typeface="Cambria Math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lang="en-US" altLang="zh-CN" sz="51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5100" i="1" dirty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5100" i="1" dirty="0">
                                                <a:latin typeface="Cambria Math"/>
                                              </a:rPr>
                                              <m:t>𝑓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5100" b="0" i="1" dirty="0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altLang="zh-CN" sz="5100" i="1" dirty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5100" i="1" dirty="0">
                                                <a:latin typeface="Cambria Math"/>
                                              </a:rPr>
                                              <m:t>𝐼</m:t>
                                            </m:r>
                                            <m:r>
                                              <a:rPr lang="en-US" altLang="zh-CN" sz="5100" i="1" dirty="0">
                                                <a:latin typeface="Cambria Math"/>
                                              </a:rPr>
                                              <m:t> 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altLang="zh-CN" sz="5100" i="1" dirty="0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CN" sz="5100" i="1" dirty="0"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e>
                                        <m:r>
                                          <a:rPr lang="en-US" altLang="zh-CN" sz="51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  <m:r>
                                          <a:rPr lang="en-US" altLang="zh-CN" sz="5100" i="1">
                                            <a:latin typeface="Cambria Math"/>
                                          </a:rPr>
                                          <m:t>=1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altLang="zh-CN" sz="5100" i="1">
                                        <a:latin typeface="Cambria Math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lang="en-US" altLang="zh-CN" sz="51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CN" sz="5100" i="1" dirty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5100" i="1" dirty="0">
                                                <a:latin typeface="Cambria Math"/>
                                              </a:rPr>
                                              <m:t>𝑓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5100" b="0" i="1" dirty="0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altLang="zh-CN" sz="5100" i="1" dirty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5100" i="1" dirty="0">
                                                <a:latin typeface="Cambria Math"/>
                                              </a:rPr>
                                              <m:t>𝐼</m:t>
                                            </m:r>
                                            <m:r>
                                              <a:rPr lang="en-US" altLang="zh-CN" sz="5100" i="1" dirty="0">
                                                <a:latin typeface="Cambria Math"/>
                                              </a:rPr>
                                              <m:t> 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altLang="zh-CN" sz="5100" i="1" dirty="0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CN" sz="5100" i="1" dirty="0"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e>
                                        <m:r>
                                          <a:rPr lang="en-US" altLang="zh-CN" sz="51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  <m:r>
                                          <a:rPr lang="en-US" altLang="zh-CN" sz="5100" i="1">
                                            <a:latin typeface="Cambria Math"/>
                                          </a:rPr>
                                          <m:t>=−1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</m:func>
                            <m:r>
                              <a:rPr lang="en-US" altLang="zh-CN" sz="5100" b="0" i="1" smtClean="0">
                                <a:latin typeface="Cambria Math"/>
                              </a:rPr>
                              <m:t>+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altLang="zh-CN" sz="5100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altLang="zh-CN" sz="51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func>
                                  <m:funcPr>
                                    <m:ctrlPr>
                                      <a:rPr lang="en-US" altLang="zh-CN" sz="51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CN" sz="5100"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en-US" altLang="zh-CN" sz="51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5100" i="1">
                                            <a:latin typeface="Cambria Math"/>
                                          </a:rPr>
                                          <m:t>𝑃</m:t>
                                        </m:r>
                                        <m:r>
                                          <a:rPr lang="en-US" altLang="zh-CN" sz="5100" i="1">
                                            <a:latin typeface="Cambria Math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sz="5100" i="1" dirty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5100" i="1" dirty="0">
                                                <a:latin typeface="Cambria Math"/>
                                              </a:rPr>
                                              <m:t>𝑓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5100" i="1" dirty="0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altLang="zh-CN" sz="5100" i="1" dirty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5100" i="1" dirty="0">
                                                <a:latin typeface="Cambria Math"/>
                                              </a:rPr>
                                              <m:t>𝐼</m:t>
                                            </m:r>
                                            <m:r>
                                              <a:rPr lang="en-US" altLang="zh-CN" sz="5100" i="1" dirty="0">
                                                <a:latin typeface="Cambria Math"/>
                                              </a:rPr>
                                              <m:t> 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altLang="zh-CN" sz="5100" i="1" dirty="0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CN" sz="5100" i="1" dirty="0"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  <m:r>
                                          <a:rPr lang="en-US" altLang="zh-CN" sz="5100" i="1">
                                            <a:latin typeface="Cambria Math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sz="5100" i="1" dirty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5100" i="1" dirty="0">
                                                <a:latin typeface="Cambria Math"/>
                                              </a:rPr>
                                              <m:t>𝑓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5100" i="1" dirty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altLang="zh-CN" sz="5100" b="0" i="1" dirty="0" smtClean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5100" b="0" i="1" dirty="0" smtClean="0">
                                                <a:latin typeface="Cambria Math"/>
                                              </a:rPr>
                                              <m:t>𝐼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altLang="zh-CN" sz="5100" b="0" i="1" dirty="0" smtClean="0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CN" sz="5100" b="0" i="1" dirty="0" smtClean="0"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  <m:r>
                                          <a:rPr lang="en-US" altLang="zh-CN" sz="5100" b="0" i="1" dirty="0" smtClean="0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altLang="zh-CN" sz="51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  <m:r>
                                          <a:rPr lang="en-US" altLang="zh-CN" sz="5100" i="1">
                                            <a:latin typeface="Cambria Math"/>
                                          </a:rPr>
                                          <m:t>=1)</m:t>
                                        </m:r>
                                      </m:num>
                                      <m:den>
                                        <m:r>
                                          <a:rPr lang="en-US" altLang="zh-CN" sz="5100" i="1">
                                            <a:latin typeface="Cambria Math"/>
                                          </a:rPr>
                                          <m:t>𝑃</m:t>
                                        </m:r>
                                        <m:r>
                                          <a:rPr lang="en-US" altLang="zh-CN" sz="5100" i="1">
                                            <a:latin typeface="Cambria Math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sz="5100" i="1" dirty="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5100" i="1" dirty="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  <m:t>𝑓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5100" i="1" dirty="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altLang="zh-CN" sz="5100" i="1" dirty="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5100" i="1" dirty="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  <m:t>𝐼</m:t>
                                            </m:r>
                                            <m:r>
                                              <a:rPr lang="en-US" altLang="zh-CN" sz="5100" i="1" dirty="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  <m:t> 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altLang="zh-CN" sz="5100" i="1" dirty="0">
                                                    <a:solidFill>
                                                      <a:prstClr val="black"/>
                                                    </a:solidFill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CN" sz="5100" i="1" dirty="0">
                                                    <a:solidFill>
                                                      <a:prstClr val="black"/>
                                                    </a:solidFill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  <m:r>
                                          <a:rPr lang="en-US" altLang="zh-CN" sz="5100" i="1">
                                            <a:latin typeface="Cambria Math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CN" sz="5100" i="1" dirty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5100" i="1" dirty="0">
                                                <a:latin typeface="Cambria Math"/>
                                              </a:rPr>
                                              <m:t>𝑓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5100" i="1" dirty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altLang="zh-CN" sz="5100" i="1" dirty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5100" i="1" dirty="0">
                                                <a:latin typeface="Cambria Math"/>
                                              </a:rPr>
                                              <m:t>𝐼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altLang="zh-CN" sz="5100" i="1" dirty="0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CN" sz="5100" i="1" dirty="0">
                                                    <a:latin typeface="Cambria Math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  <m:r>
                                          <a:rPr lang="en-US" altLang="zh-CN" sz="5100" b="0" i="1" dirty="0" smtClean="0">
                                            <a:latin typeface="Cambria Math"/>
                                          </a:rPr>
                                          <m:t>, </m:t>
                                        </m:r>
                                        <m:r>
                                          <a:rPr lang="en-US" altLang="zh-CN" sz="51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  <m:r>
                                          <a:rPr lang="en-US" altLang="zh-CN" sz="5100" i="1">
                                            <a:latin typeface="Cambria Math"/>
                                          </a:rPr>
                                          <m:t>=−1)</m:t>
                                        </m:r>
                                      </m:den>
                                    </m:f>
                                  </m:e>
                                </m:func>
                              </m:e>
                            </m:nary>
                          </m:e>
                        </m:func>
                      </m:e>
                    </m:func>
                    <m:r>
                      <a:rPr lang="en-US" altLang="zh-CN" sz="5100"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sz="5100">
                        <a:latin typeface="Cambria Math"/>
                      </a:rPr>
                      <m:t>T</m:t>
                    </m:r>
                    <m:r>
                      <a:rPr lang="en-US" altLang="zh-CN" sz="5100">
                        <a:latin typeface="Cambria Math"/>
                      </a:rPr>
                      <m:t>}</m:t>
                    </m:r>
                  </m:oMath>
                </a14:m>
                <a:endParaRPr lang="zh-CN" altLang="en-US" sz="5800" dirty="0"/>
              </a:p>
              <a:p>
                <a:r>
                  <a:rPr lang="en-US" altLang="zh-CN" sz="5900" dirty="0"/>
                  <a:t>Note that the arguments here are general and do not </a:t>
                </a:r>
                <a:r>
                  <a:rPr lang="en-US" altLang="zh-CN" sz="5900" dirty="0" smtClean="0"/>
                  <a:t>depend on </a:t>
                </a:r>
                <a:r>
                  <a:rPr lang="en-US" altLang="zh-CN" sz="5900" dirty="0"/>
                  <a:t>the type of </a:t>
                </a:r>
                <a:r>
                  <a:rPr lang="en-US" altLang="zh-CN" sz="5900" dirty="0" smtClean="0"/>
                  <a:t>filters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59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5900" b="0" i="1" dirty="0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CN" sz="59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sz="5900" i="1" dirty="0" smtClean="0">
                        <a:latin typeface="Cambria Math"/>
                      </a:rPr>
                      <m:t> (</m:t>
                    </m:r>
                    <m:r>
                      <a:rPr lang="en-US" altLang="zh-CN" sz="5900" i="1" dirty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altLang="zh-CN" sz="5900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altLang="zh-CN" sz="5900" dirty="0"/>
                  <a:t>or whether they are linear or nonlinear</a:t>
                </a:r>
                <a:r>
                  <a:rPr lang="en-US" altLang="zh-CN" sz="5900" dirty="0" smtClean="0"/>
                  <a:t>.</a:t>
                </a:r>
              </a:p>
              <a:p>
                <a:r>
                  <a:rPr lang="en-US" altLang="zh-CN" sz="5900" dirty="0"/>
                  <a:t>It </a:t>
                </a:r>
                <a:r>
                  <a:rPr lang="en-US" altLang="zh-CN" sz="5900" dirty="0" smtClean="0"/>
                  <a:t>has, for </a:t>
                </a:r>
                <a:r>
                  <a:rPr lang="en-US" altLang="zh-CN" sz="5900" dirty="0"/>
                  <a:t>example, been suggested that edge detection is performed using </a:t>
                </a:r>
                <a:r>
                  <a:rPr lang="en-US" altLang="zh-CN" sz="5900" dirty="0" smtClean="0"/>
                  <a:t>the energy </a:t>
                </a:r>
                <a:r>
                  <a:rPr lang="en-US" altLang="zh-CN" sz="5900" dirty="0"/>
                  <a:t>model of complex cells (</a:t>
                </a:r>
                <a:r>
                  <a:rPr lang="en-US" altLang="zh-CN" sz="5900" dirty="0" err="1"/>
                  <a:t>Morrone</a:t>
                </a:r>
                <a:r>
                  <a:rPr lang="en-US" altLang="zh-CN" sz="5900" dirty="0"/>
                  <a:t> &amp; Burr, 1988).</a:t>
                </a:r>
                <a:endParaRPr lang="zh-CN" altLang="en-US" sz="59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07288" cy="4637112"/>
              </a:xfrm>
              <a:blipFill rotWithShape="1">
                <a:blip r:embed="rId4"/>
                <a:stretch>
                  <a:fillRect l="-1218" t="-526" r="-23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370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Ambiguity of edges </a:t>
            </a:r>
            <a:r>
              <a:rPr lang="en-US" altLang="zh-CN" dirty="0" smtClean="0"/>
              <a:t>figure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en-US" altLang="zh-CN" dirty="0"/>
              <a:t>local evidence for edges is </a:t>
            </a:r>
            <a:r>
              <a:rPr lang="en-US" altLang="zh-CN" dirty="0" smtClean="0"/>
              <a:t>often highly </a:t>
            </a:r>
            <a:r>
              <a:rPr lang="en-US" altLang="zh-CN" dirty="0"/>
              <a:t>ambiguous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9144000" cy="3103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5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Learning edges by context information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CN" dirty="0"/>
              <a:t>Spectral component (</a:t>
            </a:r>
            <a:r>
              <a:rPr lang="en-US" altLang="zh-CN" dirty="0" err="1"/>
              <a:t>gPb</a:t>
            </a:r>
            <a:r>
              <a:rPr lang="en-US" altLang="zh-CN" dirty="0"/>
              <a:t> - </a:t>
            </a:r>
            <a:r>
              <a:rPr lang="en-US" altLang="zh-CN" dirty="0" err="1"/>
              <a:t>Arbeláez</a:t>
            </a:r>
            <a:r>
              <a:rPr lang="en-US" altLang="zh-CN" dirty="0"/>
              <a:t> et al. PAMI 11)</a:t>
            </a:r>
          </a:p>
          <a:p>
            <a:pPr lvl="1"/>
            <a:endParaRPr lang="en-US" altLang="zh-CN" sz="3300" dirty="0"/>
          </a:p>
          <a:p>
            <a:pPr lvl="1"/>
            <a:endParaRPr lang="en-US" altLang="zh-CN" sz="3300" dirty="0"/>
          </a:p>
          <a:p>
            <a:pPr lvl="1"/>
            <a:endParaRPr lang="en-US" altLang="zh-CN" sz="3300" dirty="0"/>
          </a:p>
          <a:p>
            <a:pPr lvl="1"/>
            <a:r>
              <a:rPr lang="en-US" altLang="zh-CN" dirty="0"/>
              <a:t>Sparse code gradients (SCG – </a:t>
            </a:r>
            <a:r>
              <a:rPr lang="en-US" altLang="zh-CN" dirty="0" err="1"/>
              <a:t>Ren&amp;Bo</a:t>
            </a:r>
            <a:r>
              <a:rPr lang="en-US" altLang="zh-CN" dirty="0"/>
              <a:t>, NIPS 12)</a:t>
            </a:r>
          </a:p>
          <a:p>
            <a:endParaRPr lang="zh-CN" altLang="en-US" dirty="0"/>
          </a:p>
        </p:txBody>
      </p:sp>
      <p:pic>
        <p:nvPicPr>
          <p:cNvPr id="4" name="Picture 1" descr="C:\Users\Administrator\AppData\Roaming\Tencent\Users\151458152\QQ\WinTemp\RichOle\S$RXQ0I)@FI]F0X}Q3}`5K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980" y="2122006"/>
            <a:ext cx="1191404" cy="177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50" y="2122006"/>
            <a:ext cx="1189891" cy="178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Administrator\AppData\Roaming\Tencent\Users\151458152\QQ\WinTemp\RichOle\)N14_CN6RC_~R`~P$_%HQ@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09" y="4474513"/>
            <a:ext cx="14001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Administrator\AppData\Roaming\Tencent\Users\151458152\QQ\WinTemp\RichOle\P~0B9JA{5C%A65K~TUD@1S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8" y="4412601"/>
            <a:ext cx="987972" cy="125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右箭头 7"/>
          <p:cNvSpPr/>
          <p:nvPr/>
        </p:nvSpPr>
        <p:spPr>
          <a:xfrm>
            <a:off x="2766965" y="4781753"/>
            <a:ext cx="384050" cy="691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>
            <a:off x="2766965" y="2746288"/>
            <a:ext cx="384050" cy="691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38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Learning edges by </a:t>
            </a:r>
            <a:r>
              <a:rPr lang="en-US" altLang="zh-CN" dirty="0" smtClean="0"/>
              <a:t>sophisticated models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CN" dirty="0"/>
              <a:t>Structured Forest (SE – </a:t>
            </a:r>
            <a:r>
              <a:rPr lang="en-US" altLang="zh-CN" dirty="0" err="1"/>
              <a:t>Dollar&amp;Zitnick</a:t>
            </a:r>
            <a:r>
              <a:rPr lang="en-US" altLang="zh-CN" dirty="0"/>
              <a:t> ICCV 13, PAMI 15)</a:t>
            </a:r>
          </a:p>
          <a:p>
            <a:endParaRPr lang="zh-CN" altLang="en-US" dirty="0"/>
          </a:p>
        </p:txBody>
      </p:sp>
      <p:cxnSp>
        <p:nvCxnSpPr>
          <p:cNvPr id="4" name="Straight Connector 107"/>
          <p:cNvCxnSpPr>
            <a:stCxn id="18" idx="3"/>
            <a:endCxn id="19" idx="0"/>
          </p:cNvCxnSpPr>
          <p:nvPr/>
        </p:nvCxnSpPr>
        <p:spPr>
          <a:xfrm rot="5400000">
            <a:off x="1814060" y="2991291"/>
            <a:ext cx="294764" cy="959921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5" name="Straight Connector 108"/>
          <p:cNvCxnSpPr>
            <a:stCxn id="18" idx="5"/>
            <a:endCxn id="20" idx="0"/>
          </p:cNvCxnSpPr>
          <p:nvPr/>
        </p:nvCxnSpPr>
        <p:spPr>
          <a:xfrm rot="16200000" flipH="1">
            <a:off x="2757614" y="3131565"/>
            <a:ext cx="294764" cy="679376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6" name="Straight Connector 109"/>
          <p:cNvCxnSpPr>
            <a:stCxn id="19" idx="3"/>
            <a:endCxn id="24" idx="0"/>
          </p:cNvCxnSpPr>
          <p:nvPr/>
        </p:nvCxnSpPr>
        <p:spPr>
          <a:xfrm rot="5400000">
            <a:off x="1069628" y="3777218"/>
            <a:ext cx="358911" cy="340888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7" name="Straight Connector 110"/>
          <p:cNvCxnSpPr>
            <a:stCxn id="19" idx="5"/>
            <a:endCxn id="29" idx="0"/>
          </p:cNvCxnSpPr>
          <p:nvPr/>
        </p:nvCxnSpPr>
        <p:spPr>
          <a:xfrm rot="16200000" flipH="1">
            <a:off x="1537603" y="3774036"/>
            <a:ext cx="358911" cy="347245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8" name="Straight Connector 111"/>
          <p:cNvCxnSpPr>
            <a:stCxn id="20" idx="3"/>
            <a:endCxn id="21" idx="0"/>
          </p:cNvCxnSpPr>
          <p:nvPr/>
        </p:nvCxnSpPr>
        <p:spPr>
          <a:xfrm rot="5400000">
            <a:off x="2730829" y="3675215"/>
            <a:ext cx="358911" cy="544891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" name="Straight Connector 112"/>
          <p:cNvCxnSpPr>
            <a:stCxn id="20" idx="5"/>
            <a:endCxn id="22" idx="0"/>
          </p:cNvCxnSpPr>
          <p:nvPr/>
        </p:nvCxnSpPr>
        <p:spPr>
          <a:xfrm rot="16200000" flipH="1">
            <a:off x="3372197" y="3702645"/>
            <a:ext cx="358911" cy="490029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0" name="Straight Connector 113"/>
          <p:cNvCxnSpPr>
            <a:stCxn id="22" idx="5"/>
            <a:endCxn id="26" idx="0"/>
          </p:cNvCxnSpPr>
          <p:nvPr/>
        </p:nvCxnSpPr>
        <p:spPr>
          <a:xfrm rot="16200000" flipH="1">
            <a:off x="3800131" y="4335177"/>
            <a:ext cx="405847" cy="288865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1" name="Straight Connector 114"/>
          <p:cNvCxnSpPr>
            <a:stCxn id="21" idx="5"/>
            <a:endCxn id="28" idx="0"/>
          </p:cNvCxnSpPr>
          <p:nvPr/>
        </p:nvCxnSpPr>
        <p:spPr>
          <a:xfrm rot="16200000" flipH="1">
            <a:off x="2641300" y="4335179"/>
            <a:ext cx="405847" cy="288862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2" name="Straight Connector 115"/>
          <p:cNvCxnSpPr>
            <a:stCxn id="24" idx="5"/>
            <a:endCxn id="25" idx="0"/>
          </p:cNvCxnSpPr>
          <p:nvPr/>
        </p:nvCxnSpPr>
        <p:spPr>
          <a:xfrm rot="16200000" flipH="1">
            <a:off x="1082102" y="4335177"/>
            <a:ext cx="405847" cy="288865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3" name="Straight Connector 116"/>
          <p:cNvCxnSpPr>
            <a:stCxn id="24" idx="3"/>
            <a:endCxn id="30" idx="0"/>
          </p:cNvCxnSpPr>
          <p:nvPr/>
        </p:nvCxnSpPr>
        <p:spPr>
          <a:xfrm rot="5400000">
            <a:off x="669330" y="4335179"/>
            <a:ext cx="405847" cy="288865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4" name="Straight Connector 117"/>
          <p:cNvCxnSpPr>
            <a:stCxn id="21" idx="3"/>
            <a:endCxn id="23" idx="0"/>
          </p:cNvCxnSpPr>
          <p:nvPr/>
        </p:nvCxnSpPr>
        <p:spPr>
          <a:xfrm rot="5400000">
            <a:off x="2228530" y="4335179"/>
            <a:ext cx="405847" cy="288865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5" name="Straight Connector 118"/>
          <p:cNvCxnSpPr>
            <a:stCxn id="22" idx="3"/>
            <a:endCxn id="27" idx="0"/>
          </p:cNvCxnSpPr>
          <p:nvPr/>
        </p:nvCxnSpPr>
        <p:spPr>
          <a:xfrm rot="5400000">
            <a:off x="3387360" y="4335179"/>
            <a:ext cx="405847" cy="288862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6" name="Straight Connector 119"/>
          <p:cNvCxnSpPr>
            <a:stCxn id="23" idx="3"/>
            <a:endCxn id="31" idx="0"/>
          </p:cNvCxnSpPr>
          <p:nvPr/>
        </p:nvCxnSpPr>
        <p:spPr>
          <a:xfrm rot="5400000">
            <a:off x="1910492" y="5034462"/>
            <a:ext cx="516931" cy="112218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17" name="Straight Connector 120"/>
          <p:cNvCxnSpPr>
            <a:stCxn id="23" idx="5"/>
            <a:endCxn id="32" idx="0"/>
          </p:cNvCxnSpPr>
          <p:nvPr/>
        </p:nvCxnSpPr>
        <p:spPr>
          <a:xfrm rot="16200000" flipH="1">
            <a:off x="2147678" y="5033402"/>
            <a:ext cx="516931" cy="114338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18" name="Oval 121"/>
          <p:cNvSpPr/>
          <p:nvPr/>
        </p:nvSpPr>
        <p:spPr>
          <a:xfrm>
            <a:off x="2415740" y="3174300"/>
            <a:ext cx="175232" cy="175232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7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val 122"/>
          <p:cNvSpPr/>
          <p:nvPr/>
        </p:nvSpPr>
        <p:spPr>
          <a:xfrm>
            <a:off x="1393866" y="3618633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Oval 123"/>
          <p:cNvSpPr/>
          <p:nvPr/>
        </p:nvSpPr>
        <p:spPr>
          <a:xfrm>
            <a:off x="3157067" y="3618633"/>
            <a:ext cx="175232" cy="175232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Oval 124"/>
          <p:cNvSpPr/>
          <p:nvPr/>
        </p:nvSpPr>
        <p:spPr>
          <a:xfrm>
            <a:off x="2550223" y="4127117"/>
            <a:ext cx="175232" cy="175232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Oval 125"/>
          <p:cNvSpPr/>
          <p:nvPr/>
        </p:nvSpPr>
        <p:spPr>
          <a:xfrm>
            <a:off x="3709053" y="4127117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Oval 126"/>
          <p:cNvSpPr/>
          <p:nvPr/>
        </p:nvSpPr>
        <p:spPr>
          <a:xfrm>
            <a:off x="2199404" y="4682537"/>
            <a:ext cx="175232" cy="175232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Oval 127"/>
          <p:cNvSpPr/>
          <p:nvPr/>
        </p:nvSpPr>
        <p:spPr>
          <a:xfrm>
            <a:off x="991023" y="4127117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Oval 128"/>
          <p:cNvSpPr/>
          <p:nvPr/>
        </p:nvSpPr>
        <p:spPr>
          <a:xfrm>
            <a:off x="1341841" y="4682537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Oval 129"/>
          <p:cNvSpPr/>
          <p:nvPr/>
        </p:nvSpPr>
        <p:spPr>
          <a:xfrm>
            <a:off x="4059871" y="4682537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Oval 130"/>
          <p:cNvSpPr/>
          <p:nvPr/>
        </p:nvSpPr>
        <p:spPr>
          <a:xfrm>
            <a:off x="3358235" y="4682537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Oval 131"/>
          <p:cNvSpPr/>
          <p:nvPr/>
        </p:nvSpPr>
        <p:spPr>
          <a:xfrm>
            <a:off x="2901040" y="4682537"/>
            <a:ext cx="175232" cy="175232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Oval 132"/>
          <p:cNvSpPr/>
          <p:nvPr/>
        </p:nvSpPr>
        <p:spPr>
          <a:xfrm>
            <a:off x="1803064" y="4127117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Oval 133"/>
          <p:cNvSpPr/>
          <p:nvPr/>
        </p:nvSpPr>
        <p:spPr>
          <a:xfrm>
            <a:off x="640204" y="4682537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Oval 134"/>
          <p:cNvSpPr/>
          <p:nvPr/>
        </p:nvSpPr>
        <p:spPr>
          <a:xfrm>
            <a:off x="2025233" y="5349038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Oval 135"/>
          <p:cNvSpPr/>
          <p:nvPr/>
        </p:nvSpPr>
        <p:spPr>
          <a:xfrm>
            <a:off x="2375696" y="5349038"/>
            <a:ext cx="175232" cy="175232"/>
          </a:xfrm>
          <a:prstGeom prst="ellipse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3" name="Straight Connector 136"/>
          <p:cNvCxnSpPr>
            <a:stCxn id="25" idx="3"/>
            <a:endCxn id="35" idx="0"/>
          </p:cNvCxnSpPr>
          <p:nvPr/>
        </p:nvCxnSpPr>
        <p:spPr>
          <a:xfrm rot="5400000">
            <a:off x="1052237" y="5033770"/>
            <a:ext cx="516931" cy="113603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34" name="Straight Connector 137"/>
          <p:cNvCxnSpPr>
            <a:stCxn id="25" idx="5"/>
            <a:endCxn id="36" idx="0"/>
          </p:cNvCxnSpPr>
          <p:nvPr/>
        </p:nvCxnSpPr>
        <p:spPr>
          <a:xfrm rot="16200000" flipH="1">
            <a:off x="1289423" y="5034095"/>
            <a:ext cx="516931" cy="112953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35" name="Oval 138"/>
          <p:cNvSpPr/>
          <p:nvPr/>
        </p:nvSpPr>
        <p:spPr>
          <a:xfrm>
            <a:off x="1166283" y="5349038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Oval 139"/>
          <p:cNvSpPr/>
          <p:nvPr/>
        </p:nvSpPr>
        <p:spPr>
          <a:xfrm>
            <a:off x="1516747" y="5349038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7" name="Straight Arrow Connector 140"/>
          <p:cNvCxnSpPr/>
          <p:nvPr/>
        </p:nvCxnSpPr>
        <p:spPr bwMode="auto">
          <a:xfrm>
            <a:off x="2152289" y="3009477"/>
            <a:ext cx="263667" cy="211385"/>
          </a:xfrm>
          <a:prstGeom prst="straightConnector1">
            <a:avLst/>
          </a:prstGeom>
          <a:solidFill>
            <a:srgbClr val="999999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141"/>
          <p:cNvCxnSpPr>
            <a:stCxn id="18" idx="5"/>
            <a:endCxn id="20" idx="0"/>
          </p:cNvCxnSpPr>
          <p:nvPr/>
        </p:nvCxnSpPr>
        <p:spPr bwMode="auto">
          <a:xfrm rot="16200000" flipH="1">
            <a:off x="2757613" y="3131565"/>
            <a:ext cx="294764" cy="679376"/>
          </a:xfrm>
          <a:prstGeom prst="straightConnector1">
            <a:avLst/>
          </a:prstGeom>
          <a:solidFill>
            <a:srgbClr val="999999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142"/>
          <p:cNvCxnSpPr>
            <a:stCxn id="20" idx="3"/>
            <a:endCxn id="21" idx="0"/>
          </p:cNvCxnSpPr>
          <p:nvPr/>
        </p:nvCxnSpPr>
        <p:spPr bwMode="auto">
          <a:xfrm rot="5400000">
            <a:off x="2730828" y="3675215"/>
            <a:ext cx="358912" cy="544891"/>
          </a:xfrm>
          <a:prstGeom prst="straightConnector1">
            <a:avLst/>
          </a:prstGeom>
          <a:solidFill>
            <a:srgbClr val="999999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143"/>
          <p:cNvCxnSpPr>
            <a:stCxn id="21" idx="5"/>
            <a:endCxn id="28" idx="0"/>
          </p:cNvCxnSpPr>
          <p:nvPr/>
        </p:nvCxnSpPr>
        <p:spPr bwMode="auto">
          <a:xfrm>
            <a:off x="2699792" y="4276687"/>
            <a:ext cx="288861" cy="405849"/>
          </a:xfrm>
          <a:prstGeom prst="straightConnector1">
            <a:avLst/>
          </a:prstGeom>
          <a:solidFill>
            <a:srgbClr val="999999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Connector 146"/>
          <p:cNvCxnSpPr>
            <a:stCxn id="55" idx="3"/>
            <a:endCxn id="56" idx="0"/>
          </p:cNvCxnSpPr>
          <p:nvPr/>
        </p:nvCxnSpPr>
        <p:spPr>
          <a:xfrm rot="5400000">
            <a:off x="6001509" y="3026628"/>
            <a:ext cx="294764" cy="876739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2" name="Straight Connector 147"/>
          <p:cNvCxnSpPr>
            <a:stCxn id="55" idx="5"/>
            <a:endCxn id="57" idx="1"/>
          </p:cNvCxnSpPr>
          <p:nvPr/>
        </p:nvCxnSpPr>
        <p:spPr>
          <a:xfrm rot="16200000" flipH="1">
            <a:off x="6999182" y="3029602"/>
            <a:ext cx="320426" cy="896454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43" name="Straight Connector 148"/>
          <p:cNvCxnSpPr>
            <a:stCxn id="56" idx="3"/>
            <a:endCxn id="61" idx="0"/>
          </p:cNvCxnSpPr>
          <p:nvPr/>
        </p:nvCxnSpPr>
        <p:spPr>
          <a:xfrm rot="5400000">
            <a:off x="5231162" y="3703458"/>
            <a:ext cx="358911" cy="475895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4" name="Straight Connector 149"/>
          <p:cNvCxnSpPr>
            <a:stCxn id="56" idx="5"/>
            <a:endCxn id="81" idx="0"/>
          </p:cNvCxnSpPr>
          <p:nvPr/>
        </p:nvCxnSpPr>
        <p:spPr>
          <a:xfrm rot="16200000" flipH="1">
            <a:off x="5839750" y="3694675"/>
            <a:ext cx="358911" cy="493464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45" name="Straight Connector 150"/>
          <p:cNvCxnSpPr>
            <a:stCxn id="57" idx="3"/>
            <a:endCxn id="58" idx="0"/>
          </p:cNvCxnSpPr>
          <p:nvPr/>
        </p:nvCxnSpPr>
        <p:spPr>
          <a:xfrm rot="5400000">
            <a:off x="7169584" y="3682828"/>
            <a:ext cx="358911" cy="517162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46" name="Straight Connector 151"/>
          <p:cNvCxnSpPr>
            <a:stCxn id="57" idx="5"/>
            <a:endCxn id="59" idx="0"/>
          </p:cNvCxnSpPr>
          <p:nvPr/>
        </p:nvCxnSpPr>
        <p:spPr>
          <a:xfrm rot="16200000" flipH="1">
            <a:off x="7821914" y="3671565"/>
            <a:ext cx="358911" cy="539681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47" name="Straight Connector 152"/>
          <p:cNvCxnSpPr>
            <a:stCxn id="59" idx="5"/>
            <a:endCxn id="72" idx="0"/>
          </p:cNvCxnSpPr>
          <p:nvPr/>
        </p:nvCxnSpPr>
        <p:spPr>
          <a:xfrm rot="16200000" flipH="1">
            <a:off x="8274673" y="4328925"/>
            <a:ext cx="405847" cy="288865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48" name="Straight Connector 153"/>
          <p:cNvCxnSpPr>
            <a:stCxn id="58" idx="5"/>
            <a:endCxn id="64" idx="0"/>
          </p:cNvCxnSpPr>
          <p:nvPr/>
        </p:nvCxnSpPr>
        <p:spPr>
          <a:xfrm rot="16200000" flipH="1">
            <a:off x="7062555" y="4360292"/>
            <a:ext cx="405847" cy="226131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49" name="Straight Connector 154"/>
          <p:cNvCxnSpPr>
            <a:stCxn id="61" idx="5"/>
            <a:endCxn id="62" idx="0"/>
          </p:cNvCxnSpPr>
          <p:nvPr/>
        </p:nvCxnSpPr>
        <p:spPr>
          <a:xfrm rot="16200000" flipH="1">
            <a:off x="5176133" y="4328925"/>
            <a:ext cx="405847" cy="288865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50" name="Straight Connector 155"/>
          <p:cNvCxnSpPr>
            <a:stCxn id="61" idx="3"/>
            <a:endCxn id="65" idx="0"/>
          </p:cNvCxnSpPr>
          <p:nvPr/>
        </p:nvCxnSpPr>
        <p:spPr>
          <a:xfrm rot="5400000">
            <a:off x="4763360" y="4328927"/>
            <a:ext cx="405847" cy="288865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51" name="Straight Connector 156"/>
          <p:cNvCxnSpPr>
            <a:stCxn id="58" idx="3"/>
            <a:endCxn id="60" idx="0"/>
          </p:cNvCxnSpPr>
          <p:nvPr/>
        </p:nvCxnSpPr>
        <p:spPr>
          <a:xfrm rot="5400000">
            <a:off x="6732170" y="4379945"/>
            <a:ext cx="405847" cy="186823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52" name="Straight Connector 157"/>
          <p:cNvCxnSpPr>
            <a:stCxn id="59" idx="3"/>
            <a:endCxn id="63" idx="0"/>
          </p:cNvCxnSpPr>
          <p:nvPr/>
        </p:nvCxnSpPr>
        <p:spPr>
          <a:xfrm rot="5400000">
            <a:off x="7861904" y="4328927"/>
            <a:ext cx="405847" cy="288862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53" name="Straight Connector 158"/>
          <p:cNvCxnSpPr>
            <a:stCxn id="64" idx="3"/>
            <a:endCxn id="66" idx="0"/>
          </p:cNvCxnSpPr>
          <p:nvPr/>
        </p:nvCxnSpPr>
        <p:spPr>
          <a:xfrm rot="5400000">
            <a:off x="7002092" y="5028284"/>
            <a:ext cx="516931" cy="112068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54" name="Straight Connector 159"/>
          <p:cNvCxnSpPr>
            <a:stCxn id="64" idx="5"/>
            <a:endCxn id="67" idx="0"/>
          </p:cNvCxnSpPr>
          <p:nvPr/>
        </p:nvCxnSpPr>
        <p:spPr>
          <a:xfrm rot="16200000" flipH="1">
            <a:off x="7239277" y="5027072"/>
            <a:ext cx="516931" cy="114488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55" name="Oval 160"/>
          <p:cNvSpPr/>
          <p:nvPr/>
        </p:nvSpPr>
        <p:spPr>
          <a:xfrm>
            <a:off x="6561599" y="3168047"/>
            <a:ext cx="175232" cy="175232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7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val 161"/>
          <p:cNvSpPr/>
          <p:nvPr/>
        </p:nvSpPr>
        <p:spPr>
          <a:xfrm>
            <a:off x="5622905" y="3612380"/>
            <a:ext cx="175232" cy="175232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Oval 162"/>
          <p:cNvSpPr/>
          <p:nvPr/>
        </p:nvSpPr>
        <p:spPr>
          <a:xfrm>
            <a:off x="7581959" y="3612380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Oval 163"/>
          <p:cNvSpPr/>
          <p:nvPr/>
        </p:nvSpPr>
        <p:spPr>
          <a:xfrm>
            <a:off x="7002843" y="4120865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Oval 164"/>
          <p:cNvSpPr/>
          <p:nvPr/>
        </p:nvSpPr>
        <p:spPr>
          <a:xfrm>
            <a:off x="8183595" y="4120865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Oval 165"/>
          <p:cNvSpPr/>
          <p:nvPr/>
        </p:nvSpPr>
        <p:spPr>
          <a:xfrm>
            <a:off x="6754065" y="4676282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Oval 166"/>
          <p:cNvSpPr/>
          <p:nvPr/>
        </p:nvSpPr>
        <p:spPr>
          <a:xfrm>
            <a:off x="5085053" y="4120865"/>
            <a:ext cx="175232" cy="175232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2" name="Oval 167"/>
          <p:cNvSpPr/>
          <p:nvPr/>
        </p:nvSpPr>
        <p:spPr>
          <a:xfrm>
            <a:off x="5435873" y="4676282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3" name="Oval 168"/>
          <p:cNvSpPr/>
          <p:nvPr/>
        </p:nvSpPr>
        <p:spPr>
          <a:xfrm>
            <a:off x="7832779" y="4676282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4" name="Oval 169"/>
          <p:cNvSpPr/>
          <p:nvPr/>
        </p:nvSpPr>
        <p:spPr>
          <a:xfrm>
            <a:off x="7290928" y="4676282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5" name="Oval 170"/>
          <p:cNvSpPr/>
          <p:nvPr/>
        </p:nvSpPr>
        <p:spPr>
          <a:xfrm>
            <a:off x="4734235" y="4676282"/>
            <a:ext cx="175232" cy="175232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Oval 171"/>
          <p:cNvSpPr/>
          <p:nvPr/>
        </p:nvSpPr>
        <p:spPr>
          <a:xfrm>
            <a:off x="7116906" y="5342785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7" name="Oval 172"/>
          <p:cNvSpPr/>
          <p:nvPr/>
        </p:nvSpPr>
        <p:spPr>
          <a:xfrm>
            <a:off x="7467370" y="5342785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8" name="Straight Connector 173"/>
          <p:cNvCxnSpPr>
            <a:stCxn id="72" idx="3"/>
            <a:endCxn id="70" idx="0"/>
          </p:cNvCxnSpPr>
          <p:nvPr/>
        </p:nvCxnSpPr>
        <p:spPr>
          <a:xfrm rot="5400000">
            <a:off x="8236613" y="5025001"/>
            <a:ext cx="522612" cy="124313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69" name="Straight Connector 174"/>
          <p:cNvCxnSpPr>
            <a:stCxn id="72" idx="5"/>
            <a:endCxn id="71" idx="0"/>
          </p:cNvCxnSpPr>
          <p:nvPr/>
        </p:nvCxnSpPr>
        <p:spPr>
          <a:xfrm rot="16200000" flipH="1">
            <a:off x="8473801" y="5036036"/>
            <a:ext cx="522612" cy="102242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70" name="Oval 175"/>
          <p:cNvSpPr/>
          <p:nvPr/>
        </p:nvSpPr>
        <p:spPr>
          <a:xfrm>
            <a:off x="8348145" y="5348464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Oval 176"/>
          <p:cNvSpPr/>
          <p:nvPr/>
        </p:nvSpPr>
        <p:spPr>
          <a:xfrm>
            <a:off x="8698613" y="5348464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Oval 177"/>
          <p:cNvSpPr/>
          <p:nvPr/>
        </p:nvSpPr>
        <p:spPr>
          <a:xfrm>
            <a:off x="8534418" y="4676282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3" name="Straight Connector 178"/>
          <p:cNvCxnSpPr>
            <a:stCxn id="81" idx="3"/>
            <a:endCxn id="78" idx="0"/>
          </p:cNvCxnSpPr>
          <p:nvPr/>
        </p:nvCxnSpPr>
        <p:spPr>
          <a:xfrm rot="5400000">
            <a:off x="5879194" y="4357743"/>
            <a:ext cx="412103" cy="237485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74" name="Straight Connector 179"/>
          <p:cNvCxnSpPr>
            <a:stCxn id="81" idx="5"/>
            <a:endCxn id="77" idx="0"/>
          </p:cNvCxnSpPr>
          <p:nvPr/>
        </p:nvCxnSpPr>
        <p:spPr>
          <a:xfrm rot="16200000" flipH="1">
            <a:off x="6219518" y="4378811"/>
            <a:ext cx="412103" cy="195349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75" name="Straight Connector 180"/>
          <p:cNvCxnSpPr>
            <a:stCxn id="78" idx="3"/>
            <a:endCxn id="79" idx="0"/>
          </p:cNvCxnSpPr>
          <p:nvPr/>
        </p:nvCxnSpPr>
        <p:spPr>
          <a:xfrm rot="16200000" flipH="1">
            <a:off x="5826023" y="5034538"/>
            <a:ext cx="516931" cy="112068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cxnSp>
        <p:nvCxnSpPr>
          <p:cNvPr id="76" name="Straight Connector 181"/>
          <p:cNvCxnSpPr>
            <a:stCxn id="78" idx="5"/>
            <a:endCxn id="80" idx="0"/>
          </p:cNvCxnSpPr>
          <p:nvPr/>
        </p:nvCxnSpPr>
        <p:spPr>
          <a:xfrm rot="5400000">
            <a:off x="5588839" y="5033329"/>
            <a:ext cx="516931" cy="114488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77" name="Oval 182"/>
          <p:cNvSpPr/>
          <p:nvPr/>
        </p:nvSpPr>
        <p:spPr>
          <a:xfrm flipH="1">
            <a:off x="6435629" y="4682539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 u="sng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8" name="Oval 183"/>
          <p:cNvSpPr/>
          <p:nvPr/>
        </p:nvSpPr>
        <p:spPr>
          <a:xfrm flipH="1">
            <a:off x="5878884" y="4682539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 u="sng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9" name="Oval 184"/>
          <p:cNvSpPr/>
          <p:nvPr/>
        </p:nvSpPr>
        <p:spPr>
          <a:xfrm flipH="1">
            <a:off x="6052906" y="5349040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 u="sng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0" name="Oval 185"/>
          <p:cNvSpPr/>
          <p:nvPr/>
        </p:nvSpPr>
        <p:spPr>
          <a:xfrm flipH="1">
            <a:off x="5702441" y="5349040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 u="sng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1" name="Oval 186"/>
          <p:cNvSpPr/>
          <p:nvPr/>
        </p:nvSpPr>
        <p:spPr>
          <a:xfrm>
            <a:off x="6178323" y="4120865"/>
            <a:ext cx="175232" cy="17523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0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82" name="Straight Arrow Connector 187"/>
          <p:cNvCxnSpPr/>
          <p:nvPr/>
        </p:nvCxnSpPr>
        <p:spPr bwMode="auto">
          <a:xfrm flipH="1">
            <a:off x="6753092" y="3063268"/>
            <a:ext cx="353630" cy="147857"/>
          </a:xfrm>
          <a:prstGeom prst="straightConnector1">
            <a:avLst/>
          </a:prstGeom>
          <a:solidFill>
            <a:srgbClr val="999999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188"/>
          <p:cNvCxnSpPr>
            <a:stCxn id="55" idx="3"/>
            <a:endCxn id="56" idx="0"/>
          </p:cNvCxnSpPr>
          <p:nvPr/>
        </p:nvCxnSpPr>
        <p:spPr bwMode="auto">
          <a:xfrm rot="5400000">
            <a:off x="6001511" y="3026628"/>
            <a:ext cx="294764" cy="876739"/>
          </a:xfrm>
          <a:prstGeom prst="straightConnector1">
            <a:avLst/>
          </a:prstGeom>
          <a:solidFill>
            <a:srgbClr val="999999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189"/>
          <p:cNvCxnSpPr>
            <a:stCxn id="56" idx="3"/>
            <a:endCxn id="61" idx="0"/>
          </p:cNvCxnSpPr>
          <p:nvPr/>
        </p:nvCxnSpPr>
        <p:spPr bwMode="auto">
          <a:xfrm rot="5400000">
            <a:off x="5231163" y="3703457"/>
            <a:ext cx="358913" cy="475897"/>
          </a:xfrm>
          <a:prstGeom prst="straightConnector1">
            <a:avLst/>
          </a:prstGeom>
          <a:solidFill>
            <a:srgbClr val="999999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190"/>
          <p:cNvCxnSpPr>
            <a:stCxn id="61" idx="3"/>
            <a:endCxn id="65" idx="0"/>
          </p:cNvCxnSpPr>
          <p:nvPr/>
        </p:nvCxnSpPr>
        <p:spPr bwMode="auto">
          <a:xfrm rot="5400000">
            <a:off x="4763362" y="4328927"/>
            <a:ext cx="405847" cy="288865"/>
          </a:xfrm>
          <a:prstGeom prst="straightConnector1">
            <a:avLst/>
          </a:prstGeom>
          <a:solidFill>
            <a:srgbClr val="999999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86" name="Picture 9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540" y="4896701"/>
            <a:ext cx="516488" cy="5164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7" name="Picture 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413" y="2762352"/>
            <a:ext cx="555516" cy="547224"/>
          </a:xfrm>
          <a:prstGeom prst="rect">
            <a:avLst/>
          </a:prstGeom>
        </p:spPr>
      </p:pic>
      <p:pic>
        <p:nvPicPr>
          <p:cNvPr id="88" name="Picture 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621" y="2660900"/>
            <a:ext cx="555516" cy="547224"/>
          </a:xfrm>
          <a:prstGeom prst="rect">
            <a:avLst/>
          </a:prstGeom>
        </p:spPr>
      </p:pic>
      <p:pic>
        <p:nvPicPr>
          <p:cNvPr id="89" name="Picture 10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30" y="4920673"/>
            <a:ext cx="512994" cy="5129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462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70" grpId="0" animBg="1"/>
      <p:bldP spid="71" grpId="0" animBg="1"/>
      <p:bldP spid="72" grpId="0" animBg="1"/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Learning edges by deep networks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6462" y="1196752"/>
            <a:ext cx="8229600" cy="5383052"/>
          </a:xfrm>
        </p:spPr>
        <p:txBody>
          <a:bodyPr/>
          <a:lstStyle/>
          <a:p>
            <a:r>
              <a:rPr lang="en-US" altLang="zh-CN" dirty="0" err="1" smtClean="0"/>
              <a:t>DeepContour</a:t>
            </a:r>
            <a:r>
              <a:rPr lang="en-US" altLang="zh-CN" dirty="0" smtClean="0"/>
              <a:t> (</a:t>
            </a:r>
            <a:r>
              <a:rPr lang="en-US" altLang="zh-CN" dirty="0" err="1" smtClean="0"/>
              <a:t>Shen</a:t>
            </a:r>
            <a:r>
              <a:rPr lang="en-US" altLang="zh-CN" dirty="0" smtClean="0"/>
              <a:t> et al., CVPR 2015)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/>
              <a:t>Holistically-Nested Edge </a:t>
            </a:r>
            <a:r>
              <a:rPr lang="en-US" altLang="zh-CN" dirty="0" smtClean="0"/>
              <a:t>Detection (</a:t>
            </a:r>
            <a:r>
              <a:rPr lang="en-US" altLang="zh-CN" dirty="0" err="1" smtClean="0"/>
              <a:t>Xie&amp;Tu</a:t>
            </a:r>
            <a:r>
              <a:rPr lang="en-US" altLang="zh-CN" dirty="0" smtClean="0"/>
              <a:t>, ICCV 2015)</a:t>
            </a:r>
            <a:endParaRPr lang="zh-CN" altLang="en-US" dirty="0"/>
          </a:p>
        </p:txBody>
      </p:sp>
      <p:pic>
        <p:nvPicPr>
          <p:cNvPr id="4" name="Picture 2" descr="I:\Paper\My Paper\cvpr2015AuthorKit\DeepContour\CNN_Archite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700809"/>
            <a:ext cx="7056785" cy="184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 descr="C:\Users\Wei\AppData\Roaming\Tencent\Users\151458152\QQ\WinTemp\RichOle\K90}{3`]B{5`EDZ)(8@Z@D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21087"/>
            <a:ext cx="3528392" cy="263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08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Classification </a:t>
            </a:r>
            <a:r>
              <a:rPr lang="en-US" altLang="zh-CN" dirty="0"/>
              <a:t>for other visual tasks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 smtClean="0"/>
                  <a:t>The same approach can be applied to other visual tasks. For example, consider </a:t>
                </a:r>
                <a:r>
                  <a:rPr lang="en-US" altLang="zh-CN" dirty="0"/>
                  <a:t>using local </a:t>
                </a:r>
                <a:r>
                  <a:rPr lang="en-US" altLang="zh-CN" dirty="0" smtClean="0"/>
                  <a:t>filter </a:t>
                </a:r>
                <a:r>
                  <a:rPr lang="en-US" altLang="zh-CN" dirty="0"/>
                  <a:t>responses to classify whether the local </a:t>
                </a:r>
                <a:r>
                  <a:rPr lang="en-US" altLang="zh-CN" dirty="0" smtClean="0"/>
                  <a:t>image patch </a:t>
                </a:r>
                <a:r>
                  <a:rPr lang="en-US" altLang="zh-CN" dirty="0"/>
                  <a:t>at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zh-CN" dirty="0"/>
                  <a:t> is "sky," "vegetation," "water," "road," or "other"). </a:t>
                </a:r>
                <a:r>
                  <a:rPr lang="en-US" altLang="zh-CN" dirty="0" smtClean="0"/>
                  <a:t>We denote </a:t>
                </a:r>
                <a:r>
                  <a:rPr lang="en-US" altLang="zh-CN" dirty="0"/>
                  <a:t>these by a </a:t>
                </a:r>
                <a:r>
                  <a:rPr lang="en-US" altLang="zh-CN" dirty="0" smtClean="0"/>
                  <a:t>variable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𝑦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zh-CN" altLang="en-US" b="0" i="1" smtClean="0">
                        <a:latin typeface="Cambria Math"/>
                        <a:ea typeface="Cambria Math"/>
                      </a:rPr>
                      <m:t>𝒴</m:t>
                    </m:r>
                  </m:oMath>
                </a14:m>
                <a:endParaRPr lang="en-US" altLang="zh-CN" dirty="0" smtClean="0"/>
              </a:p>
              <a:p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/>
                      </a:rPr>
                      <m:t>𝛼</m:t>
                    </m:r>
                    <m:d>
                      <m:d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𝐼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altLang="zh-CN" b="0" i="1" smtClean="0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altLang="zh-CN" i="1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zh-CN" altLang="en-US" i="1">
                                    <a:latin typeface="Cambria Math"/>
                                    <a:ea typeface="Cambria Math"/>
                                  </a:rPr>
                                  <m:t>𝒴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CN" dirty="0"/>
                                  <m:t> </m:t>
                                </m:r>
                              </m:lim>
                            </m:limLow>
                          </m:fName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altLang="zh-CN" i="1" dirty="0">
                                    <a:latin typeface="Cambria Math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zh-CN" i="1" dirty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i="1" dirty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 dirty="0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zh-CN" i="1" dirty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CN" i="1" dirty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i="1" dirty="0">
                                            <a:latin typeface="Cambria Math"/>
                                          </a:rPr>
                                          <m:t>𝐼</m:t>
                                        </m:r>
                                        <m:r>
                                          <a:rPr lang="en-US" altLang="zh-CN" i="1" dirty="0">
                                            <a:latin typeface="Cambria Math"/>
                                          </a:rPr>
                                          <m:t> 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i="1" dirty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i="1" dirty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d>
                              </m:e>
                              <m:e>
                                <m:r>
                                  <a:rPr lang="en-US" altLang="zh-CN" i="1" dirty="0" err="1"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</m:e>
                        </m:func>
                      </m:e>
                    </m:func>
                    <m:sSub>
                      <m:sSubPr>
                        <m:ctrlPr>
                          <a:rPr lang="en-US" altLang="zh-CN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endParaRPr lang="en-US" altLang="zh-CN" dirty="0" smtClean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0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765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Classifying other image classes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3" y="2204864"/>
            <a:ext cx="8964488" cy="267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23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Edge detectors/ texture detectors and decisions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Whether </a:t>
            </a:r>
            <a:r>
              <a:rPr lang="en-US" altLang="zh-CN" dirty="0"/>
              <a:t>an image patch at position </a:t>
            </a:r>
            <a:r>
              <a:rPr lang="en-US" altLang="zh-CN" dirty="0" smtClean="0"/>
              <a:t>x contains </a:t>
            </a:r>
            <a:r>
              <a:rPr lang="en-US" altLang="zh-CN" dirty="0"/>
              <a:t>an </a:t>
            </a:r>
            <a:r>
              <a:rPr lang="en-US" altLang="zh-CN" dirty="0" smtClean="0"/>
              <a:t>edge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 Edge: the </a:t>
            </a:r>
            <a:r>
              <a:rPr lang="en-US" altLang="zh-CN" dirty="0"/>
              <a:t>boundary of an object or a strong</a:t>
            </a:r>
          </a:p>
          <a:p>
            <a:pPr marL="0" indent="0">
              <a:buNone/>
            </a:pPr>
            <a:r>
              <a:rPr lang="en-US" altLang="zh-CN" dirty="0" smtClean="0"/>
              <a:t>              texture </a:t>
            </a:r>
            <a:r>
              <a:rPr lang="en-US" altLang="zh-CN" dirty="0"/>
              <a:t>boundary</a:t>
            </a:r>
            <a:endParaRPr lang="zh-CN" alt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440" y="2708920"/>
            <a:ext cx="5760640" cy="1637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33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Edge detectors/ texture detectors and decisions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 descr="D:\Dataset\BSR_bsds500\BSR\BSDS500\data\images\train\870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20" y="1700808"/>
            <a:ext cx="3056490" cy="202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2370888" y="2550311"/>
            <a:ext cx="326845" cy="32418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4" descr="C:\Users\Administrator\AppData\Roaming\Tencent\Users\151458152\QQ\WinTemp\RichOle\36A]D17KGY~`G`%K(0`]RA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979" y="4819899"/>
            <a:ext cx="6667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D:\Dataset\BSR_bsds500\BSR\BSDS500\data\groundTruth\8706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765" y="1737136"/>
            <a:ext cx="2995589" cy="19991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6634939" y="2594477"/>
            <a:ext cx="326845" cy="3241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>
            <a:stCxn id="5" idx="2"/>
            <a:endCxn id="6" idx="0"/>
          </p:cNvCxnSpPr>
          <p:nvPr/>
        </p:nvCxnSpPr>
        <p:spPr>
          <a:xfrm>
            <a:off x="2534311" y="2874499"/>
            <a:ext cx="618043" cy="19454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>
            <a:stCxn id="8" idx="2"/>
          </p:cNvCxnSpPr>
          <p:nvPr/>
        </p:nvCxnSpPr>
        <p:spPr>
          <a:xfrm flipH="1">
            <a:off x="3202729" y="2918665"/>
            <a:ext cx="3595633" cy="190123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1555676" y="2046452"/>
            <a:ext cx="4323433" cy="2773447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16" idx="2"/>
          </p:cNvCxnSpPr>
          <p:nvPr/>
        </p:nvCxnSpPr>
        <p:spPr>
          <a:xfrm flipH="1">
            <a:off x="5879109" y="2095212"/>
            <a:ext cx="16333" cy="2724687"/>
          </a:xfrm>
          <a:prstGeom prst="straightConnector1">
            <a:avLst/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4215424" y="4733192"/>
            <a:ext cx="9188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？</a:t>
            </a:r>
            <a:endParaRPr lang="zh-CN" alt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4" name="Picture 5" descr="C:\Users\Administrator\AppData\Roaming\Tencent\Users\151458152\QQ\WinTemp\RichOle\J1M063`RKJI~CJ9AWA4@F{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734" y="4819899"/>
            <a:ext cx="6667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>
          <a:xfrm>
            <a:off x="1392254" y="1722264"/>
            <a:ext cx="326845" cy="32418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732019" y="1771024"/>
            <a:ext cx="326845" cy="32418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077355" y="5618117"/>
            <a:ext cx="2518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changes caused by texture patterns</a:t>
            </a:r>
            <a:r>
              <a:rPr lang="en-US" altLang="zh-CN" dirty="0" smtClean="0"/>
              <a:t> </a:t>
            </a:r>
            <a:r>
              <a:rPr lang="en-US" altLang="zh-CN" dirty="0"/>
              <a:t>textures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2063200" y="5624671"/>
            <a:ext cx="288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changes </a:t>
            </a:r>
            <a:r>
              <a:rPr lang="en-US" altLang="zh-CN" dirty="0" smtClean="0"/>
              <a:t>correspond </a:t>
            </a:r>
            <a:r>
              <a:rPr lang="en-US" altLang="zh-CN" dirty="0"/>
              <a:t>to object boundaries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705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3" grpId="0"/>
      <p:bldP spid="15" grpId="0" animBg="1"/>
      <p:bldP spid="16" grpId="0" animBg="1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Edge detectors/ texture detectors and decisions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The simplest way is to threshold the response so that an </a:t>
            </a:r>
            <a:r>
              <a:rPr lang="en-US" altLang="zh-CN" dirty="0" smtClean="0"/>
              <a:t>edge signaled </a:t>
            </a:r>
            <a:r>
              <a:rPr lang="en-US" altLang="zh-CN" dirty="0"/>
              <a:t>if the </a:t>
            </a:r>
            <a:r>
              <a:rPr lang="en-US" altLang="zh-CN" dirty="0" smtClean="0"/>
              <a:t>filter </a:t>
            </a:r>
            <a:r>
              <a:rPr lang="en-US" altLang="zh-CN" dirty="0"/>
              <a:t>response is larger than </a:t>
            </a:r>
            <a:r>
              <a:rPr lang="en-US" altLang="zh-CN" dirty="0" smtClean="0"/>
              <a:t>a certain </a:t>
            </a:r>
            <a:r>
              <a:rPr lang="en-US" altLang="zh-CN" dirty="0"/>
              <a:t>threshold </a:t>
            </a:r>
            <a:r>
              <a:rPr lang="en-US" altLang="zh-CN" dirty="0" smtClean="0"/>
              <a:t>value</a:t>
            </a:r>
          </a:p>
          <a:p>
            <a:r>
              <a:rPr lang="en-US" altLang="zh-CN" dirty="0" smtClean="0"/>
              <a:t>Q: 1. </a:t>
            </a:r>
            <a:r>
              <a:rPr lang="en-US" altLang="zh-CN" dirty="0"/>
              <a:t>But what should that threshold be</a:t>
            </a:r>
            <a:r>
              <a:rPr lang="en-US" altLang="zh-CN" dirty="0" smtClean="0"/>
              <a:t>?</a:t>
            </a:r>
          </a:p>
          <a:p>
            <a:pPr marL="0" indent="0">
              <a:buNone/>
            </a:pPr>
            <a:r>
              <a:rPr lang="en-US" altLang="zh-CN" dirty="0" smtClean="0"/>
              <a:t>         2. How do we do a trade-off to balance false negative errors with false positive errors?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3. </a:t>
            </a:r>
            <a:r>
              <a:rPr lang="en-US" altLang="zh-CN" dirty="0"/>
              <a:t>how can we combine that </a:t>
            </a:r>
            <a:r>
              <a:rPr lang="en-US" altLang="zh-CN" dirty="0" smtClean="0"/>
              <a:t>filter responses </a:t>
            </a:r>
            <a:r>
              <a:rPr lang="en-US" altLang="zh-CN" dirty="0"/>
              <a:t>in an optimal </a:t>
            </a:r>
            <a:r>
              <a:rPr lang="en-US" altLang="zh-CN" dirty="0" smtClean="0"/>
              <a:t>manner?</a:t>
            </a:r>
          </a:p>
          <a:p>
            <a:pPr marL="0" indent="0">
              <a:buNone/>
            </a:pPr>
            <a:r>
              <a:rPr lang="en-US" altLang="zh-CN" dirty="0" smtClean="0"/>
              <a:t>        4. How can we formulate the intuition that some filters give independent evidence, while others do not?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1368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Decision theory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Decision theory gives a way to address these issues. </a:t>
            </a:r>
            <a:endParaRPr lang="en-US" altLang="zh-CN" dirty="0" smtClean="0"/>
          </a:p>
          <a:p>
            <a:r>
              <a:rPr lang="en-US" altLang="zh-CN" dirty="0" smtClean="0"/>
              <a:t>The </a:t>
            </a:r>
            <a:r>
              <a:rPr lang="en-US" altLang="zh-CN" dirty="0"/>
              <a:t>theory was </a:t>
            </a:r>
            <a:r>
              <a:rPr lang="en-US" altLang="zh-CN" dirty="0" smtClean="0"/>
              <a:t>developed as </a:t>
            </a:r>
            <a:r>
              <a:rPr lang="en-US" altLang="zh-CN" dirty="0"/>
              <a:t>a way to make decisions in the presence of uncertainty.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745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Filters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07288" cy="4525963"/>
              </a:xfrm>
            </p:spPr>
            <p:txBody>
              <a:bodyPr/>
              <a:lstStyle/>
              <a:p>
                <a:r>
                  <a:rPr lang="en-US" altLang="zh-CN" dirty="0" smtClean="0"/>
                  <a:t>The </a:t>
                </a:r>
                <a:r>
                  <a:rPr lang="en-US" altLang="zh-CN" dirty="0"/>
                  <a:t>evidence for the presence of an </a:t>
                </a:r>
                <a:r>
                  <a:rPr lang="en-US" altLang="zh-CN" dirty="0" smtClean="0"/>
                  <a:t>edge: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𝑓</m:t>
                    </m:r>
                    <m:r>
                      <a:rPr lang="en-US" altLang="zh-CN" b="0" i="1" smtClean="0">
                        <a:latin typeface="Cambria Math"/>
                      </a:rPr>
                      <m:t>(∙)</m:t>
                    </m:r>
                  </m:oMath>
                </a14:m>
                <a:r>
                  <a:rPr lang="en-US" altLang="zh-CN" dirty="0" smtClean="0"/>
                  <a:t> -a single filter</a:t>
                </a:r>
              </a:p>
              <a:p>
                <a:r>
                  <a:rPr lang="en-US" altLang="zh-CN" dirty="0" smtClean="0"/>
                  <a:t>For each pixel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zh-CN" dirty="0" smtClean="0"/>
                  <a:t>, </a:t>
                </a:r>
                <a:r>
                  <a:rPr lang="en-US" altLang="zh-CN" dirty="0"/>
                  <a:t>we have </a:t>
                </a:r>
                <a:r>
                  <a:rPr lang="en-US" altLang="zh-CN" dirty="0" smtClean="0"/>
                  <a:t>intensity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𝐼</m:t>
                    </m:r>
                    <m:r>
                      <a:rPr lang="en-US" altLang="zh-CN" b="0" i="1" smtClean="0">
                        <a:latin typeface="Cambria Math"/>
                      </a:rPr>
                      <m:t>(</m:t>
                    </m:r>
                    <m:r>
                      <a:rPr lang="en-US" altLang="zh-CN" b="0" i="1" smtClean="0">
                        <a:latin typeface="Cambria Math"/>
                      </a:rPr>
                      <m:t>𝑥</m:t>
                    </m:r>
                    <m:r>
                      <a:rPr lang="en-US" altLang="zh-CN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en-US" altLang="zh-CN" dirty="0"/>
                  <a:t>and a </a:t>
                </a:r>
                <a:r>
                  <a:rPr lang="en-US" altLang="zh-CN" dirty="0" smtClean="0"/>
                  <a:t>variable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∈{1,−1}</m:t>
                    </m:r>
                  </m:oMath>
                </a14:m>
                <a:r>
                  <a:rPr lang="en-US" altLang="zh-CN" dirty="0" smtClean="0"/>
                  <a:t> (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/>
                      </a:rPr>
                      <m:t>𝑦</m:t>
                    </m:r>
                    <m:r>
                      <a:rPr lang="en-US" altLang="zh-CN" b="0" i="1" dirty="0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altLang="zh-CN" dirty="0" smtClean="0"/>
                  <a:t>: edge,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/>
                      </a:rPr>
                      <m:t>𝑦</m:t>
                    </m:r>
                    <m:r>
                      <a:rPr lang="en-US" altLang="zh-CN" b="0" i="1" dirty="0" smtClean="0">
                        <a:latin typeface="Cambria Math"/>
                      </a:rPr>
                      <m:t>=−1</m:t>
                    </m:r>
                  </m:oMath>
                </a14:m>
                <a:r>
                  <a:rPr lang="en-US" altLang="zh-CN" dirty="0" smtClean="0"/>
                  <a:t>: non-edge), filter responses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𝑓</m:t>
                    </m:r>
                    <m:r>
                      <a:rPr lang="en-US" altLang="zh-CN" b="0" i="0" smtClean="0">
                        <a:latin typeface="Cambria Math"/>
                      </a:rPr>
                      <m:t>(</m:t>
                    </m:r>
                    <m:r>
                      <a:rPr lang="en-US" altLang="zh-CN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dirty="0" smtClean="0"/>
                  <a:t> </a:t>
                </a:r>
              </a:p>
              <a:p>
                <a:r>
                  <a:rPr lang="en-US" altLang="zh-CN" dirty="0" smtClean="0"/>
                  <a:t>An example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𝑓</m:t>
                    </m:r>
                    <m:r>
                      <a:rPr lang="en-US" altLang="zh-CN" b="0" i="1" smtClean="0">
                        <a:latin typeface="Cambria Math"/>
                      </a:rPr>
                      <m:t>(∙)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𝛻</m:t>
                            </m:r>
                          </m:e>
                        </m:acc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𝐼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altLang="zh-CN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𝑑𝐼</m:t>
                                </m:r>
                              </m:num>
                              <m:den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𝑑𝑥</m:t>
                                </m:r>
                              </m:den>
                            </m:f>
                          </m:e>
                          <m:sup>
                            <m:r>
                              <a:rPr lang="en-US" altLang="zh-CN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altLang="zh-CN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𝑑𝐼</m:t>
                                </m:r>
                              </m:num>
                              <m:den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𝑑𝑦</m:t>
                                </m:r>
                              </m:den>
                            </m:f>
                          </m:e>
                          <m:sup>
                            <m:r>
                              <a:rPr lang="en-US" altLang="zh-CN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zh-CN" altLang="en-US" dirty="0" smtClean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07288" cy="4525963"/>
              </a:xfrm>
              <a:blipFill rotWithShape="1">
                <a:blip r:embed="rId2"/>
                <a:stretch>
                  <a:fillRect l="-1576" t="-1617" r="-8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2607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Conditional probability distributions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CN" dirty="0" smtClean="0"/>
                  <a:t>We use a </a:t>
                </a:r>
                <a:r>
                  <a:rPr lang="en-US" altLang="zh-CN" dirty="0"/>
                  <a:t>benchmarked data </a:t>
                </a:r>
                <a:r>
                  <a:rPr lang="en-US" altLang="zh-CN" dirty="0" smtClean="0"/>
                  <a:t>set to learn conditional probability </a:t>
                </a:r>
                <a:r>
                  <a:rPr lang="en-US" altLang="zh-CN" dirty="0"/>
                  <a:t>distributions for the </a:t>
                </a:r>
                <a:r>
                  <a:rPr lang="en-US" altLang="zh-CN" dirty="0" smtClean="0"/>
                  <a:t>filter </a:t>
                </a:r>
                <a:r>
                  <a:rPr lang="en-US" altLang="zh-CN" dirty="0"/>
                  <a:t>response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𝑓</m:t>
                    </m:r>
                    <m:r>
                      <a:rPr lang="en-US" altLang="zh-CN" b="0" i="0" smtClean="0">
                        <a:latin typeface="Cambria Math"/>
                      </a:rPr>
                      <m:t>(</m:t>
                    </m:r>
                    <m:r>
                      <a:rPr lang="en-US" altLang="zh-CN" b="0" i="1" smtClean="0">
                        <a:latin typeface="Cambria Math"/>
                      </a:rPr>
                      <m:t>𝐼</m:t>
                    </m:r>
                    <m:r>
                      <a:rPr lang="en-US" altLang="zh-CN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dirty="0" smtClean="0"/>
                  <a:t>  conditioned </a:t>
                </a:r>
                <a:r>
                  <a:rPr lang="en-US" altLang="zh-CN" dirty="0"/>
                  <a:t>on </a:t>
                </a:r>
                <a:r>
                  <a:rPr lang="en-US" altLang="zh-CN" dirty="0" smtClean="0"/>
                  <a:t>whether there </a:t>
                </a:r>
                <a:r>
                  <a:rPr lang="en-US" altLang="zh-CN" dirty="0"/>
                  <a:t>is an edge or not</a:t>
                </a:r>
                <a:r>
                  <a:rPr lang="en-US" altLang="zh-CN" dirty="0" smtClean="0"/>
                  <a:t>:</a:t>
                </a:r>
              </a:p>
              <a:p>
                <a:endParaRPr lang="en-US" altLang="zh-CN" dirty="0"/>
              </a:p>
              <a:p>
                <a:r>
                  <a:rPr lang="en-US" altLang="zh-CN" dirty="0" smtClean="0"/>
                  <a:t>Each distribution is estimated by computing the histogram of the filter response by counting the number of times the response occurs within one of N equally spaced bins and normalizing by dividing by the total number of responses.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  <a:blipFill rotWithShape="1">
                <a:blip r:embed="rId5"/>
                <a:stretch>
                  <a:fillRect l="-1481" t="-2551" r="-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98" y="3351490"/>
            <a:ext cx="40195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65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Figure for conditional distributions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0" y="1700808"/>
            <a:ext cx="9050009" cy="39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632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1891</Words>
  <Application>Microsoft Office PowerPoint</Application>
  <PresentationFormat>全屏显示(4:3)</PresentationFormat>
  <Paragraphs>119</Paragraphs>
  <Slides>26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Office 主题​​</vt:lpstr>
      <vt:lpstr>Probabilities and decision theory</vt:lpstr>
      <vt:lpstr>Probabilities of filter responses</vt:lpstr>
      <vt:lpstr>Edge detectors/ texture detectors and decisions</vt:lpstr>
      <vt:lpstr>Edge detectors/ texture detectors and decisions</vt:lpstr>
      <vt:lpstr>Edge detectors/ texture detectors and decisions</vt:lpstr>
      <vt:lpstr>Decision theory</vt:lpstr>
      <vt:lpstr>Filters</vt:lpstr>
      <vt:lpstr>Conditional probability distributions</vt:lpstr>
      <vt:lpstr>Figure for conditional distributions</vt:lpstr>
      <vt:lpstr>Statistical edge detection</vt:lpstr>
      <vt:lpstr>Statistical edge detection figure</vt:lpstr>
      <vt:lpstr>Log-likelihood ratio</vt:lpstr>
      <vt:lpstr>Decision rule</vt:lpstr>
      <vt:lpstr>Two types of mistakes</vt:lpstr>
      <vt:lpstr>Decision theory and trade-offs</vt:lpstr>
      <vt:lpstr>Combining multiple cues for edge detection</vt:lpstr>
      <vt:lpstr>Drawbacks</vt:lpstr>
      <vt:lpstr>Combining cues with statistical independence</vt:lpstr>
      <vt:lpstr>Combining cues with conditional independence</vt:lpstr>
      <vt:lpstr>Combining cues with conditional independence</vt:lpstr>
      <vt:lpstr>Ambiguity of edges figure</vt:lpstr>
      <vt:lpstr>Learning edges by context information</vt:lpstr>
      <vt:lpstr>Learning edges by sophisticated models</vt:lpstr>
      <vt:lpstr>Learning edges by deep networks</vt:lpstr>
      <vt:lpstr>Classification for other visual tasks</vt:lpstr>
      <vt:lpstr>Classifying other image classes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Probabilities and decision theory</dc:title>
  <dc:creator>Wei</dc:creator>
  <cp:lastModifiedBy>Wei</cp:lastModifiedBy>
  <cp:revision>30</cp:revision>
  <dcterms:created xsi:type="dcterms:W3CDTF">2018-09-17T02:03:00Z</dcterms:created>
  <dcterms:modified xsi:type="dcterms:W3CDTF">2018-09-18T12:52:09Z</dcterms:modified>
</cp:coreProperties>
</file>