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1"/>
  </p:notesMasterIdLst>
  <p:sldIdLst>
    <p:sldId id="256" r:id="rId2"/>
    <p:sldId id="257" r:id="rId3"/>
    <p:sldId id="259" r:id="rId4"/>
    <p:sldId id="261" r:id="rId5"/>
    <p:sldId id="262" r:id="rId6"/>
    <p:sldId id="258" r:id="rId7"/>
    <p:sldId id="263" r:id="rId8"/>
    <p:sldId id="264" r:id="rId9"/>
    <p:sldId id="266" r:id="rId10"/>
    <p:sldId id="267" r:id="rId11"/>
    <p:sldId id="268" r:id="rId12"/>
    <p:sldId id="270" r:id="rId13"/>
    <p:sldId id="269" r:id="rId14"/>
    <p:sldId id="275" r:id="rId15"/>
    <p:sldId id="272" r:id="rId16"/>
    <p:sldId id="271" r:id="rId17"/>
    <p:sldId id="273" r:id="rId18"/>
    <p:sldId id="265" r:id="rId19"/>
    <p:sldId id="274" r:id="rId2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6" autoAdjust="0"/>
    <p:restoredTop sz="73629" autoAdjust="0"/>
  </p:normalViewPr>
  <p:slideViewPr>
    <p:cSldViewPr>
      <p:cViewPr varScale="1">
        <p:scale>
          <a:sx n="57" d="100"/>
          <a:sy n="57" d="100"/>
        </p:scale>
        <p:origin x="3066" y="432"/>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137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DA5201A4-2EAE-0460-29EF-2D9FE7B79A03}"/>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28675" name="Rectangle 3">
            <a:extLst>
              <a:ext uri="{FF2B5EF4-FFF2-40B4-BE49-F238E27FC236}">
                <a16:creationId xmlns:a16="http://schemas.microsoft.com/office/drawing/2014/main" id="{4AB40C81-B741-721D-ACC6-63AFA938DC21}"/>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ltLang="en-US"/>
          </a:p>
        </p:txBody>
      </p:sp>
      <p:sp>
        <p:nvSpPr>
          <p:cNvPr id="3076" name="Rectangle 4">
            <a:extLst>
              <a:ext uri="{FF2B5EF4-FFF2-40B4-BE49-F238E27FC236}">
                <a16:creationId xmlns:a16="http://schemas.microsoft.com/office/drawing/2014/main" id="{747B0632-FDAA-B471-6C13-FD2B3BF33B4A}"/>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8677" name="Rectangle 5">
            <a:extLst>
              <a:ext uri="{FF2B5EF4-FFF2-40B4-BE49-F238E27FC236}">
                <a16:creationId xmlns:a16="http://schemas.microsoft.com/office/drawing/2014/main" id="{293C698A-F6E2-EC7C-F6B8-B552D95322B9}"/>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8678" name="Rectangle 6">
            <a:extLst>
              <a:ext uri="{FF2B5EF4-FFF2-40B4-BE49-F238E27FC236}">
                <a16:creationId xmlns:a16="http://schemas.microsoft.com/office/drawing/2014/main" id="{1623EFEF-BB7D-DF16-1BEF-EBD07F4282A7}"/>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28679" name="Rectangle 7">
            <a:extLst>
              <a:ext uri="{FF2B5EF4-FFF2-40B4-BE49-F238E27FC236}">
                <a16:creationId xmlns:a16="http://schemas.microsoft.com/office/drawing/2014/main" id="{680CA0B4-A6B8-F79A-7B80-4A412B33582E}"/>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64C140A6-60AB-4AB3-A063-E7ED8D20BEF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FFFDEA46-42BD-1B00-D5FE-C80D31DB6DF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85A997FC-B961-4D54-B0CF-0B29726398DF}" type="slidenum">
              <a:rPr lang="en-US" altLang="en-US" smtClean="0">
                <a:latin typeface="Arial" panose="020B0604020202020204" pitchFamily="34" charset="0"/>
              </a:rPr>
              <a:pPr/>
              <a:t>1</a:t>
            </a:fld>
            <a:endParaRPr lang="en-US" altLang="en-US">
              <a:latin typeface="Arial" panose="020B0604020202020204" pitchFamily="34" charset="0"/>
            </a:endParaRPr>
          </a:p>
        </p:txBody>
      </p:sp>
      <p:sp>
        <p:nvSpPr>
          <p:cNvPr id="5123" name="Rectangle 2">
            <a:extLst>
              <a:ext uri="{FF2B5EF4-FFF2-40B4-BE49-F238E27FC236}">
                <a16:creationId xmlns:a16="http://schemas.microsoft.com/office/drawing/2014/main" id="{33432BCF-30F9-3960-66EF-0473C757777D}"/>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D570BFCC-B5BC-AA84-CC3B-46F1E4C4A0B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t>[These speaker </a:t>
            </a:r>
            <a:r>
              <a:rPr lang="en-US" altLang="en-US"/>
              <a:t>notes are </a:t>
            </a:r>
            <a:r>
              <a:rPr lang="en-US" altLang="en-US" dirty="0"/>
              <a:t>roughly what I said or at least wanted to say.  It may be a bit hard to read the notes while animating the slides, though!]</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9AF32C65-A8BD-467F-8447-2B06F2340BA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8E4127F8-3350-43C9-A3A9-838B2FAD0F16}" type="slidenum">
              <a:rPr lang="en-US" altLang="en-US" smtClean="0">
                <a:latin typeface="Arial" panose="020B0604020202020204" pitchFamily="34" charset="0"/>
              </a:rPr>
              <a:pPr/>
              <a:t>10</a:t>
            </a:fld>
            <a:endParaRPr lang="en-US" altLang="en-US">
              <a:latin typeface="Arial" panose="020B0604020202020204" pitchFamily="34" charset="0"/>
            </a:endParaRPr>
          </a:p>
        </p:txBody>
      </p:sp>
      <p:sp>
        <p:nvSpPr>
          <p:cNvPr id="23555" name="Rectangle 2">
            <a:extLst>
              <a:ext uri="{FF2B5EF4-FFF2-40B4-BE49-F238E27FC236}">
                <a16:creationId xmlns:a16="http://schemas.microsoft.com/office/drawing/2014/main" id="{3262CE38-B135-99A0-0F60-04F1F939A3D2}"/>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56006723-FFAF-B581-AB87-05DC0340BDD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But is </a:t>
            </a:r>
            <a:r>
              <a:rPr lang="en-US" altLang="en-US" i="1"/>
              <a:t>n</a:t>
            </a:r>
            <a:r>
              <a:rPr lang="en-US" altLang="en-US"/>
              <a:t> the same?  No, my friends, it is not.  [</a:t>
            </a:r>
            <a:r>
              <a:rPr lang="en-US" altLang="en-US">
                <a:sym typeface="Symbol" panose="05050102010706020507" pitchFamily="18" charset="2"/>
              </a:rPr>
              <a:t> sign slowly spins around to point the other way]</a:t>
            </a:r>
          </a:p>
          <a:p>
            <a:pPr eaLnBrk="1" hangingPunct="1"/>
            <a:r>
              <a:rPr lang="en-US" altLang="en-US">
                <a:sym typeface="Symbol" panose="05050102010706020507" pitchFamily="18" charset="2"/>
              </a:rPr>
              <a:t>The delicate poppy seed is so dainty that a single hamantasch can contain myriads … perhaps myriads of myriads.</a:t>
            </a:r>
          </a:p>
          <a:p>
            <a:pPr eaLnBrk="1" hangingPunct="1"/>
            <a:r>
              <a:rPr lang="en-US" altLang="en-US">
                <a:sym typeface="Symbol" panose="05050102010706020507" pitchFamily="18" charset="2"/>
              </a:rPr>
              <a:t>Who knows how many pinheads dance in the bread of an angel?</a:t>
            </a:r>
          </a:p>
          <a:p>
            <a:pPr eaLnBrk="1" hangingPunct="1"/>
            <a:r>
              <a:rPr lang="en-US" altLang="en-US">
                <a:sym typeface="Symbol" panose="05050102010706020507" pitchFamily="18" charset="2"/>
              </a:rPr>
              <a:t>Whosoever consumeth the hamantasch digesteth more information (and is therefore the better Jew).</a:t>
            </a:r>
          </a:p>
          <a:p>
            <a:pPr eaLnBrk="1" hangingPunct="1"/>
            <a:endParaRPr lang="en-US" altLang="en-US">
              <a:sym typeface="Symbol" panose="05050102010706020507" pitchFamily="18" charset="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1DF5EC98-BF1F-AC3D-4945-0F3DCC508F6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449B542A-91BA-4286-9EB8-1C033C722C4D}" type="slidenum">
              <a:rPr lang="en-US" altLang="en-US" smtClean="0">
                <a:latin typeface="Arial" panose="020B0604020202020204" pitchFamily="34" charset="0"/>
              </a:rPr>
              <a:pPr/>
              <a:t>11</a:t>
            </a:fld>
            <a:endParaRPr lang="en-US" altLang="en-US">
              <a:latin typeface="Arial" panose="020B0604020202020204" pitchFamily="34" charset="0"/>
            </a:endParaRPr>
          </a:p>
        </p:txBody>
      </p:sp>
      <p:sp>
        <p:nvSpPr>
          <p:cNvPr id="25603" name="Rectangle 2">
            <a:extLst>
              <a:ext uri="{FF2B5EF4-FFF2-40B4-BE49-F238E27FC236}">
                <a16:creationId xmlns:a16="http://schemas.microsoft.com/office/drawing/2014/main" id="{8A955E6F-EAF7-9E56-9D14-DB38C786393E}"/>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0315929B-74F0-0AEA-F31A-6E2482F84F2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t>Now, we’ve been talking about coded messages.  </a:t>
            </a:r>
          </a:p>
          <a:p>
            <a:pPr eaLnBrk="1" hangingPunct="1"/>
            <a:r>
              <a:rPr lang="en-US" altLang="en-US" dirty="0"/>
              <a:t>In Judaism, this idea may be more familiar in a linguistic context.</a:t>
            </a:r>
          </a:p>
          <a:p>
            <a:pPr eaLnBrk="1" hangingPunct="1"/>
            <a:r>
              <a:rPr lang="en-US" altLang="en-US" dirty="0"/>
              <a:t>[contestant words appear] So let’s start by observing that HAMANTASCHEN not only enjoy an irregular plural (making them more complex) and twice as many letters, but that those letters are on average rarer, so that HAMANTASCHEN earns </a:t>
            </a:r>
            <a:r>
              <a:rPr lang="en-US" altLang="en-US" i="1" dirty="0"/>
              <a:t>more</a:t>
            </a:r>
            <a:r>
              <a:rPr lang="en-US" altLang="en-US" dirty="0"/>
              <a:t> than twice the Scrabble score [scores appear].</a:t>
            </a:r>
          </a:p>
          <a:p>
            <a:pPr eaLnBrk="1" hangingPunct="1"/>
            <a:r>
              <a:rPr lang="en-US" altLang="en-US" dirty="0"/>
              <a:t>You know, come to think of it … ChatGPT fix my slide … [“50-point length bonus” bounces in]   More than </a:t>
            </a:r>
            <a:r>
              <a:rPr lang="en-US" altLang="en-US" i="1" dirty="0"/>
              <a:t>seven</a:t>
            </a:r>
            <a:r>
              <a:rPr lang="en-US" altLang="en-US" dirty="0"/>
              <a:t> times the Scrabble score!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039762BB-C1CB-D36E-EDE2-58F3CA2F51E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68D12879-E684-44BF-B8DF-C9CFCFF7961B}" type="slidenum">
              <a:rPr lang="en-US" altLang="en-US" smtClean="0">
                <a:latin typeface="Arial" panose="020B0604020202020204" pitchFamily="34" charset="0"/>
              </a:rPr>
              <a:pPr/>
              <a:t>12</a:t>
            </a:fld>
            <a:endParaRPr lang="en-US" altLang="en-US">
              <a:latin typeface="Arial" panose="020B0604020202020204" pitchFamily="34" charset="0"/>
            </a:endParaRPr>
          </a:p>
        </p:txBody>
      </p:sp>
      <p:sp>
        <p:nvSpPr>
          <p:cNvPr id="27651" name="Rectangle 2">
            <a:extLst>
              <a:ext uri="{FF2B5EF4-FFF2-40B4-BE49-F238E27FC236}">
                <a16:creationId xmlns:a16="http://schemas.microsoft.com/office/drawing/2014/main" id="{041CE6BE-E2E8-DA7A-5AD5-1F7A14CFE76E}"/>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F4283F60-F0B5-C246-7499-D1CD28AF0FB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t>Let me digress for a moment, since my attention is drawn by this premature menorah, with its bright flames dancing gaily.  </a:t>
            </a:r>
          </a:p>
          <a:p>
            <a:pPr eaLnBrk="1" hangingPunct="1"/>
            <a:r>
              <a:rPr lang="en-US" altLang="en-US" dirty="0"/>
              <a:t>The suspicious timing of this debate has not escaped us partisans of </a:t>
            </a:r>
            <a:r>
              <a:rPr lang="en-US" altLang="en-US" dirty="0" err="1"/>
              <a:t>hamantaschkeit</a:t>
            </a:r>
            <a:r>
              <a:rPr lang="en-US" altLang="en-US" dirty="0"/>
              <a:t>.</a:t>
            </a:r>
          </a:p>
          <a:p>
            <a:pPr eaLnBrk="1" hangingPunct="1"/>
            <a:r>
              <a:rPr lang="en-US" altLang="en-US" dirty="0"/>
              <a:t>We are not surprised that the well-oiled latke lobby is up to its usual greasy tricks.</a:t>
            </a:r>
          </a:p>
          <a:p>
            <a:pPr eaLnBrk="1" hangingPunct="1"/>
            <a:r>
              <a:rPr lang="en-US" altLang="en-US" dirty="0"/>
              <a:t>And not just to infuse their fetish food with a sheen of seasonal appropriateness, but also to deflect attention from its nefarious origins.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AC64C610-2C87-10AE-3F0A-CA55614BA80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C05EB08D-3C20-440B-BD86-078216290A25}" type="slidenum">
              <a:rPr lang="en-US" altLang="en-US" smtClean="0">
                <a:latin typeface="Arial" panose="020B0604020202020204" pitchFamily="34" charset="0"/>
              </a:rPr>
              <a:pPr/>
              <a:t>13</a:t>
            </a:fld>
            <a:endParaRPr lang="en-US" altLang="en-US">
              <a:latin typeface="Arial" panose="020B0604020202020204" pitchFamily="34" charset="0"/>
            </a:endParaRPr>
          </a:p>
        </p:txBody>
      </p:sp>
      <p:sp>
        <p:nvSpPr>
          <p:cNvPr id="29699" name="Rectangle 2">
            <a:extLst>
              <a:ext uri="{FF2B5EF4-FFF2-40B4-BE49-F238E27FC236}">
                <a16:creationId xmlns:a16="http://schemas.microsoft.com/office/drawing/2014/main" id="{23A0863F-747E-2302-D116-3E3A2453BA33}"/>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099B8357-F9E0-3533-600E-F38C5776E8A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t>Purim is known as the Feast of Lots because on that day, Haman cast lots to choose the day on which he would exterminate the Jews.  He thought we were small potatoes, so I imagine that’s what he used – little lots, each known as a lot-</a:t>
            </a:r>
            <a:r>
              <a:rPr lang="en-US" altLang="en-US" dirty="0" err="1"/>
              <a:t>ke</a:t>
            </a:r>
            <a:r>
              <a:rPr lang="en-US" altLang="en-US" dirty="0"/>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D1299-7ECD-6DDE-ECC5-096D8F8921B9}"/>
            </a:ext>
          </a:extLst>
        </p:cNvPr>
        <p:cNvGrpSpPr/>
        <p:nvPr/>
      </p:nvGrpSpPr>
      <p:grpSpPr>
        <a:xfrm>
          <a:off x="0" y="0"/>
          <a:ext cx="0" cy="0"/>
          <a:chOff x="0" y="0"/>
          <a:chExt cx="0" cy="0"/>
        </a:xfrm>
      </p:grpSpPr>
      <p:sp>
        <p:nvSpPr>
          <p:cNvPr id="29698" name="Rectangle 7">
            <a:extLst>
              <a:ext uri="{FF2B5EF4-FFF2-40B4-BE49-F238E27FC236}">
                <a16:creationId xmlns:a16="http://schemas.microsoft.com/office/drawing/2014/main" id="{F64C8943-E716-D55F-0C52-7CC0DB78B67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C05EB08D-3C20-440B-BD86-078216290A25}" type="slidenum">
              <a:rPr lang="en-US" altLang="en-US" smtClean="0">
                <a:latin typeface="Arial" panose="020B0604020202020204" pitchFamily="34" charset="0"/>
              </a:rPr>
              <a:pPr/>
              <a:t>14</a:t>
            </a:fld>
            <a:endParaRPr lang="en-US" altLang="en-US">
              <a:latin typeface="Arial" panose="020B0604020202020204" pitchFamily="34" charset="0"/>
            </a:endParaRPr>
          </a:p>
        </p:txBody>
      </p:sp>
      <p:sp>
        <p:nvSpPr>
          <p:cNvPr id="29699" name="Rectangle 2">
            <a:extLst>
              <a:ext uri="{FF2B5EF4-FFF2-40B4-BE49-F238E27FC236}">
                <a16:creationId xmlns:a16="http://schemas.microsoft.com/office/drawing/2014/main" id="{E7385D62-F4AC-28BA-BA53-F1757306B705}"/>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96BB741D-B5D2-1B16-D065-4996FB45273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t>Purim is known as the Feast of Lots because on that day, Haman cast lots to choose the day on which he would exterminate the Jews.  He thought we were small potatoes, so I imagine that’s what he used – little lots, each known as a lot-</a:t>
            </a:r>
            <a:r>
              <a:rPr lang="en-US" altLang="en-US" dirty="0" err="1"/>
              <a:t>ke</a:t>
            </a:r>
            <a:r>
              <a:rPr lang="en-US" altLang="en-US" dirty="0"/>
              <a:t>.  </a:t>
            </a:r>
          </a:p>
          <a:p>
            <a:pPr eaLnBrk="1" hangingPunct="1"/>
            <a:r>
              <a:rPr lang="en-US" altLang="en-US" dirty="0"/>
              <a:t>We can see a trace of this murderous history in the fact that ONE LATKE [appears] is an anagram of [gasp] AKELETON !! [appears] – obviously a scribal error [appears alongside helpful keyboard diagram].</a:t>
            </a:r>
          </a:p>
        </p:txBody>
      </p:sp>
    </p:spTree>
    <p:extLst>
      <p:ext uri="{BB962C8B-B14F-4D97-AF65-F5344CB8AC3E}">
        <p14:creationId xmlns:p14="http://schemas.microsoft.com/office/powerpoint/2010/main" val="4096039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1EC80889-1060-4981-3419-41A6EBF51CD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FEA325FA-7323-46C6-AF31-F27AFD1AFFD6}" type="slidenum">
              <a:rPr lang="en-US" altLang="en-US" smtClean="0">
                <a:latin typeface="Arial" panose="020B0604020202020204" pitchFamily="34" charset="0"/>
              </a:rPr>
              <a:pPr/>
              <a:t>15</a:t>
            </a:fld>
            <a:endParaRPr lang="en-US" altLang="en-US">
              <a:latin typeface="Arial" panose="020B0604020202020204" pitchFamily="34" charset="0"/>
            </a:endParaRPr>
          </a:p>
        </p:txBody>
      </p:sp>
      <p:sp>
        <p:nvSpPr>
          <p:cNvPr id="31747" name="Rectangle 2">
            <a:extLst>
              <a:ext uri="{FF2B5EF4-FFF2-40B4-BE49-F238E27FC236}">
                <a16:creationId xmlns:a16="http://schemas.microsoft.com/office/drawing/2014/main" id="{A3968D33-601C-5C86-1F68-810663708FC0}"/>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3A7E8D09-5BED-37B9-62E4-7B7BEA9E43E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Meanwhile, the noble HAMANTASCHEN save the day when they CHASTEN HAMAN [appears].</a:t>
            </a:r>
          </a:p>
          <a:p>
            <a:pPr eaLnBrk="1" hangingPunct="1"/>
            <a:r>
              <a:rPr lang="en-US" altLang="en-US"/>
              <a:t>Well: having properly chastened our villain and his evil spud sidekicks, it remains to satisfy the computer scientists.</a:t>
            </a:r>
          </a:p>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4C05D504-5795-4E5B-1B42-76A2C1518C7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13DBA823-B94D-49E5-888A-C9252F28515D}" type="slidenum">
              <a:rPr lang="en-US" altLang="en-US" smtClean="0">
                <a:latin typeface="Arial" panose="020B0604020202020204" pitchFamily="34" charset="0"/>
              </a:rPr>
              <a:pPr/>
              <a:t>16</a:t>
            </a:fld>
            <a:endParaRPr lang="en-US" altLang="en-US">
              <a:latin typeface="Arial" panose="020B0604020202020204" pitchFamily="34" charset="0"/>
            </a:endParaRPr>
          </a:p>
        </p:txBody>
      </p:sp>
      <p:sp>
        <p:nvSpPr>
          <p:cNvPr id="33795" name="Rectangle 2">
            <a:extLst>
              <a:ext uri="{FF2B5EF4-FFF2-40B4-BE49-F238E27FC236}">
                <a16:creationId xmlns:a16="http://schemas.microsoft.com/office/drawing/2014/main" id="{27DEC255-45A5-70A6-EBB1-510112AB9864}"/>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8BFE0E5-5515-DBF5-1288-BB97FF649D2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I believe the relevant computational complexity classes are NC and NP, although it’s not well known that these stand for “nosh chanuKAH” and “nosh puRIM.”  From the definitions [which appear], it’s clear – and Wikipedia </a:t>
            </a:r>
            <a:r>
              <a:rPr lang="en-US" altLang="en-US" i="1"/>
              <a:t>will </a:t>
            </a:r>
            <a:r>
              <a:rPr lang="en-US" altLang="en-US"/>
              <a:t> bear me out on this! – that NP is the more complex class [</a:t>
            </a:r>
            <a:r>
              <a:rPr lang="en-US" altLang="en-US">
                <a:sym typeface="Symbol" panose="05050102010706020507" pitchFamily="18" charset="2"/>
              </a:rPr>
              <a:t> appears]</a:t>
            </a:r>
            <a:r>
              <a:rPr lang="en-US" altLang="en-US"/>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3C75E2EA-55EB-D984-17F9-6568902D1B3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E2AEE49B-3BA3-4882-A0BC-067044665F58}" type="slidenum">
              <a:rPr lang="en-US" altLang="en-US" smtClean="0">
                <a:latin typeface="Arial" panose="020B0604020202020204" pitchFamily="34" charset="0"/>
              </a:rPr>
              <a:pPr/>
              <a:t>17</a:t>
            </a:fld>
            <a:endParaRPr lang="en-US" altLang="en-US">
              <a:latin typeface="Arial" panose="020B0604020202020204" pitchFamily="34" charset="0"/>
            </a:endParaRPr>
          </a:p>
        </p:txBody>
      </p:sp>
      <p:sp>
        <p:nvSpPr>
          <p:cNvPr id="35843" name="Rectangle 2">
            <a:extLst>
              <a:ext uri="{FF2B5EF4-FFF2-40B4-BE49-F238E27FC236}">
                <a16:creationId xmlns:a16="http://schemas.microsoft.com/office/drawing/2014/main" id="{FE08D263-B3BF-C81D-0E18-4F408CA59184}"/>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D3693C47-CB26-BDA2-0A8A-E5CF24684A8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t>Now, the hamantasch is only one member of the class.</a:t>
            </a:r>
          </a:p>
          <a:p>
            <a:pPr eaLnBrk="1" hangingPunct="1"/>
            <a:r>
              <a:rPr lang="en-US" altLang="en-US" dirty="0"/>
              <a:t>So this doesn’t quite imply that the hamantasch </a:t>
            </a:r>
            <a:r>
              <a:rPr lang="en-US" altLang="en-US" i="1" dirty="0"/>
              <a:t>in particular </a:t>
            </a:r>
            <a:r>
              <a:rPr lang="en-US" altLang="en-US" dirty="0"/>
              <a:t>is more complex</a:t>
            </a:r>
          </a:p>
          <a:p>
            <a:pPr eaLnBrk="1" hangingPunct="1"/>
            <a:r>
              <a:rPr lang="en-US" altLang="en-US" dirty="0"/>
              <a:t>(unless it’s NP-hard – and I like them a bit softer than that).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4DC787AA-D283-1590-74C8-AAB28BE1F86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57011203-CC55-448F-8C66-E24F50879D1F}" type="slidenum">
              <a:rPr lang="en-US" altLang="en-US" smtClean="0">
                <a:latin typeface="Arial" panose="020B0604020202020204" pitchFamily="34" charset="0"/>
              </a:rPr>
              <a:pPr/>
              <a:t>18</a:t>
            </a:fld>
            <a:endParaRPr lang="en-US" altLang="en-US">
              <a:latin typeface="Arial" panose="020B0604020202020204" pitchFamily="34" charset="0"/>
            </a:endParaRPr>
          </a:p>
        </p:txBody>
      </p:sp>
      <p:sp>
        <p:nvSpPr>
          <p:cNvPr id="37891" name="Rectangle 2">
            <a:extLst>
              <a:ext uri="{FF2B5EF4-FFF2-40B4-BE49-F238E27FC236}">
                <a16:creationId xmlns:a16="http://schemas.microsoft.com/office/drawing/2014/main" id="{540166DE-95C2-AE6D-1842-6587FFDAE5AC}"/>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01419A10-15B7-6148-2364-E13221BC519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t>So let’s try to proceed by a direct reduction.  It’s not too hard.</a:t>
            </a:r>
          </a:p>
          <a:p>
            <a:pPr eaLnBrk="1" hangingPunct="1"/>
            <a:r>
              <a:rPr lang="en-US" altLang="en-US" dirty="0"/>
              <a:t>Given a hamantasch, simply fold down the sides, dispose of the filling [licks fingers] – mmm! – and you have essentially a latke, by </a:t>
            </a:r>
            <a:r>
              <a:rPr lang="en-US" altLang="en-US" dirty="0" err="1"/>
              <a:t>poppynomial</a:t>
            </a:r>
            <a:r>
              <a:rPr lang="en-US" altLang="en-US" dirty="0"/>
              <a:t> reduction [appears].  It follows that if you can digest a hamantasch, you can digest a latke – or at least </a:t>
            </a:r>
            <a:r>
              <a:rPr lang="en-US" altLang="en-US" i="1" dirty="0"/>
              <a:t>this</a:t>
            </a:r>
            <a:r>
              <a:rPr lang="en-US" altLang="en-US" dirty="0"/>
              <a:t> latke -- and therefore, the hamantasch is the more complex carbohydrate.  </a:t>
            </a:r>
          </a:p>
          <a:p>
            <a:pPr eaLnBrk="1" hangingPunct="1"/>
            <a:r>
              <a:rPr lang="en-US" altLang="en-US" dirty="0"/>
              <a:t>[Note to reader: As phrased above, this argument is poppycock; it hinges on a pun between existential and universal readings of “latke.”  However, it legitimately shows that the minimum complexity of a hamantasch is at least as great as the minimum complexity of a latke … at least if one accepts a circle of jam-stained dough as a variety of latke.]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3596B2DF-8B32-740C-A758-3BC0A7C324B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F2899C37-2DD6-49BB-982A-CCAF1C8265A0}" type="slidenum">
              <a:rPr lang="en-US" altLang="en-US" smtClean="0">
                <a:latin typeface="Arial" panose="020B0604020202020204" pitchFamily="34" charset="0"/>
              </a:rPr>
              <a:pPr/>
              <a:t>19</a:t>
            </a:fld>
            <a:endParaRPr lang="en-US" altLang="en-US">
              <a:latin typeface="Arial" panose="020B0604020202020204" pitchFamily="34" charset="0"/>
            </a:endParaRPr>
          </a:p>
        </p:txBody>
      </p:sp>
      <p:sp>
        <p:nvSpPr>
          <p:cNvPr id="39939" name="Rectangle 2">
            <a:extLst>
              <a:ext uri="{FF2B5EF4-FFF2-40B4-BE49-F238E27FC236}">
                <a16:creationId xmlns:a16="http://schemas.microsoft.com/office/drawing/2014/main" id="{868B6540-51A0-D458-B115-53C7988FFC6A}"/>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E7ADECB5-A114-6B80-DBA7-BE63ED51E47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In summary, Judaism loves complexity, and hamantaschen are more complex, as I’ve proved to you repeatedly.</a:t>
            </a:r>
          </a:p>
          <a:p>
            <a:pPr eaLnBrk="1" hangingPunct="1"/>
            <a:r>
              <a:rPr lang="en-US" altLang="en-US"/>
              <a:t>I hope I’ve not only convinced you which snack is superior, but also enhanced your math!  [appears]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3637D605-057E-4E5E-F638-35C0FEEC1CF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0809F9B6-40F0-4E8E-92F9-01676E44D177}" type="slidenum">
              <a:rPr lang="en-US" altLang="en-US" smtClean="0">
                <a:latin typeface="Arial" panose="020B0604020202020204" pitchFamily="34" charset="0"/>
              </a:rPr>
              <a:pPr/>
              <a:t>2</a:t>
            </a:fld>
            <a:endParaRPr lang="en-US" altLang="en-US">
              <a:latin typeface="Arial" panose="020B0604020202020204" pitchFamily="34" charset="0"/>
            </a:endParaRPr>
          </a:p>
        </p:txBody>
      </p:sp>
      <p:sp>
        <p:nvSpPr>
          <p:cNvPr id="7171" name="Rectangle 2">
            <a:extLst>
              <a:ext uri="{FF2B5EF4-FFF2-40B4-BE49-F238E27FC236}">
                <a16:creationId xmlns:a16="http://schemas.microsoft.com/office/drawing/2014/main" id="{ED77BA46-F29D-1D91-9DF1-364FC5BF858C}"/>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E8F44BF2-B87F-464E-C744-829A2381CE5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As the Talmud illustrates, Judaism has no use for simplicity.  Especially when it comes to food.  </a:t>
            </a:r>
          </a:p>
          <a:p>
            <a:pPr eaLnBrk="1" hangingPunct="1"/>
            <a:r>
              <a:rPr lang="en-US" altLang="en-US"/>
              <a:t>[goat falls into seething pot of unidentified milk]</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C2600866-1A0E-1126-9A3C-6DD4398478D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9696B849-89ED-4CCA-8351-C7DB8C0839CB}" type="slidenum">
              <a:rPr lang="en-US" altLang="en-US" smtClean="0">
                <a:latin typeface="Arial" panose="020B0604020202020204" pitchFamily="34" charset="0"/>
              </a:rPr>
              <a:pPr/>
              <a:t>3</a:t>
            </a:fld>
            <a:endParaRPr lang="en-US" altLang="en-US">
              <a:latin typeface="Arial" panose="020B0604020202020204" pitchFamily="34" charset="0"/>
            </a:endParaRPr>
          </a:p>
        </p:txBody>
      </p:sp>
      <p:sp>
        <p:nvSpPr>
          <p:cNvPr id="9219" name="Rectangle 2">
            <a:extLst>
              <a:ext uri="{FF2B5EF4-FFF2-40B4-BE49-F238E27FC236}">
                <a16:creationId xmlns:a16="http://schemas.microsoft.com/office/drawing/2014/main" id="{ADCD5F70-AEAD-D22D-E574-B071CED26B1B}"/>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13F8AA04-9446-6442-325A-FBA007443EA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The Mind of God is so complex that if God said </a:t>
            </a:r>
            <a:r>
              <a:rPr lang="en-US" altLang="en-US" i="1"/>
              <a:t>that</a:t>
            </a:r>
            <a:r>
              <a:rPr lang="en-US" altLang="en-US"/>
              <a:t>  [the hut appears],</a:t>
            </a:r>
          </a:p>
          <a:p>
            <a:pPr eaLnBrk="1" hangingPunct="1"/>
            <a:r>
              <a:rPr lang="en-US" altLang="en-US"/>
              <a:t>God must surely have meant something like </a:t>
            </a:r>
            <a:r>
              <a:rPr lang="en-US" altLang="en-US" i="1"/>
              <a:t>this  </a:t>
            </a:r>
            <a:r>
              <a:rPr lang="en-US" altLang="en-US"/>
              <a:t>[up springs the Gaudiesque architecture of halacha].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4E158215-83C8-E1F3-21E3-ACABF345C78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6AAAFFA4-7332-4701-91CB-332D3AF4DC00}" type="slidenum">
              <a:rPr lang="en-US" altLang="en-US" smtClean="0">
                <a:latin typeface="Arial" panose="020B0604020202020204" pitchFamily="34" charset="0"/>
              </a:rPr>
              <a:pPr/>
              <a:t>4</a:t>
            </a:fld>
            <a:endParaRPr lang="en-US" altLang="en-US">
              <a:latin typeface="Arial" panose="020B0604020202020204" pitchFamily="34" charset="0"/>
            </a:endParaRPr>
          </a:p>
        </p:txBody>
      </p:sp>
      <p:sp>
        <p:nvSpPr>
          <p:cNvPr id="11267" name="Rectangle 2">
            <a:extLst>
              <a:ext uri="{FF2B5EF4-FFF2-40B4-BE49-F238E27FC236}">
                <a16:creationId xmlns:a16="http://schemas.microsoft.com/office/drawing/2014/main" id="{82EC6CFF-70D9-F687-7E7A-BECBF39FF003}"/>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B9A778A2-5802-3545-C83C-E024C1C11C7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Tonight I’m up against not 1, not 2, but 3 distinguished latkediks.</a:t>
            </a:r>
          </a:p>
          <a:p>
            <a:pPr eaLnBrk="1" hangingPunct="1"/>
            <a:r>
              <a:rPr lang="en-US" altLang="en-US"/>
              <a:t>So I will thrice demonstrate the superiority of the hamantasch … by proving that it’s a more </a:t>
            </a:r>
            <a:r>
              <a:rPr lang="en-US" altLang="en-US" i="1"/>
              <a:t>complex</a:t>
            </a:r>
            <a:r>
              <a:rPr lang="en-US" altLang="en-US"/>
              <a:t> foodstuff, by the criteria of the three disciplines I know best: math, linguistics, and computer science.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BC5209F9-752C-9A58-DDEB-929A07B0C6D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5CC30766-CE0A-4E5A-9DBD-582AFDD2AD10}" type="slidenum">
              <a:rPr lang="en-US" altLang="en-US" smtClean="0">
                <a:latin typeface="Arial" panose="020B0604020202020204" pitchFamily="34" charset="0"/>
              </a:rPr>
              <a:pPr/>
              <a:t>5</a:t>
            </a:fld>
            <a:endParaRPr lang="en-US" altLang="en-US">
              <a:latin typeface="Arial" panose="020B0604020202020204" pitchFamily="34" charset="0"/>
            </a:endParaRPr>
          </a:p>
        </p:txBody>
      </p:sp>
      <p:sp>
        <p:nvSpPr>
          <p:cNvPr id="13315" name="Rectangle 2">
            <a:extLst>
              <a:ext uri="{FF2B5EF4-FFF2-40B4-BE49-F238E27FC236}">
                <a16:creationId xmlns:a16="http://schemas.microsoft.com/office/drawing/2014/main" id="{013DFCD6-0CE7-72F4-C27D-EC7D3F41684A}"/>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F49B71C0-550B-E4F0-97AA-79FDF415D95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t>First, what’s the informational complexity of each food?  </a:t>
            </a:r>
          </a:p>
          <a:p>
            <a:pPr eaLnBrk="1" hangingPunct="1"/>
            <a:r>
              <a:rPr lang="en-US" altLang="en-US" dirty="0"/>
              <a:t>Is it really true that there are more bytes in a hamantasch?</a:t>
            </a:r>
          </a:p>
          <a:p>
            <a:pPr eaLnBrk="1" hangingPunct="1"/>
            <a:r>
              <a:rPr lang="en-US" altLang="en-US" dirty="0"/>
              <a:t>This is useful to know if you have to smuggle a long coded message out of the ghetto in your lunchbox.</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23A0C4B-6F3B-6C21-2703-AC1AE32DF06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EF3E77F9-9473-4BA3-9661-FF8911474A8F}" type="slidenum">
              <a:rPr lang="en-US" altLang="en-US" smtClean="0">
                <a:latin typeface="Arial" panose="020B0604020202020204" pitchFamily="34" charset="0"/>
              </a:rPr>
              <a:pPr/>
              <a:t>6</a:t>
            </a:fld>
            <a:endParaRPr lang="en-US" altLang="en-US">
              <a:latin typeface="Arial" panose="020B0604020202020204" pitchFamily="34" charset="0"/>
            </a:endParaRPr>
          </a:p>
        </p:txBody>
      </p:sp>
      <p:sp>
        <p:nvSpPr>
          <p:cNvPr id="15363" name="Rectangle 2">
            <a:extLst>
              <a:ext uri="{FF2B5EF4-FFF2-40B4-BE49-F238E27FC236}">
                <a16:creationId xmlns:a16="http://schemas.microsoft.com/office/drawing/2014/main" id="{BBA8BD69-5203-C03F-D0BE-F3E1D7593290}"/>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EF305A84-79D4-4E2A-F70C-BCA01ABDE0A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It’s tempting to encode this message through the orientation of the hamantasch [different orientations appear],</a:t>
            </a:r>
          </a:p>
          <a:p>
            <a:pPr eaLnBrk="1" hangingPunct="1"/>
            <a:r>
              <a:rPr lang="en-US" altLang="en-US"/>
              <a:t>since with a latke, you never really know which end is up, do you?  [latkes spin inconclusively]</a:t>
            </a:r>
          </a:p>
          <a:p>
            <a:pPr eaLnBrk="1" hangingPunct="1"/>
            <a:r>
              <a:rPr lang="en-US" altLang="en-US"/>
              <a:t>But there aren’t that many distinguishable orientations, and the distinctions tend to be lost in transit.</a:t>
            </a:r>
          </a:p>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0BF0BF4F-70AD-9BB7-AE8B-9212F5C5D80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D797F748-03E0-47A3-8FB0-65987BC7D1EA}" type="slidenum">
              <a:rPr lang="en-US" altLang="en-US" smtClean="0">
                <a:latin typeface="Arial" panose="020B0604020202020204" pitchFamily="34" charset="0"/>
              </a:rPr>
              <a:pPr/>
              <a:t>7</a:t>
            </a:fld>
            <a:endParaRPr lang="en-US" altLang="en-US">
              <a:latin typeface="Arial" panose="020B0604020202020204" pitchFamily="34" charset="0"/>
            </a:endParaRPr>
          </a:p>
        </p:txBody>
      </p:sp>
      <p:sp>
        <p:nvSpPr>
          <p:cNvPr id="17411" name="Rectangle 2">
            <a:extLst>
              <a:ext uri="{FF2B5EF4-FFF2-40B4-BE49-F238E27FC236}">
                <a16:creationId xmlns:a16="http://schemas.microsoft.com/office/drawing/2014/main" id="{022D8155-47E3-8412-1031-9F553AB8AC42}"/>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93566530-8037-EFDF-7FC6-A99E9FD6A02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So let’s turn to fine-grained structure.  </a:t>
            </a:r>
          </a:p>
          <a:p>
            <a:pPr eaLnBrk="1" hangingPunct="1"/>
            <a:r>
              <a:rPr lang="en-US" altLang="en-US"/>
              <a:t>We may model the latke as a unit disk [appears] populated by n linear strands of potato [appear].</a:t>
            </a:r>
          </a:p>
          <a:p>
            <a:pPr eaLnBrk="1" hangingPunct="1"/>
            <a:r>
              <a:rPr lang="en-US" altLang="en-US"/>
              <a:t>By carefully positioning the endpoints of a strand, we can transmit 4 real-valued coordinates [shown].</a:t>
            </a:r>
          </a:p>
          <a:p>
            <a:pPr eaLnBrk="1" hangingPunct="1"/>
            <a:r>
              <a:rPr lang="en-US" altLang="en-US"/>
              <a:t>Let’s suppose that the unlucky recipient of the latke – who would presumably have preferred a dessert – can recover each coordinate up to k bits of fixed-point precision.  </a:t>
            </a:r>
          </a:p>
          <a:p>
            <a:pPr eaLnBrk="1" hangingPunct="1"/>
            <a:r>
              <a:rPr lang="en-US" altLang="en-US"/>
              <a:t>So this looks like about 4kn bits </a:t>
            </a:r>
            <a:r>
              <a:rPr lang="en-US" altLang="en-US" i="1"/>
              <a:t>in toto</a:t>
            </a:r>
            <a:r>
              <a:rPr lang="en-US" altLang="en-US"/>
              <a:t>.</a:t>
            </a:r>
          </a:p>
          <a:p>
            <a:pPr eaLnBrk="1" hangingPunct="1"/>
            <a:r>
              <a:rPr lang="en-US" altLang="en-US"/>
              <a:t>It’s actually not quite that good, since the strands are undirected and you can’t specify an order among them.</a:t>
            </a:r>
          </a:p>
          <a:p>
            <a:pPr eaLnBrk="1" hangingPunct="1"/>
            <a:r>
              <a:rPr lang="en-US" altLang="en-US"/>
              <a:t>But it’s pretty close, about this [complicated equation], at least if k is large enough that the coordinate grid is only sparsely populated.</a:t>
            </a:r>
          </a:p>
          <a:p>
            <a:pPr eaLnBrk="1" hangingPunct="1"/>
            <a:r>
              <a:rPr lang="en-US" altLang="en-US"/>
              <a:t>[PROF SCHEINERMAN (rebutting in-line): You have to mod out by the dihedral group.</a:t>
            </a:r>
          </a:p>
          <a:p>
            <a:pPr eaLnBrk="1" hangingPunct="1"/>
            <a:r>
              <a:rPr lang="en-US" altLang="en-US"/>
              <a:t>PROF EISNER (under the protection of the </a:t>
            </a:r>
            <a:r>
              <a:rPr lang="en-US" altLang="en-US">
                <a:sym typeface="Symbol" panose="05050102010706020507" pitchFamily="18" charset="2"/>
              </a:rPr>
              <a:t> sign): </a:t>
            </a:r>
            <a:r>
              <a:rPr lang="en-US" altLang="en-US"/>
              <a:t>Well, you can determine the orientation by the color gradient.]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07310309-C0C3-55B5-7352-8311403FEEA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B1800C20-EB3C-4174-BBEC-23A20058AE57}" type="slidenum">
              <a:rPr lang="en-US" altLang="en-US" smtClean="0">
                <a:latin typeface="Arial" panose="020B0604020202020204" pitchFamily="34" charset="0"/>
              </a:rPr>
              <a:pPr/>
              <a:t>8</a:t>
            </a:fld>
            <a:endParaRPr lang="en-US" altLang="en-US">
              <a:latin typeface="Arial" panose="020B0604020202020204" pitchFamily="34" charset="0"/>
            </a:endParaRPr>
          </a:p>
        </p:txBody>
      </p:sp>
      <p:sp>
        <p:nvSpPr>
          <p:cNvPr id="19459" name="Rectangle 2">
            <a:extLst>
              <a:ext uri="{FF2B5EF4-FFF2-40B4-BE49-F238E27FC236}">
                <a16:creationId xmlns:a16="http://schemas.microsoft.com/office/drawing/2014/main" id="{7482D3F2-4325-74CE-C3FD-2E1C5FE349BC}"/>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9302E113-9A8B-A8AF-9743-DF3FCFE5C43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In contrast, the hamantasch is an ideal tetrahedron occupied by n points suspended in honey.</a:t>
            </a:r>
          </a:p>
          <a:p>
            <a:pPr eaLnBrk="1" hangingPunct="1"/>
            <a:r>
              <a:rPr lang="en-US" altLang="en-US"/>
              <a:t>As the tetrahedron is isomorphic to a 3-simplex, each poppy seed transmits 4 positive real coordinates - </a:t>
            </a:r>
          </a:p>
          <a:p>
            <a:pPr eaLnBrk="1" hangingPunct="1"/>
            <a:r>
              <a:rPr lang="en-US" altLang="en-US"/>
              <a:t>but since they must sum to 1, we actually get only 3 degrees of freedom. </a:t>
            </a:r>
          </a:p>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D4E146C3-72A4-C2FA-0E7B-FD512CE7A03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1E41C645-DD09-4199-8EA1-FF6A26DCA825}" type="slidenum">
              <a:rPr lang="en-US" altLang="en-US" smtClean="0">
                <a:latin typeface="Arial" panose="020B0604020202020204" pitchFamily="34" charset="0"/>
              </a:rPr>
              <a:pPr/>
              <a:t>9</a:t>
            </a:fld>
            <a:endParaRPr lang="en-US" altLang="en-US">
              <a:latin typeface="Arial" panose="020B0604020202020204" pitchFamily="34" charset="0"/>
            </a:endParaRPr>
          </a:p>
        </p:txBody>
      </p:sp>
      <p:sp>
        <p:nvSpPr>
          <p:cNvPr id="21507" name="Rectangle 2">
            <a:extLst>
              <a:ext uri="{FF2B5EF4-FFF2-40B4-BE49-F238E27FC236}">
                <a16:creationId xmlns:a16="http://schemas.microsoft.com/office/drawing/2014/main" id="{F638A93A-19A9-234F-9AAD-CBBEA2352F48}"/>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4E6F8500-319F-1E18-D93C-B5537219DE5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Now, it may seem that this 4 to 3 ratio is some kind of victory for the latke,</a:t>
            </a:r>
          </a:p>
          <a:p>
            <a:pPr eaLnBrk="1" hangingPunct="1"/>
            <a:r>
              <a:rPr lang="en-US" altLang="en-US"/>
              <a:t>as if the latke contained more good bits.</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152E2E37-43C7-FDE6-CFAA-335EAA5B1DB9}"/>
              </a:ext>
            </a:extLst>
          </p:cNvPr>
          <p:cNvGrpSpPr>
            <a:grpSpLocks/>
          </p:cNvGrpSpPr>
          <p:nvPr/>
        </p:nvGrpSpPr>
        <p:grpSpPr bwMode="auto">
          <a:xfrm>
            <a:off x="0" y="0"/>
            <a:ext cx="8872538" cy="6858000"/>
            <a:chOff x="0" y="0"/>
            <a:chExt cx="5589" cy="4320"/>
          </a:xfrm>
        </p:grpSpPr>
        <p:sp>
          <p:nvSpPr>
            <p:cNvPr id="3" name="Rectangle 3">
              <a:extLst>
                <a:ext uri="{FF2B5EF4-FFF2-40B4-BE49-F238E27FC236}">
                  <a16:creationId xmlns:a16="http://schemas.microsoft.com/office/drawing/2014/main" id="{D27BDA09-BBDC-CA9B-EFA8-8A7F7B702689}"/>
                </a:ext>
              </a:extLst>
            </p:cNvPr>
            <p:cNvSpPr>
              <a:spLocks noChangeArrowheads="1"/>
            </p:cNvSpPr>
            <p:nvPr/>
          </p:nvSpPr>
          <p:spPr bwMode="white">
            <a:xfrm>
              <a:off x="336" y="150"/>
              <a:ext cx="5253" cy="4026"/>
            </a:xfrm>
            <a:prstGeom prst="rect">
              <a:avLst/>
            </a:prstGeom>
            <a:blipFill dpi="0" rotWithShape="0">
              <a:blip r:embed="rId2"/>
              <a:srcRect/>
              <a:tile tx="0" ty="0" sx="100000" sy="100000" flip="none" algn="tl"/>
            </a:blipFill>
            <a:ln>
              <a:noFill/>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pic>
          <p:nvPicPr>
            <p:cNvPr id="4" name="Picture 4">
              <a:extLst>
                <a:ext uri="{FF2B5EF4-FFF2-40B4-BE49-F238E27FC236}">
                  <a16:creationId xmlns:a16="http://schemas.microsoft.com/office/drawing/2014/main" id="{484D77E5-8EE7-CA72-1052-10AD6148C3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0" y="0"/>
              <a:ext cx="67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5" name="Rectangle 5"/>
          <p:cNvSpPr>
            <a:spLocks noGrp="1" noChangeArrowheads="1"/>
          </p:cNvSpPr>
          <p:nvPr>
            <p:ph type="ctrTitle"/>
          </p:nvPr>
        </p:nvSpPr>
        <p:spPr>
          <a:xfrm>
            <a:off x="962025" y="1925638"/>
            <a:ext cx="7772400" cy="1143000"/>
          </a:xfrm>
        </p:spPr>
        <p:txBody>
          <a:bodyPr/>
          <a:lstStyle>
            <a:lvl1pPr algn="ctr">
              <a:defRPr/>
            </a:lvl1pPr>
          </a:lstStyle>
          <a:p>
            <a:pPr lvl="0"/>
            <a:r>
              <a:rPr lang="en-US" altLang="en-US" noProof="0"/>
              <a:t>Click to edit Master title style</a:t>
            </a:r>
          </a:p>
        </p:txBody>
      </p:sp>
      <p:sp>
        <p:nvSpPr>
          <p:cNvPr id="5126" name="Rectangle 6"/>
          <p:cNvSpPr>
            <a:spLocks noGrp="1" noChangeArrowheads="1"/>
          </p:cNvSpPr>
          <p:nvPr>
            <p:ph type="subTitle" idx="1"/>
          </p:nvPr>
        </p:nvSpPr>
        <p:spPr>
          <a:xfrm>
            <a:off x="1647825" y="3738563"/>
            <a:ext cx="6400800" cy="1752600"/>
          </a:xfrm>
        </p:spPr>
        <p:txBody>
          <a:bodyPr/>
          <a:lstStyle>
            <a:lvl1pPr marL="0" indent="0" algn="ctr">
              <a:buFontTx/>
              <a:buNone/>
              <a:defRPr>
                <a:solidFill>
                  <a:schemeClr val="bg2"/>
                </a:solidFill>
              </a:defRPr>
            </a:lvl1pPr>
          </a:lstStyle>
          <a:p>
            <a:pPr lvl="0"/>
            <a:r>
              <a:rPr lang="en-US" altLang="en-US" noProof="0"/>
              <a:t>Click to edit Master subtitle style</a:t>
            </a:r>
          </a:p>
        </p:txBody>
      </p:sp>
      <p:sp>
        <p:nvSpPr>
          <p:cNvPr id="5" name="Rectangle 7">
            <a:extLst>
              <a:ext uri="{FF2B5EF4-FFF2-40B4-BE49-F238E27FC236}">
                <a16:creationId xmlns:a16="http://schemas.microsoft.com/office/drawing/2014/main" id="{432E2C5A-BDB4-BDAD-65F5-F0A2E77DF487}"/>
              </a:ext>
            </a:extLst>
          </p:cNvPr>
          <p:cNvSpPr>
            <a:spLocks noGrp="1" noChangeArrowheads="1"/>
          </p:cNvSpPr>
          <p:nvPr>
            <p:ph type="dt" sz="half" idx="10"/>
          </p:nvPr>
        </p:nvSpPr>
        <p:spPr>
          <a:xfrm>
            <a:off x="962025" y="6100763"/>
            <a:ext cx="1905000" cy="457200"/>
          </a:xfrm>
        </p:spPr>
        <p:txBody>
          <a:bodyPr/>
          <a:lstStyle>
            <a:lvl1pPr>
              <a:defRPr>
                <a:solidFill>
                  <a:srgbClr val="A08366"/>
                </a:solidFill>
              </a:defRPr>
            </a:lvl1pPr>
          </a:lstStyle>
          <a:p>
            <a:pPr>
              <a:defRPr/>
            </a:pPr>
            <a:endParaRPr lang="en-US" altLang="en-US"/>
          </a:p>
        </p:txBody>
      </p:sp>
      <p:sp>
        <p:nvSpPr>
          <p:cNvPr id="6" name="Rectangle 8">
            <a:extLst>
              <a:ext uri="{FF2B5EF4-FFF2-40B4-BE49-F238E27FC236}">
                <a16:creationId xmlns:a16="http://schemas.microsoft.com/office/drawing/2014/main" id="{3F1E75A7-57A3-A37D-888E-5FA04A65DE4B}"/>
              </a:ext>
            </a:extLst>
          </p:cNvPr>
          <p:cNvSpPr>
            <a:spLocks noGrp="1" noChangeArrowheads="1"/>
          </p:cNvSpPr>
          <p:nvPr>
            <p:ph type="ftr" sz="quarter" idx="11"/>
          </p:nvPr>
        </p:nvSpPr>
        <p:spPr>
          <a:xfrm>
            <a:off x="3400425" y="6100763"/>
            <a:ext cx="2895600" cy="457200"/>
          </a:xfrm>
        </p:spPr>
        <p:txBody>
          <a:bodyPr/>
          <a:lstStyle>
            <a:lvl1pPr>
              <a:defRPr>
                <a:solidFill>
                  <a:srgbClr val="A08366"/>
                </a:solidFill>
              </a:defRPr>
            </a:lvl1pPr>
          </a:lstStyle>
          <a:p>
            <a:pPr>
              <a:defRPr/>
            </a:pPr>
            <a:endParaRPr lang="en-US" altLang="en-US"/>
          </a:p>
        </p:txBody>
      </p:sp>
      <p:sp>
        <p:nvSpPr>
          <p:cNvPr id="7" name="Rectangle 9">
            <a:extLst>
              <a:ext uri="{FF2B5EF4-FFF2-40B4-BE49-F238E27FC236}">
                <a16:creationId xmlns:a16="http://schemas.microsoft.com/office/drawing/2014/main" id="{C764CBC6-3092-CE53-D479-474E96A682DB}"/>
              </a:ext>
            </a:extLst>
          </p:cNvPr>
          <p:cNvSpPr>
            <a:spLocks noGrp="1" noChangeArrowheads="1"/>
          </p:cNvSpPr>
          <p:nvPr>
            <p:ph type="sldNum" sz="quarter" idx="12"/>
          </p:nvPr>
        </p:nvSpPr>
        <p:spPr>
          <a:xfrm>
            <a:off x="6829425" y="6100763"/>
            <a:ext cx="1905000" cy="457200"/>
          </a:xfrm>
        </p:spPr>
        <p:txBody>
          <a:bodyPr/>
          <a:lstStyle>
            <a:lvl1pPr>
              <a:defRPr>
                <a:solidFill>
                  <a:srgbClr val="A08366"/>
                </a:solidFill>
              </a:defRPr>
            </a:lvl1pPr>
          </a:lstStyle>
          <a:p>
            <a:pPr>
              <a:defRPr/>
            </a:pPr>
            <a:fld id="{A1BCF822-044C-49C8-8A9C-E79576A34E51}" type="slidenum">
              <a:rPr lang="en-US" altLang="en-US"/>
              <a:pPr>
                <a:defRPr/>
              </a:pPr>
              <a:t>‹#›</a:t>
            </a:fld>
            <a:endParaRPr lang="en-US" altLang="en-US"/>
          </a:p>
        </p:txBody>
      </p:sp>
    </p:spTree>
    <p:extLst>
      <p:ext uri="{BB962C8B-B14F-4D97-AF65-F5344CB8AC3E}">
        <p14:creationId xmlns:p14="http://schemas.microsoft.com/office/powerpoint/2010/main" val="1424792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41F53E7B-9B21-7982-B01A-DB27FD81A3D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9">
            <a:extLst>
              <a:ext uri="{FF2B5EF4-FFF2-40B4-BE49-F238E27FC236}">
                <a16:creationId xmlns:a16="http://schemas.microsoft.com/office/drawing/2014/main" id="{5AF66232-177D-94D4-C822-79843025D7D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0">
            <a:extLst>
              <a:ext uri="{FF2B5EF4-FFF2-40B4-BE49-F238E27FC236}">
                <a16:creationId xmlns:a16="http://schemas.microsoft.com/office/drawing/2014/main" id="{57EF3FFF-CE4D-69BF-A891-17E2E9EC44C5}"/>
              </a:ext>
            </a:extLst>
          </p:cNvPr>
          <p:cNvSpPr>
            <a:spLocks noGrp="1" noChangeArrowheads="1"/>
          </p:cNvSpPr>
          <p:nvPr>
            <p:ph type="sldNum" sz="quarter" idx="12"/>
          </p:nvPr>
        </p:nvSpPr>
        <p:spPr>
          <a:ln/>
        </p:spPr>
        <p:txBody>
          <a:bodyPr/>
          <a:lstStyle>
            <a:lvl1pPr>
              <a:defRPr/>
            </a:lvl1pPr>
          </a:lstStyle>
          <a:p>
            <a:pPr>
              <a:defRPr/>
            </a:pPr>
            <a:fld id="{234E484D-F4E3-484B-9F7B-A54F1450D693}" type="slidenum">
              <a:rPr lang="en-US" altLang="en-US"/>
              <a:pPr>
                <a:defRPr/>
              </a:pPr>
              <a:t>‹#›</a:t>
            </a:fld>
            <a:endParaRPr lang="en-US" altLang="en-US"/>
          </a:p>
        </p:txBody>
      </p:sp>
    </p:spTree>
    <p:extLst>
      <p:ext uri="{BB962C8B-B14F-4D97-AF65-F5344CB8AC3E}">
        <p14:creationId xmlns:p14="http://schemas.microsoft.com/office/powerpoint/2010/main" val="1774151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4572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90600" y="4572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DCC15F25-98A0-C221-B353-5B3F2F2DE44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9">
            <a:extLst>
              <a:ext uri="{FF2B5EF4-FFF2-40B4-BE49-F238E27FC236}">
                <a16:creationId xmlns:a16="http://schemas.microsoft.com/office/drawing/2014/main" id="{0B3E4A27-71D8-CD79-D26D-247B62B8212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0">
            <a:extLst>
              <a:ext uri="{FF2B5EF4-FFF2-40B4-BE49-F238E27FC236}">
                <a16:creationId xmlns:a16="http://schemas.microsoft.com/office/drawing/2014/main" id="{4268A4F4-D24C-1E3D-973B-8337A672EE3C}"/>
              </a:ext>
            </a:extLst>
          </p:cNvPr>
          <p:cNvSpPr>
            <a:spLocks noGrp="1" noChangeArrowheads="1"/>
          </p:cNvSpPr>
          <p:nvPr>
            <p:ph type="sldNum" sz="quarter" idx="12"/>
          </p:nvPr>
        </p:nvSpPr>
        <p:spPr>
          <a:ln/>
        </p:spPr>
        <p:txBody>
          <a:bodyPr/>
          <a:lstStyle>
            <a:lvl1pPr>
              <a:defRPr/>
            </a:lvl1pPr>
          </a:lstStyle>
          <a:p>
            <a:pPr>
              <a:defRPr/>
            </a:pPr>
            <a:fld id="{75949B7B-53E1-4B57-A8F2-17280196BE3C}" type="slidenum">
              <a:rPr lang="en-US" altLang="en-US"/>
              <a:pPr>
                <a:defRPr/>
              </a:pPr>
              <a:t>‹#›</a:t>
            </a:fld>
            <a:endParaRPr lang="en-US" altLang="en-US"/>
          </a:p>
        </p:txBody>
      </p:sp>
    </p:spTree>
    <p:extLst>
      <p:ext uri="{BB962C8B-B14F-4D97-AF65-F5344CB8AC3E}">
        <p14:creationId xmlns:p14="http://schemas.microsoft.com/office/powerpoint/2010/main" val="1828798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A18E84AF-4E97-2E26-F84D-00FA26B4833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9">
            <a:extLst>
              <a:ext uri="{FF2B5EF4-FFF2-40B4-BE49-F238E27FC236}">
                <a16:creationId xmlns:a16="http://schemas.microsoft.com/office/drawing/2014/main" id="{45EA3E32-956A-D619-BC78-F70BC46EC50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0">
            <a:extLst>
              <a:ext uri="{FF2B5EF4-FFF2-40B4-BE49-F238E27FC236}">
                <a16:creationId xmlns:a16="http://schemas.microsoft.com/office/drawing/2014/main" id="{32638C2D-8676-2738-B13B-E8C2D9DDA5F4}"/>
              </a:ext>
            </a:extLst>
          </p:cNvPr>
          <p:cNvSpPr>
            <a:spLocks noGrp="1" noChangeArrowheads="1"/>
          </p:cNvSpPr>
          <p:nvPr>
            <p:ph type="sldNum" sz="quarter" idx="12"/>
          </p:nvPr>
        </p:nvSpPr>
        <p:spPr>
          <a:ln/>
        </p:spPr>
        <p:txBody>
          <a:bodyPr/>
          <a:lstStyle>
            <a:lvl1pPr>
              <a:defRPr/>
            </a:lvl1pPr>
          </a:lstStyle>
          <a:p>
            <a:pPr>
              <a:defRPr/>
            </a:pPr>
            <a:fld id="{F80CE841-15CC-47FB-9D37-5FA303B81F78}" type="slidenum">
              <a:rPr lang="en-US" altLang="en-US"/>
              <a:pPr>
                <a:defRPr/>
              </a:pPr>
              <a:t>‹#›</a:t>
            </a:fld>
            <a:endParaRPr lang="en-US" altLang="en-US"/>
          </a:p>
        </p:txBody>
      </p:sp>
    </p:spTree>
    <p:extLst>
      <p:ext uri="{BB962C8B-B14F-4D97-AF65-F5344CB8AC3E}">
        <p14:creationId xmlns:p14="http://schemas.microsoft.com/office/powerpoint/2010/main" val="332647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8">
            <a:extLst>
              <a:ext uri="{FF2B5EF4-FFF2-40B4-BE49-F238E27FC236}">
                <a16:creationId xmlns:a16="http://schemas.microsoft.com/office/drawing/2014/main" id="{CFA4EC1F-9AD5-0C3D-A853-9B87B657150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9">
            <a:extLst>
              <a:ext uri="{FF2B5EF4-FFF2-40B4-BE49-F238E27FC236}">
                <a16:creationId xmlns:a16="http://schemas.microsoft.com/office/drawing/2014/main" id="{04FD2898-489D-FD41-F335-B07F374ACF9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0">
            <a:extLst>
              <a:ext uri="{FF2B5EF4-FFF2-40B4-BE49-F238E27FC236}">
                <a16:creationId xmlns:a16="http://schemas.microsoft.com/office/drawing/2014/main" id="{07CBD30A-4497-EF4B-B988-CB56E4C30C6B}"/>
              </a:ext>
            </a:extLst>
          </p:cNvPr>
          <p:cNvSpPr>
            <a:spLocks noGrp="1" noChangeArrowheads="1"/>
          </p:cNvSpPr>
          <p:nvPr>
            <p:ph type="sldNum" sz="quarter" idx="12"/>
          </p:nvPr>
        </p:nvSpPr>
        <p:spPr>
          <a:ln/>
        </p:spPr>
        <p:txBody>
          <a:bodyPr/>
          <a:lstStyle>
            <a:lvl1pPr>
              <a:defRPr/>
            </a:lvl1pPr>
          </a:lstStyle>
          <a:p>
            <a:pPr>
              <a:defRPr/>
            </a:pPr>
            <a:fld id="{483A52F0-93EC-4A58-BB1B-EC15DF4A0988}" type="slidenum">
              <a:rPr lang="en-US" altLang="en-US"/>
              <a:pPr>
                <a:defRPr/>
              </a:pPr>
              <a:t>‹#›</a:t>
            </a:fld>
            <a:endParaRPr lang="en-US" altLang="en-US"/>
          </a:p>
        </p:txBody>
      </p:sp>
    </p:spTree>
    <p:extLst>
      <p:ext uri="{BB962C8B-B14F-4D97-AF65-F5344CB8AC3E}">
        <p14:creationId xmlns:p14="http://schemas.microsoft.com/office/powerpoint/2010/main" val="2504308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906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30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a:extLst>
              <a:ext uri="{FF2B5EF4-FFF2-40B4-BE49-F238E27FC236}">
                <a16:creationId xmlns:a16="http://schemas.microsoft.com/office/drawing/2014/main" id="{A24F526A-93E3-10D9-FAB9-BE684D8741D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9">
            <a:extLst>
              <a:ext uri="{FF2B5EF4-FFF2-40B4-BE49-F238E27FC236}">
                <a16:creationId xmlns:a16="http://schemas.microsoft.com/office/drawing/2014/main" id="{A6596F8C-6EE9-0A02-302E-DDC3A1A72F6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0">
            <a:extLst>
              <a:ext uri="{FF2B5EF4-FFF2-40B4-BE49-F238E27FC236}">
                <a16:creationId xmlns:a16="http://schemas.microsoft.com/office/drawing/2014/main" id="{3056A01B-6F38-BEE2-A4A4-788899635C53}"/>
              </a:ext>
            </a:extLst>
          </p:cNvPr>
          <p:cNvSpPr>
            <a:spLocks noGrp="1" noChangeArrowheads="1"/>
          </p:cNvSpPr>
          <p:nvPr>
            <p:ph type="sldNum" sz="quarter" idx="12"/>
          </p:nvPr>
        </p:nvSpPr>
        <p:spPr>
          <a:ln/>
        </p:spPr>
        <p:txBody>
          <a:bodyPr/>
          <a:lstStyle>
            <a:lvl1pPr>
              <a:defRPr/>
            </a:lvl1pPr>
          </a:lstStyle>
          <a:p>
            <a:pPr>
              <a:defRPr/>
            </a:pPr>
            <a:fld id="{F042C12B-BA6A-49EA-8B53-E799E63C000A}" type="slidenum">
              <a:rPr lang="en-US" altLang="en-US"/>
              <a:pPr>
                <a:defRPr/>
              </a:pPr>
              <a:t>‹#›</a:t>
            </a:fld>
            <a:endParaRPr lang="en-US" altLang="en-US"/>
          </a:p>
        </p:txBody>
      </p:sp>
    </p:spTree>
    <p:extLst>
      <p:ext uri="{BB962C8B-B14F-4D97-AF65-F5344CB8AC3E}">
        <p14:creationId xmlns:p14="http://schemas.microsoft.com/office/powerpoint/2010/main" val="4288000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a:extLst>
              <a:ext uri="{FF2B5EF4-FFF2-40B4-BE49-F238E27FC236}">
                <a16:creationId xmlns:a16="http://schemas.microsoft.com/office/drawing/2014/main" id="{547F247E-F059-4743-DF12-7AB2E17F2A0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9">
            <a:extLst>
              <a:ext uri="{FF2B5EF4-FFF2-40B4-BE49-F238E27FC236}">
                <a16:creationId xmlns:a16="http://schemas.microsoft.com/office/drawing/2014/main" id="{DDE88E22-ACD4-D2AF-D968-E35BFD65B6A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0">
            <a:extLst>
              <a:ext uri="{FF2B5EF4-FFF2-40B4-BE49-F238E27FC236}">
                <a16:creationId xmlns:a16="http://schemas.microsoft.com/office/drawing/2014/main" id="{A609BA16-3481-A689-3A7F-0E39EBA5F44A}"/>
              </a:ext>
            </a:extLst>
          </p:cNvPr>
          <p:cNvSpPr>
            <a:spLocks noGrp="1" noChangeArrowheads="1"/>
          </p:cNvSpPr>
          <p:nvPr>
            <p:ph type="sldNum" sz="quarter" idx="12"/>
          </p:nvPr>
        </p:nvSpPr>
        <p:spPr>
          <a:ln/>
        </p:spPr>
        <p:txBody>
          <a:bodyPr/>
          <a:lstStyle>
            <a:lvl1pPr>
              <a:defRPr/>
            </a:lvl1pPr>
          </a:lstStyle>
          <a:p>
            <a:pPr>
              <a:defRPr/>
            </a:pPr>
            <a:fld id="{C4F5D5EB-E04A-4475-AC09-4970407B7526}" type="slidenum">
              <a:rPr lang="en-US" altLang="en-US"/>
              <a:pPr>
                <a:defRPr/>
              </a:pPr>
              <a:t>‹#›</a:t>
            </a:fld>
            <a:endParaRPr lang="en-US" altLang="en-US"/>
          </a:p>
        </p:txBody>
      </p:sp>
    </p:spTree>
    <p:extLst>
      <p:ext uri="{BB962C8B-B14F-4D97-AF65-F5344CB8AC3E}">
        <p14:creationId xmlns:p14="http://schemas.microsoft.com/office/powerpoint/2010/main" val="1458704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a:extLst>
              <a:ext uri="{FF2B5EF4-FFF2-40B4-BE49-F238E27FC236}">
                <a16:creationId xmlns:a16="http://schemas.microsoft.com/office/drawing/2014/main" id="{8891340E-55C9-E0C2-E578-6565CC2BC61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9">
            <a:extLst>
              <a:ext uri="{FF2B5EF4-FFF2-40B4-BE49-F238E27FC236}">
                <a16:creationId xmlns:a16="http://schemas.microsoft.com/office/drawing/2014/main" id="{DB01D565-535B-B46C-59BB-9BB7117C177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0">
            <a:extLst>
              <a:ext uri="{FF2B5EF4-FFF2-40B4-BE49-F238E27FC236}">
                <a16:creationId xmlns:a16="http://schemas.microsoft.com/office/drawing/2014/main" id="{37EBA8D3-620F-9219-F178-FB08ACCCAF9A}"/>
              </a:ext>
            </a:extLst>
          </p:cNvPr>
          <p:cNvSpPr>
            <a:spLocks noGrp="1" noChangeArrowheads="1"/>
          </p:cNvSpPr>
          <p:nvPr>
            <p:ph type="sldNum" sz="quarter" idx="12"/>
          </p:nvPr>
        </p:nvSpPr>
        <p:spPr>
          <a:ln/>
        </p:spPr>
        <p:txBody>
          <a:bodyPr/>
          <a:lstStyle>
            <a:lvl1pPr>
              <a:defRPr/>
            </a:lvl1pPr>
          </a:lstStyle>
          <a:p>
            <a:pPr>
              <a:defRPr/>
            </a:pPr>
            <a:fld id="{E5B4F09E-5BB4-4D82-A569-C14216639DCE}" type="slidenum">
              <a:rPr lang="en-US" altLang="en-US"/>
              <a:pPr>
                <a:defRPr/>
              </a:pPr>
              <a:t>‹#›</a:t>
            </a:fld>
            <a:endParaRPr lang="en-US" altLang="en-US"/>
          </a:p>
        </p:txBody>
      </p:sp>
    </p:spTree>
    <p:extLst>
      <p:ext uri="{BB962C8B-B14F-4D97-AF65-F5344CB8AC3E}">
        <p14:creationId xmlns:p14="http://schemas.microsoft.com/office/powerpoint/2010/main" val="4000992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8E9DB43D-BE64-1E43-5B2F-AF234745CB2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9">
            <a:extLst>
              <a:ext uri="{FF2B5EF4-FFF2-40B4-BE49-F238E27FC236}">
                <a16:creationId xmlns:a16="http://schemas.microsoft.com/office/drawing/2014/main" id="{E8D3DED2-5A5F-CC49-5018-E47DF1DD0CE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0">
            <a:extLst>
              <a:ext uri="{FF2B5EF4-FFF2-40B4-BE49-F238E27FC236}">
                <a16:creationId xmlns:a16="http://schemas.microsoft.com/office/drawing/2014/main" id="{14CE22AF-A604-7ED5-E2BD-E8FD722AB4AA}"/>
              </a:ext>
            </a:extLst>
          </p:cNvPr>
          <p:cNvSpPr>
            <a:spLocks noGrp="1" noChangeArrowheads="1"/>
          </p:cNvSpPr>
          <p:nvPr>
            <p:ph type="sldNum" sz="quarter" idx="12"/>
          </p:nvPr>
        </p:nvSpPr>
        <p:spPr>
          <a:ln/>
        </p:spPr>
        <p:txBody>
          <a:bodyPr/>
          <a:lstStyle>
            <a:lvl1pPr>
              <a:defRPr/>
            </a:lvl1pPr>
          </a:lstStyle>
          <a:p>
            <a:pPr>
              <a:defRPr/>
            </a:pPr>
            <a:fld id="{81D7D476-6938-40C2-AD23-2C6F2BBE52B6}" type="slidenum">
              <a:rPr lang="en-US" altLang="en-US"/>
              <a:pPr>
                <a:defRPr/>
              </a:pPr>
              <a:t>‹#›</a:t>
            </a:fld>
            <a:endParaRPr lang="en-US" altLang="en-US"/>
          </a:p>
        </p:txBody>
      </p:sp>
    </p:spTree>
    <p:extLst>
      <p:ext uri="{BB962C8B-B14F-4D97-AF65-F5344CB8AC3E}">
        <p14:creationId xmlns:p14="http://schemas.microsoft.com/office/powerpoint/2010/main" val="3379263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8">
            <a:extLst>
              <a:ext uri="{FF2B5EF4-FFF2-40B4-BE49-F238E27FC236}">
                <a16:creationId xmlns:a16="http://schemas.microsoft.com/office/drawing/2014/main" id="{62038E11-5314-D23C-D92A-9A61900DAD7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9">
            <a:extLst>
              <a:ext uri="{FF2B5EF4-FFF2-40B4-BE49-F238E27FC236}">
                <a16:creationId xmlns:a16="http://schemas.microsoft.com/office/drawing/2014/main" id="{7FE3F619-1EE1-AA57-3018-4779D79068B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0">
            <a:extLst>
              <a:ext uri="{FF2B5EF4-FFF2-40B4-BE49-F238E27FC236}">
                <a16:creationId xmlns:a16="http://schemas.microsoft.com/office/drawing/2014/main" id="{AAB7E59F-E510-AD64-8390-9189EA8A286D}"/>
              </a:ext>
            </a:extLst>
          </p:cNvPr>
          <p:cNvSpPr>
            <a:spLocks noGrp="1" noChangeArrowheads="1"/>
          </p:cNvSpPr>
          <p:nvPr>
            <p:ph type="sldNum" sz="quarter" idx="12"/>
          </p:nvPr>
        </p:nvSpPr>
        <p:spPr>
          <a:ln/>
        </p:spPr>
        <p:txBody>
          <a:bodyPr/>
          <a:lstStyle>
            <a:lvl1pPr>
              <a:defRPr/>
            </a:lvl1pPr>
          </a:lstStyle>
          <a:p>
            <a:pPr>
              <a:defRPr/>
            </a:pPr>
            <a:fld id="{E98D7CBA-F260-4998-9C52-70C7983EF376}" type="slidenum">
              <a:rPr lang="en-US" altLang="en-US"/>
              <a:pPr>
                <a:defRPr/>
              </a:pPr>
              <a:t>‹#›</a:t>
            </a:fld>
            <a:endParaRPr lang="en-US" altLang="en-US"/>
          </a:p>
        </p:txBody>
      </p:sp>
    </p:spTree>
    <p:extLst>
      <p:ext uri="{BB962C8B-B14F-4D97-AF65-F5344CB8AC3E}">
        <p14:creationId xmlns:p14="http://schemas.microsoft.com/office/powerpoint/2010/main" val="2043267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8">
            <a:extLst>
              <a:ext uri="{FF2B5EF4-FFF2-40B4-BE49-F238E27FC236}">
                <a16:creationId xmlns:a16="http://schemas.microsoft.com/office/drawing/2014/main" id="{D5569D97-AE8B-EB06-5095-C43EEAC472D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9">
            <a:extLst>
              <a:ext uri="{FF2B5EF4-FFF2-40B4-BE49-F238E27FC236}">
                <a16:creationId xmlns:a16="http://schemas.microsoft.com/office/drawing/2014/main" id="{7A197AE2-26E6-5285-5044-380B3A11015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0">
            <a:extLst>
              <a:ext uri="{FF2B5EF4-FFF2-40B4-BE49-F238E27FC236}">
                <a16:creationId xmlns:a16="http://schemas.microsoft.com/office/drawing/2014/main" id="{E040EF79-A687-D88D-4CB8-4290A26D0175}"/>
              </a:ext>
            </a:extLst>
          </p:cNvPr>
          <p:cNvSpPr>
            <a:spLocks noGrp="1" noChangeArrowheads="1"/>
          </p:cNvSpPr>
          <p:nvPr>
            <p:ph type="sldNum" sz="quarter" idx="12"/>
          </p:nvPr>
        </p:nvSpPr>
        <p:spPr>
          <a:ln/>
        </p:spPr>
        <p:txBody>
          <a:bodyPr/>
          <a:lstStyle>
            <a:lvl1pPr>
              <a:defRPr/>
            </a:lvl1pPr>
          </a:lstStyle>
          <a:p>
            <a:pPr>
              <a:defRPr/>
            </a:pPr>
            <a:fld id="{08820CFF-1398-419C-9168-CEAE396CF83A}" type="slidenum">
              <a:rPr lang="en-US" altLang="en-US"/>
              <a:pPr>
                <a:defRPr/>
              </a:pPr>
              <a:t>‹#›</a:t>
            </a:fld>
            <a:endParaRPr lang="en-US" altLang="en-US"/>
          </a:p>
        </p:txBody>
      </p:sp>
    </p:spTree>
    <p:extLst>
      <p:ext uri="{BB962C8B-B14F-4D97-AF65-F5344CB8AC3E}">
        <p14:creationId xmlns:p14="http://schemas.microsoft.com/office/powerpoint/2010/main" val="1128207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rgbClr val="8C735A"/>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10588131-E8AF-782B-3AEE-C8FAB430F16B}"/>
              </a:ext>
            </a:extLst>
          </p:cNvPr>
          <p:cNvGrpSpPr>
            <a:grpSpLocks/>
          </p:cNvGrpSpPr>
          <p:nvPr/>
        </p:nvGrpSpPr>
        <p:grpSpPr bwMode="auto">
          <a:xfrm>
            <a:off x="0" y="0"/>
            <a:ext cx="8872538" cy="6858000"/>
            <a:chOff x="0" y="0"/>
            <a:chExt cx="5589" cy="4320"/>
          </a:xfrm>
        </p:grpSpPr>
        <p:sp>
          <p:nvSpPr>
            <p:cNvPr id="1032" name="Rectangle 3">
              <a:extLst>
                <a:ext uri="{FF2B5EF4-FFF2-40B4-BE49-F238E27FC236}">
                  <a16:creationId xmlns:a16="http://schemas.microsoft.com/office/drawing/2014/main" id="{0C7D1E5F-3489-D3E9-1CD7-9968768C71C4}"/>
                </a:ext>
              </a:extLst>
            </p:cNvPr>
            <p:cNvSpPr>
              <a:spLocks noChangeArrowheads="1"/>
            </p:cNvSpPr>
            <p:nvPr/>
          </p:nvSpPr>
          <p:spPr bwMode="ltGray">
            <a:xfrm>
              <a:off x="336" y="150"/>
              <a:ext cx="5253" cy="4026"/>
            </a:xfrm>
            <a:prstGeom prst="rect">
              <a:avLst/>
            </a:prstGeom>
            <a:solidFill>
              <a:schemeClr val="bg1"/>
            </a:solidFill>
            <a:ln>
              <a:noFill/>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pic>
          <p:nvPicPr>
            <p:cNvPr id="1033" name="Picture 4">
              <a:extLst>
                <a:ext uri="{FF2B5EF4-FFF2-40B4-BE49-F238E27FC236}">
                  <a16:creationId xmlns:a16="http://schemas.microsoft.com/office/drawing/2014/main" id="{928A870D-E4E2-1D95-E892-EA4CCA21806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ltGray">
            <a:xfrm>
              <a:off x="0" y="0"/>
              <a:ext cx="67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Line 5">
              <a:extLst>
                <a:ext uri="{FF2B5EF4-FFF2-40B4-BE49-F238E27FC236}">
                  <a16:creationId xmlns:a16="http://schemas.microsoft.com/office/drawing/2014/main" id="{BE7C49C9-B2FB-C5D7-82D6-CFC762AE6F93}"/>
                </a:ext>
              </a:extLst>
            </p:cNvPr>
            <p:cNvSpPr>
              <a:spLocks noChangeShapeType="1"/>
            </p:cNvSpPr>
            <p:nvPr/>
          </p:nvSpPr>
          <p:spPr bwMode="ltGray">
            <a:xfrm>
              <a:off x="640" y="1008"/>
              <a:ext cx="4880" cy="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027" name="Rectangle 6">
            <a:extLst>
              <a:ext uri="{FF2B5EF4-FFF2-40B4-BE49-F238E27FC236}">
                <a16:creationId xmlns:a16="http://schemas.microsoft.com/office/drawing/2014/main" id="{C4CAE866-832A-BEBF-AAEA-1FAC7B25DBE5}"/>
              </a:ext>
            </a:extLst>
          </p:cNvPr>
          <p:cNvSpPr>
            <a:spLocks noGrp="1" noChangeArrowheads="1"/>
          </p:cNvSpPr>
          <p:nvPr>
            <p:ph type="title"/>
          </p:nvPr>
        </p:nvSpPr>
        <p:spPr bwMode="auto">
          <a:xfrm>
            <a:off x="990600" y="457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7">
            <a:extLst>
              <a:ext uri="{FF2B5EF4-FFF2-40B4-BE49-F238E27FC236}">
                <a16:creationId xmlns:a16="http://schemas.microsoft.com/office/drawing/2014/main" id="{272E1EA6-25F5-C8A2-933F-29DCE2A68D61}"/>
              </a:ext>
            </a:extLst>
          </p:cNvPr>
          <p:cNvSpPr>
            <a:spLocks noGrp="1" noChangeArrowheads="1"/>
          </p:cNvSpPr>
          <p:nvPr>
            <p:ph type="body" idx="1"/>
          </p:nvPr>
        </p:nvSpPr>
        <p:spPr bwMode="auto">
          <a:xfrm>
            <a:off x="990600" y="18288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4" name="Rectangle 8">
            <a:extLst>
              <a:ext uri="{FF2B5EF4-FFF2-40B4-BE49-F238E27FC236}">
                <a16:creationId xmlns:a16="http://schemas.microsoft.com/office/drawing/2014/main" id="{4BAA7DAA-FB21-E3CA-5F24-0ABEB0390515}"/>
              </a:ext>
            </a:extLst>
          </p:cNvPr>
          <p:cNvSpPr>
            <a:spLocks noGrp="1" noChangeArrowheads="1"/>
          </p:cNvSpPr>
          <p:nvPr>
            <p:ph type="dt" sz="half" idx="2"/>
          </p:nvPr>
        </p:nvSpPr>
        <p:spPr bwMode="auto">
          <a:xfrm>
            <a:off x="990600" y="60960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spcBef>
                <a:spcPct val="50000"/>
              </a:spcBef>
              <a:defRPr sz="1400">
                <a:solidFill>
                  <a:schemeClr val="bg2"/>
                </a:solidFill>
              </a:defRPr>
            </a:lvl1pPr>
          </a:lstStyle>
          <a:p>
            <a:pPr>
              <a:defRPr/>
            </a:pPr>
            <a:endParaRPr lang="en-US" altLang="en-US"/>
          </a:p>
        </p:txBody>
      </p:sp>
      <p:sp>
        <p:nvSpPr>
          <p:cNvPr id="4105" name="Rectangle 9">
            <a:extLst>
              <a:ext uri="{FF2B5EF4-FFF2-40B4-BE49-F238E27FC236}">
                <a16:creationId xmlns:a16="http://schemas.microsoft.com/office/drawing/2014/main" id="{33E9B451-1839-236C-8F2F-D5B3F9115709}"/>
              </a:ext>
            </a:extLst>
          </p:cNvPr>
          <p:cNvSpPr>
            <a:spLocks noGrp="1" noChangeArrowheads="1"/>
          </p:cNvSpPr>
          <p:nvPr>
            <p:ph type="ftr" sz="quarter" idx="3"/>
          </p:nvPr>
        </p:nvSpPr>
        <p:spPr bwMode="auto">
          <a:xfrm>
            <a:off x="3429000" y="6096000"/>
            <a:ext cx="28956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a:spcBef>
                <a:spcPct val="50000"/>
              </a:spcBef>
              <a:defRPr sz="1400">
                <a:solidFill>
                  <a:schemeClr val="bg2"/>
                </a:solidFill>
              </a:defRPr>
            </a:lvl1pPr>
          </a:lstStyle>
          <a:p>
            <a:pPr>
              <a:defRPr/>
            </a:pPr>
            <a:endParaRPr lang="en-US" altLang="en-US"/>
          </a:p>
        </p:txBody>
      </p:sp>
      <p:sp>
        <p:nvSpPr>
          <p:cNvPr id="4106" name="Rectangle 10">
            <a:extLst>
              <a:ext uri="{FF2B5EF4-FFF2-40B4-BE49-F238E27FC236}">
                <a16:creationId xmlns:a16="http://schemas.microsoft.com/office/drawing/2014/main" id="{B24075AF-F277-B79F-A956-D2A413ECFF24}"/>
              </a:ext>
            </a:extLst>
          </p:cNvPr>
          <p:cNvSpPr>
            <a:spLocks noGrp="1" noChangeArrowheads="1"/>
          </p:cNvSpPr>
          <p:nvPr>
            <p:ph type="sldNum" sz="quarter" idx="4"/>
          </p:nvPr>
        </p:nvSpPr>
        <p:spPr bwMode="auto">
          <a:xfrm>
            <a:off x="6858000" y="60960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spcBef>
                <a:spcPct val="50000"/>
              </a:spcBef>
              <a:defRPr sz="1400">
                <a:solidFill>
                  <a:schemeClr val="bg2"/>
                </a:solidFill>
              </a:defRPr>
            </a:lvl1pPr>
          </a:lstStyle>
          <a:p>
            <a:pPr>
              <a:defRPr/>
            </a:pPr>
            <a:fld id="{F6B5114F-8F9F-4830-86E5-3FA04B48458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06"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rtl="0" eaLnBrk="0" fontAlgn="base" hangingPunct="0">
        <a:spcBef>
          <a:spcPct val="0"/>
        </a:spcBef>
        <a:spcAft>
          <a:spcPct val="0"/>
        </a:spcAft>
        <a:defRPr kumimoji="1" sz="4400" kern="12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anose="02020603050405020304" pitchFamily="18" charset="0"/>
        </a:defRPr>
      </a:lvl2pPr>
      <a:lvl3pPr algn="l" rtl="0" eaLnBrk="0" fontAlgn="base" hangingPunct="0">
        <a:spcBef>
          <a:spcPct val="0"/>
        </a:spcBef>
        <a:spcAft>
          <a:spcPct val="0"/>
        </a:spcAft>
        <a:defRPr kumimoji="1" sz="4400">
          <a:solidFill>
            <a:schemeClr val="tx2"/>
          </a:solidFill>
          <a:latin typeface="Times New Roman" panose="02020603050405020304" pitchFamily="18" charset="0"/>
        </a:defRPr>
      </a:lvl3pPr>
      <a:lvl4pPr algn="l" rtl="0" eaLnBrk="0" fontAlgn="base" hangingPunct="0">
        <a:spcBef>
          <a:spcPct val="0"/>
        </a:spcBef>
        <a:spcAft>
          <a:spcPct val="0"/>
        </a:spcAft>
        <a:defRPr kumimoji="1" sz="4400">
          <a:solidFill>
            <a:schemeClr val="tx2"/>
          </a:solidFill>
          <a:latin typeface="Times New Roman" panose="02020603050405020304" pitchFamily="18" charset="0"/>
        </a:defRPr>
      </a:lvl4pPr>
      <a:lvl5pPr algn="l" rtl="0" eaLnBrk="0" fontAlgn="base" hangingPunct="0">
        <a:spcBef>
          <a:spcPct val="0"/>
        </a:spcBef>
        <a:spcAft>
          <a:spcPct val="0"/>
        </a:spcAft>
        <a:defRPr kumimoji="1" sz="4400">
          <a:solidFill>
            <a:schemeClr val="tx2"/>
          </a:solidFill>
          <a:latin typeface="Times New Roman" panose="02020603050405020304" pitchFamily="18" charset="0"/>
        </a:defRPr>
      </a:lvl5pPr>
      <a:lvl6pPr marL="457200" algn="l" rtl="0" eaLnBrk="0" fontAlgn="base" hangingPunct="0">
        <a:spcBef>
          <a:spcPct val="0"/>
        </a:spcBef>
        <a:spcAft>
          <a:spcPct val="0"/>
        </a:spcAft>
        <a:defRPr kumimoji="1" sz="4400">
          <a:solidFill>
            <a:schemeClr val="tx2"/>
          </a:solidFill>
          <a:latin typeface="Times New Roman" panose="02020603050405020304" pitchFamily="18" charset="0"/>
        </a:defRPr>
      </a:lvl6pPr>
      <a:lvl7pPr marL="914400" algn="l" rtl="0" eaLnBrk="0" fontAlgn="base" hangingPunct="0">
        <a:spcBef>
          <a:spcPct val="0"/>
        </a:spcBef>
        <a:spcAft>
          <a:spcPct val="0"/>
        </a:spcAft>
        <a:defRPr kumimoji="1" sz="4400">
          <a:solidFill>
            <a:schemeClr val="tx2"/>
          </a:solidFill>
          <a:latin typeface="Times New Roman" panose="02020603050405020304" pitchFamily="18" charset="0"/>
        </a:defRPr>
      </a:lvl7pPr>
      <a:lvl8pPr marL="1371600" algn="l" rtl="0" eaLnBrk="0" fontAlgn="base" hangingPunct="0">
        <a:spcBef>
          <a:spcPct val="0"/>
        </a:spcBef>
        <a:spcAft>
          <a:spcPct val="0"/>
        </a:spcAft>
        <a:defRPr kumimoji="1" sz="4400">
          <a:solidFill>
            <a:schemeClr val="tx2"/>
          </a:solidFill>
          <a:latin typeface="Times New Roman" panose="02020603050405020304" pitchFamily="18" charset="0"/>
        </a:defRPr>
      </a:lvl8pPr>
      <a:lvl9pPr marL="1828800" algn="l" rtl="0" eaLnBrk="0" fontAlgn="base" hangingPunct="0">
        <a:spcBef>
          <a:spcPct val="0"/>
        </a:spcBef>
        <a:spcAft>
          <a:spcPct val="0"/>
        </a:spcAft>
        <a:defRPr kumimoji="1"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lr>
          <a:schemeClr val="accent1"/>
        </a:buClr>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1"/>
        </a:buClr>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1.wmf"/><Relationship Id="rId5" Type="http://schemas.openxmlformats.org/officeDocument/2006/relationships/oleObject" Target="../embeddings/oleObject6.bin"/><Relationship Id="rId4" Type="http://schemas.openxmlformats.org/officeDocument/2006/relationships/image" Target="../media/image20.wmf"/></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6.png"/><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6.png"/><Relationship Id="rId7"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8.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0.w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1.wmf"/><Relationship Id="rId5" Type="http://schemas.openxmlformats.org/officeDocument/2006/relationships/oleObject" Target="../embeddings/oleObject4.bin"/><Relationship Id="rId4" Type="http://schemas.openxmlformats.org/officeDocument/2006/relationships/image" Target="../media/image2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034A7A6-4895-ED45-C202-0335C088395C}"/>
              </a:ext>
            </a:extLst>
          </p:cNvPr>
          <p:cNvSpPr>
            <a:spLocks noGrp="1" noChangeArrowheads="1"/>
          </p:cNvSpPr>
          <p:nvPr>
            <p:ph type="ctrTitle"/>
          </p:nvPr>
        </p:nvSpPr>
        <p:spPr>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Latkes vs. Hamantaschen</a:t>
            </a:r>
          </a:p>
        </p:txBody>
      </p:sp>
      <p:sp>
        <p:nvSpPr>
          <p:cNvPr id="4099" name="Rectangle 3">
            <a:extLst>
              <a:ext uri="{FF2B5EF4-FFF2-40B4-BE49-F238E27FC236}">
                <a16:creationId xmlns:a16="http://schemas.microsoft.com/office/drawing/2014/main" id="{0E446AFD-E76B-F327-0190-E9C40DA4C23D}"/>
              </a:ext>
            </a:extLst>
          </p:cNvPr>
          <p:cNvSpPr>
            <a:spLocks noGrp="1" noChangeArrowheads="1"/>
          </p:cNvSpPr>
          <p:nvPr>
            <p:ph type="subTitle" idx="1"/>
          </p:nvPr>
        </p:nvSpPr>
        <p:spPr>
          <a:xfrm>
            <a:off x="1647825" y="3738563"/>
            <a:ext cx="6400800" cy="2509837"/>
          </a:xfrm>
        </p:spPr>
        <p:txBody>
          <a:bodyPr/>
          <a:lstStyle/>
          <a:p>
            <a:r>
              <a:rPr lang="en-US" altLang="en-US"/>
              <a:t>Prof. Jason Eisner</a:t>
            </a:r>
          </a:p>
          <a:p>
            <a:r>
              <a:rPr lang="en-US" altLang="en-US"/>
              <a:t>Department of Computer Science</a:t>
            </a:r>
          </a:p>
          <a:p>
            <a:endParaRPr lang="en-US" altLang="en-US"/>
          </a:p>
          <a:p>
            <a:r>
              <a:rPr lang="en-US" altLang="en-US"/>
              <a:t>JHU Debate – Dec. 4,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93A57B53-DCA2-24D2-16B3-5C97ED67F33F}"/>
              </a:ext>
            </a:extLst>
          </p:cNvPr>
          <p:cNvSpPr>
            <a:spLocks noGrp="1" noChangeArrowheads="1"/>
          </p:cNvSpPr>
          <p:nvPr>
            <p:ph type="title"/>
          </p:nvPr>
        </p:nvSpPr>
        <p:spPr/>
        <p:txBody>
          <a:bodyPr/>
          <a:lstStyle/>
          <a:p>
            <a:r>
              <a:rPr lang="en-US" altLang="en-US" sz="3600"/>
              <a:t>Fine-grained Informational Complexity</a:t>
            </a:r>
          </a:p>
        </p:txBody>
      </p:sp>
      <p:sp>
        <p:nvSpPr>
          <p:cNvPr id="22531" name="Rectangle 3">
            <a:extLst>
              <a:ext uri="{FF2B5EF4-FFF2-40B4-BE49-F238E27FC236}">
                <a16:creationId xmlns:a16="http://schemas.microsoft.com/office/drawing/2014/main" id="{CF434409-DD97-E93C-BFAE-7147D9902956}"/>
              </a:ext>
            </a:extLst>
          </p:cNvPr>
          <p:cNvSpPr>
            <a:spLocks noGrp="1" noChangeArrowheads="1"/>
          </p:cNvSpPr>
          <p:nvPr>
            <p:ph type="body" sz="half" idx="2"/>
          </p:nvPr>
        </p:nvSpPr>
        <p:spPr>
          <a:xfrm>
            <a:off x="4724400" y="4572000"/>
            <a:ext cx="3810000" cy="1600200"/>
          </a:xfrm>
        </p:spPr>
        <p:txBody>
          <a:bodyPr/>
          <a:lstStyle/>
          <a:p>
            <a:pPr>
              <a:lnSpc>
                <a:spcPct val="80000"/>
              </a:lnSpc>
            </a:pPr>
            <a:r>
              <a:rPr lang="en-US" altLang="en-US" sz="2400" i="1"/>
              <a:t>n </a:t>
            </a:r>
            <a:r>
              <a:rPr lang="en-US" altLang="en-US" sz="2400"/>
              <a:t>poppy seeds</a:t>
            </a:r>
          </a:p>
          <a:p>
            <a:pPr>
              <a:lnSpc>
                <a:spcPct val="80000"/>
              </a:lnSpc>
            </a:pPr>
            <a:r>
              <a:rPr lang="en-US" altLang="en-US" sz="2400"/>
              <a:t>* 3 real #s per seed</a:t>
            </a:r>
          </a:p>
          <a:p>
            <a:pPr>
              <a:lnSpc>
                <a:spcPct val="80000"/>
              </a:lnSpc>
            </a:pPr>
            <a:r>
              <a:rPr lang="en-US" altLang="en-US" sz="2400" i="1"/>
              <a:t>* k</a:t>
            </a:r>
            <a:r>
              <a:rPr lang="en-US" altLang="en-US" sz="2400"/>
              <a:t> bits recovered per real</a:t>
            </a:r>
          </a:p>
          <a:p>
            <a:pPr>
              <a:lnSpc>
                <a:spcPct val="80000"/>
              </a:lnSpc>
            </a:pPr>
            <a:endParaRPr lang="en-US" altLang="en-US" sz="2400"/>
          </a:p>
        </p:txBody>
      </p:sp>
      <p:grpSp>
        <p:nvGrpSpPr>
          <p:cNvPr id="22532" name="Group 4">
            <a:extLst>
              <a:ext uri="{FF2B5EF4-FFF2-40B4-BE49-F238E27FC236}">
                <a16:creationId xmlns:a16="http://schemas.microsoft.com/office/drawing/2014/main" id="{1934928E-3C34-14AF-C1C9-E49D75FF0F50}"/>
              </a:ext>
            </a:extLst>
          </p:cNvPr>
          <p:cNvGrpSpPr>
            <a:grpSpLocks/>
          </p:cNvGrpSpPr>
          <p:nvPr/>
        </p:nvGrpSpPr>
        <p:grpSpPr bwMode="auto">
          <a:xfrm>
            <a:off x="5024438" y="1890713"/>
            <a:ext cx="2290762" cy="2057400"/>
            <a:chOff x="3165" y="1248"/>
            <a:chExt cx="1443" cy="1296"/>
          </a:xfrm>
        </p:grpSpPr>
        <p:sp>
          <p:nvSpPr>
            <p:cNvPr id="22581" name="Freeform 5">
              <a:extLst>
                <a:ext uri="{FF2B5EF4-FFF2-40B4-BE49-F238E27FC236}">
                  <a16:creationId xmlns:a16="http://schemas.microsoft.com/office/drawing/2014/main" id="{E112197B-52BE-402C-4605-90525E274B63}"/>
                </a:ext>
              </a:extLst>
            </p:cNvPr>
            <p:cNvSpPr>
              <a:spLocks/>
            </p:cNvSpPr>
            <p:nvPr/>
          </p:nvSpPr>
          <p:spPr bwMode="auto">
            <a:xfrm>
              <a:off x="3165" y="1251"/>
              <a:ext cx="1443" cy="1293"/>
            </a:xfrm>
            <a:custGeom>
              <a:avLst/>
              <a:gdLst>
                <a:gd name="T0" fmla="*/ 243 w 1443"/>
                <a:gd name="T1" fmla="*/ 1293 h 1293"/>
                <a:gd name="T2" fmla="*/ 1443 w 1443"/>
                <a:gd name="T3" fmla="*/ 429 h 1293"/>
                <a:gd name="T4" fmla="*/ 0 w 1443"/>
                <a:gd name="T5" fmla="*/ 0 h 1293"/>
                <a:gd name="T6" fmla="*/ 243 w 1443"/>
                <a:gd name="T7" fmla="*/ 1293 h 129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3" h="1293">
                  <a:moveTo>
                    <a:pt x="243" y="1293"/>
                  </a:moveTo>
                  <a:lnTo>
                    <a:pt x="1443" y="429"/>
                  </a:lnTo>
                  <a:lnTo>
                    <a:pt x="0" y="0"/>
                  </a:lnTo>
                  <a:lnTo>
                    <a:pt x="243" y="1293"/>
                  </a:lnTo>
                  <a:close/>
                </a:path>
              </a:pathLst>
            </a:cu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82" name="Freeform 6">
              <a:extLst>
                <a:ext uri="{FF2B5EF4-FFF2-40B4-BE49-F238E27FC236}">
                  <a16:creationId xmlns:a16="http://schemas.microsoft.com/office/drawing/2014/main" id="{F71FA3B5-2300-534F-9273-4BF63EF58055}"/>
                </a:ext>
              </a:extLst>
            </p:cNvPr>
            <p:cNvSpPr>
              <a:spLocks/>
            </p:cNvSpPr>
            <p:nvPr/>
          </p:nvSpPr>
          <p:spPr bwMode="auto">
            <a:xfrm>
              <a:off x="3168" y="1248"/>
              <a:ext cx="617" cy="1296"/>
            </a:xfrm>
            <a:custGeom>
              <a:avLst/>
              <a:gdLst>
                <a:gd name="T0" fmla="*/ 240 w 617"/>
                <a:gd name="T1" fmla="*/ 1296 h 1296"/>
                <a:gd name="T2" fmla="*/ 617 w 617"/>
                <a:gd name="T3" fmla="*/ 324 h 1296"/>
                <a:gd name="T4" fmla="*/ 0 w 617"/>
                <a:gd name="T5" fmla="*/ 0 h 1296"/>
                <a:gd name="T6" fmla="*/ 240 w 617"/>
                <a:gd name="T7" fmla="*/ 1296 h 12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7" h="1296">
                  <a:moveTo>
                    <a:pt x="240" y="1296"/>
                  </a:moveTo>
                  <a:lnTo>
                    <a:pt x="617" y="324"/>
                  </a:lnTo>
                  <a:lnTo>
                    <a:pt x="0" y="0"/>
                  </a:lnTo>
                  <a:lnTo>
                    <a:pt x="240" y="1296"/>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83" name="Freeform 7">
              <a:extLst>
                <a:ext uri="{FF2B5EF4-FFF2-40B4-BE49-F238E27FC236}">
                  <a16:creationId xmlns:a16="http://schemas.microsoft.com/office/drawing/2014/main" id="{D818D19B-9710-46BA-CC3B-CBDD44F8D951}"/>
                </a:ext>
              </a:extLst>
            </p:cNvPr>
            <p:cNvSpPr>
              <a:spLocks/>
            </p:cNvSpPr>
            <p:nvPr/>
          </p:nvSpPr>
          <p:spPr bwMode="auto">
            <a:xfrm>
              <a:off x="3408" y="1572"/>
              <a:ext cx="1200" cy="972"/>
            </a:xfrm>
            <a:custGeom>
              <a:avLst/>
              <a:gdLst>
                <a:gd name="T0" fmla="*/ 0 w 1200"/>
                <a:gd name="T1" fmla="*/ 972 h 972"/>
                <a:gd name="T2" fmla="*/ 369 w 1200"/>
                <a:gd name="T3" fmla="*/ 0 h 972"/>
                <a:gd name="T4" fmla="*/ 1200 w 1200"/>
                <a:gd name="T5" fmla="*/ 108 h 972"/>
                <a:gd name="T6" fmla="*/ 0 w 1200"/>
                <a:gd name="T7" fmla="*/ 972 h 9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0" h="972">
                  <a:moveTo>
                    <a:pt x="0" y="972"/>
                  </a:moveTo>
                  <a:lnTo>
                    <a:pt x="369" y="0"/>
                  </a:lnTo>
                  <a:lnTo>
                    <a:pt x="1200" y="108"/>
                  </a:lnTo>
                  <a:lnTo>
                    <a:pt x="0" y="972"/>
                  </a:lnTo>
                  <a:close/>
                </a:path>
              </a:pathLst>
            </a:cu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2533" name="Rectangle 8">
            <a:extLst>
              <a:ext uri="{FF2B5EF4-FFF2-40B4-BE49-F238E27FC236}">
                <a16:creationId xmlns:a16="http://schemas.microsoft.com/office/drawing/2014/main" id="{D7CBBCEE-6F59-6AC3-E5F5-6B66B671F24F}"/>
              </a:ext>
            </a:extLst>
          </p:cNvPr>
          <p:cNvSpPr>
            <a:spLocks noChangeArrowheads="1"/>
          </p:cNvSpPr>
          <p:nvPr/>
        </p:nvSpPr>
        <p:spPr bwMode="auto">
          <a:xfrm>
            <a:off x="4876800" y="3886200"/>
            <a:ext cx="965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r>
              <a:rPr kumimoji="0" lang="en-US" altLang="en-US" sz="1800" b="1"/>
              <a:t>(1,0,0,0)</a:t>
            </a:r>
          </a:p>
        </p:txBody>
      </p:sp>
      <p:sp>
        <p:nvSpPr>
          <p:cNvPr id="22534" name="Rectangle 9">
            <a:extLst>
              <a:ext uri="{FF2B5EF4-FFF2-40B4-BE49-F238E27FC236}">
                <a16:creationId xmlns:a16="http://schemas.microsoft.com/office/drawing/2014/main" id="{636188AA-F2DB-9134-481B-D11EAD5E62FD}"/>
              </a:ext>
            </a:extLst>
          </p:cNvPr>
          <p:cNvSpPr>
            <a:spLocks noChangeArrowheads="1"/>
          </p:cNvSpPr>
          <p:nvPr/>
        </p:nvSpPr>
        <p:spPr bwMode="auto">
          <a:xfrm>
            <a:off x="7315200" y="2362200"/>
            <a:ext cx="965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r>
              <a:rPr kumimoji="0" lang="en-US" altLang="en-US" sz="1800" b="1"/>
              <a:t>(0,1,0,0)</a:t>
            </a:r>
          </a:p>
        </p:txBody>
      </p:sp>
      <p:sp>
        <p:nvSpPr>
          <p:cNvPr id="22535" name="Rectangle 10">
            <a:extLst>
              <a:ext uri="{FF2B5EF4-FFF2-40B4-BE49-F238E27FC236}">
                <a16:creationId xmlns:a16="http://schemas.microsoft.com/office/drawing/2014/main" id="{EE504D4F-9B64-1079-6DB8-16767B587C17}"/>
              </a:ext>
            </a:extLst>
          </p:cNvPr>
          <p:cNvSpPr>
            <a:spLocks noChangeArrowheads="1"/>
          </p:cNvSpPr>
          <p:nvPr/>
        </p:nvSpPr>
        <p:spPr bwMode="auto">
          <a:xfrm>
            <a:off x="4038600" y="1676400"/>
            <a:ext cx="965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r>
              <a:rPr kumimoji="0" lang="en-US" altLang="en-US" sz="1800" b="1"/>
              <a:t>(0,0,1,0)</a:t>
            </a:r>
          </a:p>
        </p:txBody>
      </p:sp>
      <p:sp>
        <p:nvSpPr>
          <p:cNvPr id="22536" name="Rectangle 11">
            <a:extLst>
              <a:ext uri="{FF2B5EF4-FFF2-40B4-BE49-F238E27FC236}">
                <a16:creationId xmlns:a16="http://schemas.microsoft.com/office/drawing/2014/main" id="{B1A27580-54A3-7652-D3BC-232419A44BFD}"/>
              </a:ext>
            </a:extLst>
          </p:cNvPr>
          <p:cNvSpPr>
            <a:spLocks noChangeArrowheads="1"/>
          </p:cNvSpPr>
          <p:nvPr/>
        </p:nvSpPr>
        <p:spPr bwMode="auto">
          <a:xfrm rot="-892097">
            <a:off x="5943600" y="1966913"/>
            <a:ext cx="965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r>
              <a:rPr kumimoji="0" lang="en-US" altLang="en-US" sz="1800" b="1"/>
              <a:t>(0,0,0,1)</a:t>
            </a:r>
          </a:p>
        </p:txBody>
      </p:sp>
      <p:sp>
        <p:nvSpPr>
          <p:cNvPr id="22537" name="Oval 12">
            <a:extLst>
              <a:ext uri="{FF2B5EF4-FFF2-40B4-BE49-F238E27FC236}">
                <a16:creationId xmlns:a16="http://schemas.microsoft.com/office/drawing/2014/main" id="{5ACF4AA8-0CBA-27CB-D972-9E294F860CAD}"/>
              </a:ext>
            </a:extLst>
          </p:cNvPr>
          <p:cNvSpPr>
            <a:spLocks noChangeArrowheads="1"/>
          </p:cNvSpPr>
          <p:nvPr/>
        </p:nvSpPr>
        <p:spPr bwMode="auto">
          <a:xfrm>
            <a:off x="5257800" y="2271713"/>
            <a:ext cx="76200" cy="76200"/>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sp>
        <p:nvSpPr>
          <p:cNvPr id="22538" name="Oval 13">
            <a:extLst>
              <a:ext uri="{FF2B5EF4-FFF2-40B4-BE49-F238E27FC236}">
                <a16:creationId xmlns:a16="http://schemas.microsoft.com/office/drawing/2014/main" id="{3DCD548B-C648-5E8D-BA6E-B1476CFADE63}"/>
              </a:ext>
            </a:extLst>
          </p:cNvPr>
          <p:cNvSpPr>
            <a:spLocks noChangeArrowheads="1"/>
          </p:cNvSpPr>
          <p:nvPr/>
        </p:nvSpPr>
        <p:spPr bwMode="auto">
          <a:xfrm>
            <a:off x="5410200" y="2424113"/>
            <a:ext cx="76200" cy="76200"/>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sp>
        <p:nvSpPr>
          <p:cNvPr id="22539" name="Oval 14">
            <a:extLst>
              <a:ext uri="{FF2B5EF4-FFF2-40B4-BE49-F238E27FC236}">
                <a16:creationId xmlns:a16="http://schemas.microsoft.com/office/drawing/2014/main" id="{3ECEABF8-F833-78C7-6F04-B3FDBA80F307}"/>
              </a:ext>
            </a:extLst>
          </p:cNvPr>
          <p:cNvSpPr>
            <a:spLocks noChangeArrowheads="1"/>
          </p:cNvSpPr>
          <p:nvPr/>
        </p:nvSpPr>
        <p:spPr bwMode="auto">
          <a:xfrm>
            <a:off x="5410200" y="2652713"/>
            <a:ext cx="76200" cy="76200"/>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sp>
        <p:nvSpPr>
          <p:cNvPr id="22540" name="Oval 15">
            <a:extLst>
              <a:ext uri="{FF2B5EF4-FFF2-40B4-BE49-F238E27FC236}">
                <a16:creationId xmlns:a16="http://schemas.microsoft.com/office/drawing/2014/main" id="{BAA4E135-8CA1-4119-45F7-1654ED79173F}"/>
              </a:ext>
            </a:extLst>
          </p:cNvPr>
          <p:cNvSpPr>
            <a:spLocks noChangeArrowheads="1"/>
          </p:cNvSpPr>
          <p:nvPr/>
        </p:nvSpPr>
        <p:spPr bwMode="auto">
          <a:xfrm>
            <a:off x="5715000" y="2576513"/>
            <a:ext cx="76200" cy="76200"/>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sp>
        <p:nvSpPr>
          <p:cNvPr id="22541" name="Oval 16">
            <a:extLst>
              <a:ext uri="{FF2B5EF4-FFF2-40B4-BE49-F238E27FC236}">
                <a16:creationId xmlns:a16="http://schemas.microsoft.com/office/drawing/2014/main" id="{CF714468-085B-DBCA-8CC1-E438F77292F8}"/>
              </a:ext>
            </a:extLst>
          </p:cNvPr>
          <p:cNvSpPr>
            <a:spLocks noChangeArrowheads="1"/>
          </p:cNvSpPr>
          <p:nvPr/>
        </p:nvSpPr>
        <p:spPr bwMode="auto">
          <a:xfrm>
            <a:off x="5562600" y="2881313"/>
            <a:ext cx="76200" cy="76200"/>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sp>
        <p:nvSpPr>
          <p:cNvPr id="22542" name="Oval 17">
            <a:extLst>
              <a:ext uri="{FF2B5EF4-FFF2-40B4-BE49-F238E27FC236}">
                <a16:creationId xmlns:a16="http://schemas.microsoft.com/office/drawing/2014/main" id="{5587B63E-1DD2-8F2D-FF31-12E4960C4727}"/>
              </a:ext>
            </a:extLst>
          </p:cNvPr>
          <p:cNvSpPr>
            <a:spLocks noChangeArrowheads="1"/>
          </p:cNvSpPr>
          <p:nvPr/>
        </p:nvSpPr>
        <p:spPr bwMode="auto">
          <a:xfrm>
            <a:off x="5638800" y="2728913"/>
            <a:ext cx="76200" cy="76200"/>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sp>
        <p:nvSpPr>
          <p:cNvPr id="22543" name="Oval 18">
            <a:extLst>
              <a:ext uri="{FF2B5EF4-FFF2-40B4-BE49-F238E27FC236}">
                <a16:creationId xmlns:a16="http://schemas.microsoft.com/office/drawing/2014/main" id="{70BFA470-A4BB-9D68-DF2A-5B460E1EABEB}"/>
              </a:ext>
            </a:extLst>
          </p:cNvPr>
          <p:cNvSpPr>
            <a:spLocks noChangeArrowheads="1"/>
          </p:cNvSpPr>
          <p:nvPr/>
        </p:nvSpPr>
        <p:spPr bwMode="auto">
          <a:xfrm>
            <a:off x="6019800" y="2576513"/>
            <a:ext cx="76200" cy="76200"/>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sp>
        <p:nvSpPr>
          <p:cNvPr id="22544" name="Oval 19">
            <a:extLst>
              <a:ext uri="{FF2B5EF4-FFF2-40B4-BE49-F238E27FC236}">
                <a16:creationId xmlns:a16="http://schemas.microsoft.com/office/drawing/2014/main" id="{F54366F5-EF62-85C4-C191-6ADA9D13BB59}"/>
              </a:ext>
            </a:extLst>
          </p:cNvPr>
          <p:cNvSpPr>
            <a:spLocks noChangeArrowheads="1"/>
          </p:cNvSpPr>
          <p:nvPr/>
        </p:nvSpPr>
        <p:spPr bwMode="auto">
          <a:xfrm>
            <a:off x="6019800" y="2805113"/>
            <a:ext cx="76200" cy="76200"/>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sp>
        <p:nvSpPr>
          <p:cNvPr id="22545" name="Oval 20">
            <a:extLst>
              <a:ext uri="{FF2B5EF4-FFF2-40B4-BE49-F238E27FC236}">
                <a16:creationId xmlns:a16="http://schemas.microsoft.com/office/drawing/2014/main" id="{BA1AF4EA-0885-C9B3-6E45-598D0DCDEEE3}"/>
              </a:ext>
            </a:extLst>
          </p:cNvPr>
          <p:cNvSpPr>
            <a:spLocks noChangeArrowheads="1"/>
          </p:cNvSpPr>
          <p:nvPr/>
        </p:nvSpPr>
        <p:spPr bwMode="auto">
          <a:xfrm>
            <a:off x="5867400" y="2195513"/>
            <a:ext cx="76200" cy="76200"/>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sp>
        <p:nvSpPr>
          <p:cNvPr id="22546" name="Oval 21">
            <a:extLst>
              <a:ext uri="{FF2B5EF4-FFF2-40B4-BE49-F238E27FC236}">
                <a16:creationId xmlns:a16="http://schemas.microsoft.com/office/drawing/2014/main" id="{2241CDE2-C634-71C8-BB9D-9A2931E1A829}"/>
              </a:ext>
            </a:extLst>
          </p:cNvPr>
          <p:cNvSpPr>
            <a:spLocks noChangeArrowheads="1"/>
          </p:cNvSpPr>
          <p:nvPr/>
        </p:nvSpPr>
        <p:spPr bwMode="auto">
          <a:xfrm>
            <a:off x="6477000" y="2347913"/>
            <a:ext cx="76200" cy="76200"/>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sp>
        <p:nvSpPr>
          <p:cNvPr id="22547" name="Oval 22">
            <a:extLst>
              <a:ext uri="{FF2B5EF4-FFF2-40B4-BE49-F238E27FC236}">
                <a16:creationId xmlns:a16="http://schemas.microsoft.com/office/drawing/2014/main" id="{440AC37E-1468-C61C-7E3E-92288ABFF9AA}"/>
              </a:ext>
            </a:extLst>
          </p:cNvPr>
          <p:cNvSpPr>
            <a:spLocks noChangeArrowheads="1"/>
          </p:cNvSpPr>
          <p:nvPr/>
        </p:nvSpPr>
        <p:spPr bwMode="auto">
          <a:xfrm>
            <a:off x="5867400" y="2805113"/>
            <a:ext cx="76200" cy="76200"/>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sp>
        <p:nvSpPr>
          <p:cNvPr id="22548" name="Oval 23">
            <a:extLst>
              <a:ext uri="{FF2B5EF4-FFF2-40B4-BE49-F238E27FC236}">
                <a16:creationId xmlns:a16="http://schemas.microsoft.com/office/drawing/2014/main" id="{3B5C40A2-3AC0-4A27-5534-5453F21925C8}"/>
              </a:ext>
            </a:extLst>
          </p:cNvPr>
          <p:cNvSpPr>
            <a:spLocks noChangeArrowheads="1"/>
          </p:cNvSpPr>
          <p:nvPr/>
        </p:nvSpPr>
        <p:spPr bwMode="auto">
          <a:xfrm>
            <a:off x="5943600" y="3033713"/>
            <a:ext cx="76200" cy="76200"/>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sp>
        <p:nvSpPr>
          <p:cNvPr id="22549" name="Oval 24">
            <a:extLst>
              <a:ext uri="{FF2B5EF4-FFF2-40B4-BE49-F238E27FC236}">
                <a16:creationId xmlns:a16="http://schemas.microsoft.com/office/drawing/2014/main" id="{802E0C8F-A60C-FC3F-67DE-480CD8E142B1}"/>
              </a:ext>
            </a:extLst>
          </p:cNvPr>
          <p:cNvSpPr>
            <a:spLocks noChangeArrowheads="1"/>
          </p:cNvSpPr>
          <p:nvPr/>
        </p:nvSpPr>
        <p:spPr bwMode="auto">
          <a:xfrm>
            <a:off x="6248400" y="2576513"/>
            <a:ext cx="76200" cy="76200"/>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sp>
        <p:nvSpPr>
          <p:cNvPr id="22550" name="Oval 25">
            <a:extLst>
              <a:ext uri="{FF2B5EF4-FFF2-40B4-BE49-F238E27FC236}">
                <a16:creationId xmlns:a16="http://schemas.microsoft.com/office/drawing/2014/main" id="{761409A8-ACF3-D0AD-D47B-F5933EE7DB8F}"/>
              </a:ext>
            </a:extLst>
          </p:cNvPr>
          <p:cNvSpPr>
            <a:spLocks noChangeArrowheads="1"/>
          </p:cNvSpPr>
          <p:nvPr/>
        </p:nvSpPr>
        <p:spPr bwMode="auto">
          <a:xfrm>
            <a:off x="6477000" y="2576513"/>
            <a:ext cx="76200" cy="76200"/>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sp>
        <p:nvSpPr>
          <p:cNvPr id="22551" name="Oval 26">
            <a:extLst>
              <a:ext uri="{FF2B5EF4-FFF2-40B4-BE49-F238E27FC236}">
                <a16:creationId xmlns:a16="http://schemas.microsoft.com/office/drawing/2014/main" id="{13137FFA-364F-7456-9B5C-C2E7D7F47118}"/>
              </a:ext>
            </a:extLst>
          </p:cNvPr>
          <p:cNvSpPr>
            <a:spLocks noChangeArrowheads="1"/>
          </p:cNvSpPr>
          <p:nvPr/>
        </p:nvSpPr>
        <p:spPr bwMode="auto">
          <a:xfrm>
            <a:off x="6248400" y="2728913"/>
            <a:ext cx="76200" cy="76200"/>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sp>
        <p:nvSpPr>
          <p:cNvPr id="22552" name="Oval 27">
            <a:extLst>
              <a:ext uri="{FF2B5EF4-FFF2-40B4-BE49-F238E27FC236}">
                <a16:creationId xmlns:a16="http://schemas.microsoft.com/office/drawing/2014/main" id="{8FD0CDEB-922D-B633-9F3D-9CFE6D621E10}"/>
              </a:ext>
            </a:extLst>
          </p:cNvPr>
          <p:cNvSpPr>
            <a:spLocks noChangeArrowheads="1"/>
          </p:cNvSpPr>
          <p:nvPr/>
        </p:nvSpPr>
        <p:spPr bwMode="auto">
          <a:xfrm>
            <a:off x="6172200" y="2881313"/>
            <a:ext cx="76200" cy="76200"/>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sp>
        <p:nvSpPr>
          <p:cNvPr id="22553" name="Oval 28">
            <a:extLst>
              <a:ext uri="{FF2B5EF4-FFF2-40B4-BE49-F238E27FC236}">
                <a16:creationId xmlns:a16="http://schemas.microsoft.com/office/drawing/2014/main" id="{E1E3ACB7-A870-7776-27E5-D645E64C678E}"/>
              </a:ext>
            </a:extLst>
          </p:cNvPr>
          <p:cNvSpPr>
            <a:spLocks noChangeArrowheads="1"/>
          </p:cNvSpPr>
          <p:nvPr/>
        </p:nvSpPr>
        <p:spPr bwMode="auto">
          <a:xfrm>
            <a:off x="5562600" y="2728913"/>
            <a:ext cx="76200" cy="76200"/>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sp>
        <p:nvSpPr>
          <p:cNvPr id="22554" name="Text Box 29">
            <a:extLst>
              <a:ext uri="{FF2B5EF4-FFF2-40B4-BE49-F238E27FC236}">
                <a16:creationId xmlns:a16="http://schemas.microsoft.com/office/drawing/2014/main" id="{558D4A51-7B46-6CEF-87A2-4B3AFF34D31E}"/>
              </a:ext>
            </a:extLst>
          </p:cNvPr>
          <p:cNvSpPr txBox="1">
            <a:spLocks noChangeArrowheads="1"/>
          </p:cNvSpPr>
          <p:nvPr/>
        </p:nvSpPr>
        <p:spPr bwMode="auto">
          <a:xfrm>
            <a:off x="6553200" y="3306763"/>
            <a:ext cx="2133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r>
              <a:rPr kumimoji="0" lang="en-US" altLang="en-US" sz="1800"/>
              <a:t>(each point’s </a:t>
            </a:r>
            <a:br>
              <a:rPr kumimoji="0" lang="en-US" altLang="en-US" sz="1800"/>
            </a:br>
            <a:r>
              <a:rPr kumimoji="0" lang="en-US" altLang="en-US" sz="1800"/>
              <a:t>coords sum to 1)</a:t>
            </a:r>
          </a:p>
        </p:txBody>
      </p:sp>
      <p:graphicFrame>
        <p:nvGraphicFramePr>
          <p:cNvPr id="22555" name="Object 30">
            <a:extLst>
              <a:ext uri="{FF2B5EF4-FFF2-40B4-BE49-F238E27FC236}">
                <a16:creationId xmlns:a16="http://schemas.microsoft.com/office/drawing/2014/main" id="{049612FF-9E99-8919-8390-6AFF8D88344A}"/>
              </a:ext>
            </a:extLst>
          </p:cNvPr>
          <p:cNvGraphicFramePr>
            <a:graphicFrameLocks noChangeAspect="1"/>
          </p:cNvGraphicFramePr>
          <p:nvPr/>
        </p:nvGraphicFramePr>
        <p:xfrm>
          <a:off x="5281613" y="5700713"/>
          <a:ext cx="3000375" cy="904875"/>
        </p:xfrm>
        <a:graphic>
          <a:graphicData uri="http://schemas.openxmlformats.org/presentationml/2006/ole">
            <mc:AlternateContent xmlns:mc="http://schemas.openxmlformats.org/markup-compatibility/2006">
              <mc:Choice xmlns:v="urn:schemas-microsoft-com:vml" Requires="v">
                <p:oleObj name="Equation" r:id="rId3" imgW="1600200" imgH="482600" progId="Equation.3">
                  <p:embed/>
                </p:oleObj>
              </mc:Choice>
              <mc:Fallback>
                <p:oleObj name="Equation" r:id="rId3" imgW="1600200" imgH="482600" progId="Equation.3">
                  <p:embed/>
                  <p:pic>
                    <p:nvPicPr>
                      <p:cNvPr id="0" name="Object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1613" y="5700713"/>
                        <a:ext cx="3000375" cy="904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2556" name="Group 31">
            <a:extLst>
              <a:ext uri="{FF2B5EF4-FFF2-40B4-BE49-F238E27FC236}">
                <a16:creationId xmlns:a16="http://schemas.microsoft.com/office/drawing/2014/main" id="{9FF03195-FE65-CBD5-B548-584E4BFF7145}"/>
              </a:ext>
            </a:extLst>
          </p:cNvPr>
          <p:cNvGrpSpPr>
            <a:grpSpLocks/>
          </p:cNvGrpSpPr>
          <p:nvPr/>
        </p:nvGrpSpPr>
        <p:grpSpPr bwMode="auto">
          <a:xfrm>
            <a:off x="1371600" y="1835150"/>
            <a:ext cx="2159000" cy="2222500"/>
            <a:chOff x="864" y="1156"/>
            <a:chExt cx="1584" cy="1631"/>
          </a:xfrm>
        </p:grpSpPr>
        <p:sp>
          <p:nvSpPr>
            <p:cNvPr id="22562" name="Oval 32">
              <a:extLst>
                <a:ext uri="{FF2B5EF4-FFF2-40B4-BE49-F238E27FC236}">
                  <a16:creationId xmlns:a16="http://schemas.microsoft.com/office/drawing/2014/main" id="{F1083FA9-0490-426C-3D0E-77783D7775CF}"/>
                </a:ext>
              </a:extLst>
            </p:cNvPr>
            <p:cNvSpPr>
              <a:spLocks noChangeArrowheads="1"/>
            </p:cNvSpPr>
            <p:nvPr/>
          </p:nvSpPr>
          <p:spPr bwMode="auto">
            <a:xfrm>
              <a:off x="864" y="1156"/>
              <a:ext cx="1584" cy="158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sp>
          <p:nvSpPr>
            <p:cNvPr id="22563" name="Line 33">
              <a:extLst>
                <a:ext uri="{FF2B5EF4-FFF2-40B4-BE49-F238E27FC236}">
                  <a16:creationId xmlns:a16="http://schemas.microsoft.com/office/drawing/2014/main" id="{D17E1FB0-95CB-4757-CEB5-D8C86E454DF9}"/>
                </a:ext>
              </a:extLst>
            </p:cNvPr>
            <p:cNvSpPr>
              <a:spLocks noChangeShapeType="1"/>
            </p:cNvSpPr>
            <p:nvPr/>
          </p:nvSpPr>
          <p:spPr bwMode="auto">
            <a:xfrm flipV="1">
              <a:off x="1296" y="1300"/>
              <a:ext cx="24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4" name="Line 34">
              <a:extLst>
                <a:ext uri="{FF2B5EF4-FFF2-40B4-BE49-F238E27FC236}">
                  <a16:creationId xmlns:a16="http://schemas.microsoft.com/office/drawing/2014/main" id="{4044392D-0A5F-F10C-AD8F-959D889B0DAA}"/>
                </a:ext>
              </a:extLst>
            </p:cNvPr>
            <p:cNvSpPr>
              <a:spLocks noChangeShapeType="1"/>
            </p:cNvSpPr>
            <p:nvPr/>
          </p:nvSpPr>
          <p:spPr bwMode="auto">
            <a:xfrm flipV="1">
              <a:off x="1344" y="1540"/>
              <a:ext cx="202" cy="3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5" name="Line 35">
              <a:extLst>
                <a:ext uri="{FF2B5EF4-FFF2-40B4-BE49-F238E27FC236}">
                  <a16:creationId xmlns:a16="http://schemas.microsoft.com/office/drawing/2014/main" id="{3069A74B-8446-EC06-C4A4-D812FDC565D1}"/>
                </a:ext>
              </a:extLst>
            </p:cNvPr>
            <p:cNvSpPr>
              <a:spLocks noChangeShapeType="1"/>
            </p:cNvSpPr>
            <p:nvPr/>
          </p:nvSpPr>
          <p:spPr bwMode="auto">
            <a:xfrm flipH="1" flipV="1">
              <a:off x="1882" y="1780"/>
              <a:ext cx="230" cy="52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6" name="Line 36">
              <a:extLst>
                <a:ext uri="{FF2B5EF4-FFF2-40B4-BE49-F238E27FC236}">
                  <a16:creationId xmlns:a16="http://schemas.microsoft.com/office/drawing/2014/main" id="{D960A835-0750-A6A9-5833-F3E70ED3B0B0}"/>
                </a:ext>
              </a:extLst>
            </p:cNvPr>
            <p:cNvSpPr>
              <a:spLocks noChangeShapeType="1"/>
            </p:cNvSpPr>
            <p:nvPr/>
          </p:nvSpPr>
          <p:spPr bwMode="auto">
            <a:xfrm flipH="1" flipV="1">
              <a:off x="1440" y="2068"/>
              <a:ext cx="86" cy="52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7" name="Line 37">
              <a:extLst>
                <a:ext uri="{FF2B5EF4-FFF2-40B4-BE49-F238E27FC236}">
                  <a16:creationId xmlns:a16="http://schemas.microsoft.com/office/drawing/2014/main" id="{FB289999-3A04-A6A9-34C8-B60A5ABCA7DE}"/>
                </a:ext>
              </a:extLst>
            </p:cNvPr>
            <p:cNvSpPr>
              <a:spLocks noChangeShapeType="1"/>
            </p:cNvSpPr>
            <p:nvPr/>
          </p:nvSpPr>
          <p:spPr bwMode="auto">
            <a:xfrm flipV="1">
              <a:off x="1632" y="2020"/>
              <a:ext cx="24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8" name="Line 38">
              <a:extLst>
                <a:ext uri="{FF2B5EF4-FFF2-40B4-BE49-F238E27FC236}">
                  <a16:creationId xmlns:a16="http://schemas.microsoft.com/office/drawing/2014/main" id="{784CFD84-EBA7-689C-3331-D6B5C952800C}"/>
                </a:ext>
              </a:extLst>
            </p:cNvPr>
            <p:cNvSpPr>
              <a:spLocks noChangeShapeType="1"/>
            </p:cNvSpPr>
            <p:nvPr/>
          </p:nvSpPr>
          <p:spPr bwMode="auto">
            <a:xfrm flipV="1">
              <a:off x="1872" y="2308"/>
              <a:ext cx="144" cy="38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9" name="Line 39">
              <a:extLst>
                <a:ext uri="{FF2B5EF4-FFF2-40B4-BE49-F238E27FC236}">
                  <a16:creationId xmlns:a16="http://schemas.microsoft.com/office/drawing/2014/main" id="{1754B46C-2A26-BC19-023B-175358E553A6}"/>
                </a:ext>
              </a:extLst>
            </p:cNvPr>
            <p:cNvSpPr>
              <a:spLocks noChangeShapeType="1"/>
            </p:cNvSpPr>
            <p:nvPr/>
          </p:nvSpPr>
          <p:spPr bwMode="auto">
            <a:xfrm flipV="1">
              <a:off x="2160" y="2068"/>
              <a:ext cx="48" cy="3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70" name="Line 40">
              <a:extLst>
                <a:ext uri="{FF2B5EF4-FFF2-40B4-BE49-F238E27FC236}">
                  <a16:creationId xmlns:a16="http://schemas.microsoft.com/office/drawing/2014/main" id="{CF96405D-09B8-1523-2EB7-71AB8F797B1D}"/>
                </a:ext>
              </a:extLst>
            </p:cNvPr>
            <p:cNvSpPr>
              <a:spLocks noChangeShapeType="1"/>
            </p:cNvSpPr>
            <p:nvPr/>
          </p:nvSpPr>
          <p:spPr bwMode="auto">
            <a:xfrm flipV="1">
              <a:off x="2160" y="1876"/>
              <a:ext cx="96"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71" name="Line 41">
              <a:extLst>
                <a:ext uri="{FF2B5EF4-FFF2-40B4-BE49-F238E27FC236}">
                  <a16:creationId xmlns:a16="http://schemas.microsoft.com/office/drawing/2014/main" id="{2B744814-B1F4-A510-88B6-FBA30FDE0C87}"/>
                </a:ext>
              </a:extLst>
            </p:cNvPr>
            <p:cNvSpPr>
              <a:spLocks noChangeShapeType="1"/>
            </p:cNvSpPr>
            <p:nvPr/>
          </p:nvSpPr>
          <p:spPr bwMode="auto">
            <a:xfrm flipH="1" flipV="1">
              <a:off x="1872" y="1396"/>
              <a:ext cx="240" cy="43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72" name="Line 42">
              <a:extLst>
                <a:ext uri="{FF2B5EF4-FFF2-40B4-BE49-F238E27FC236}">
                  <a16:creationId xmlns:a16="http://schemas.microsoft.com/office/drawing/2014/main" id="{12606551-7905-1A48-1658-A1809CE79BA6}"/>
                </a:ext>
              </a:extLst>
            </p:cNvPr>
            <p:cNvSpPr>
              <a:spLocks noChangeShapeType="1"/>
            </p:cNvSpPr>
            <p:nvPr/>
          </p:nvSpPr>
          <p:spPr bwMode="auto">
            <a:xfrm flipH="1" flipV="1">
              <a:off x="1104" y="1636"/>
              <a:ext cx="96"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73" name="Line 43">
              <a:extLst>
                <a:ext uri="{FF2B5EF4-FFF2-40B4-BE49-F238E27FC236}">
                  <a16:creationId xmlns:a16="http://schemas.microsoft.com/office/drawing/2014/main" id="{D754DDBA-7C55-D68B-5636-E8341EEBD38A}"/>
                </a:ext>
              </a:extLst>
            </p:cNvPr>
            <p:cNvSpPr>
              <a:spLocks noChangeShapeType="1"/>
            </p:cNvSpPr>
            <p:nvPr/>
          </p:nvSpPr>
          <p:spPr bwMode="auto">
            <a:xfrm flipH="1" flipV="1">
              <a:off x="1200" y="1684"/>
              <a:ext cx="14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74" name="Line 44">
              <a:extLst>
                <a:ext uri="{FF2B5EF4-FFF2-40B4-BE49-F238E27FC236}">
                  <a16:creationId xmlns:a16="http://schemas.microsoft.com/office/drawing/2014/main" id="{A15282E2-2404-05E4-2DC1-5039F6162A78}"/>
                </a:ext>
              </a:extLst>
            </p:cNvPr>
            <p:cNvSpPr>
              <a:spLocks noChangeShapeType="1"/>
            </p:cNvSpPr>
            <p:nvPr/>
          </p:nvSpPr>
          <p:spPr bwMode="auto">
            <a:xfrm flipH="1">
              <a:off x="1584" y="1588"/>
              <a:ext cx="192" cy="9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75" name="Line 45">
              <a:extLst>
                <a:ext uri="{FF2B5EF4-FFF2-40B4-BE49-F238E27FC236}">
                  <a16:creationId xmlns:a16="http://schemas.microsoft.com/office/drawing/2014/main" id="{F4F7EE09-C7B7-F573-F6B6-6148F1B5E854}"/>
                </a:ext>
              </a:extLst>
            </p:cNvPr>
            <p:cNvSpPr>
              <a:spLocks noChangeShapeType="1"/>
            </p:cNvSpPr>
            <p:nvPr/>
          </p:nvSpPr>
          <p:spPr bwMode="auto">
            <a:xfrm flipH="1" flipV="1">
              <a:off x="912" y="2164"/>
              <a:ext cx="288" cy="1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2576" name="Group 46">
              <a:extLst>
                <a:ext uri="{FF2B5EF4-FFF2-40B4-BE49-F238E27FC236}">
                  <a16:creationId xmlns:a16="http://schemas.microsoft.com/office/drawing/2014/main" id="{7DCA1205-D142-9712-D392-0DACB10BB93A}"/>
                </a:ext>
              </a:extLst>
            </p:cNvPr>
            <p:cNvGrpSpPr>
              <a:grpSpLocks/>
            </p:cNvGrpSpPr>
            <p:nvPr/>
          </p:nvGrpSpPr>
          <p:grpSpPr bwMode="auto">
            <a:xfrm>
              <a:off x="912" y="1905"/>
              <a:ext cx="708" cy="882"/>
              <a:chOff x="3408" y="2097"/>
              <a:chExt cx="708" cy="882"/>
            </a:xfrm>
          </p:grpSpPr>
          <p:sp>
            <p:nvSpPr>
              <p:cNvPr id="22577" name="Oval 47">
                <a:extLst>
                  <a:ext uri="{FF2B5EF4-FFF2-40B4-BE49-F238E27FC236}">
                    <a16:creationId xmlns:a16="http://schemas.microsoft.com/office/drawing/2014/main" id="{AFA6AEB1-2CAE-58C0-644C-298819CEE699}"/>
                  </a:ext>
                </a:extLst>
              </p:cNvPr>
              <p:cNvSpPr>
                <a:spLocks noChangeArrowheads="1"/>
              </p:cNvSpPr>
              <p:nvPr/>
            </p:nvSpPr>
            <p:spPr bwMode="auto">
              <a:xfrm>
                <a:off x="3888" y="2208"/>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sp>
            <p:nvSpPr>
              <p:cNvPr id="22578" name="Oval 48">
                <a:extLst>
                  <a:ext uri="{FF2B5EF4-FFF2-40B4-BE49-F238E27FC236}">
                    <a16:creationId xmlns:a16="http://schemas.microsoft.com/office/drawing/2014/main" id="{33068F5E-4BE9-E637-47BC-C0C1CD78BB08}"/>
                  </a:ext>
                </a:extLst>
              </p:cNvPr>
              <p:cNvSpPr>
                <a:spLocks noChangeArrowheads="1"/>
              </p:cNvSpPr>
              <p:nvPr/>
            </p:nvSpPr>
            <p:spPr bwMode="auto">
              <a:xfrm>
                <a:off x="3984" y="2784"/>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sp>
            <p:nvSpPr>
              <p:cNvPr id="22579" name="Text Box 49">
                <a:extLst>
                  <a:ext uri="{FF2B5EF4-FFF2-40B4-BE49-F238E27FC236}">
                    <a16:creationId xmlns:a16="http://schemas.microsoft.com/office/drawing/2014/main" id="{7C69314D-0268-AD78-0AE4-EF082558E584}"/>
                  </a:ext>
                </a:extLst>
              </p:cNvPr>
              <p:cNvSpPr txBox="1">
                <a:spLocks noChangeArrowheads="1"/>
              </p:cNvSpPr>
              <p:nvPr/>
            </p:nvSpPr>
            <p:spPr bwMode="auto">
              <a:xfrm>
                <a:off x="3408" y="2097"/>
                <a:ext cx="61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r>
                  <a:rPr kumimoji="0" lang="en-US" altLang="en-US" sz="2000" b="1"/>
                  <a:t>(x</a:t>
                </a:r>
                <a:r>
                  <a:rPr kumimoji="0" lang="en-US" altLang="en-US" sz="2000" b="1" baseline="-25000"/>
                  <a:t>1</a:t>
                </a:r>
                <a:r>
                  <a:rPr kumimoji="0" lang="en-US" altLang="en-US" sz="2000" b="1"/>
                  <a:t>,y</a:t>
                </a:r>
                <a:r>
                  <a:rPr kumimoji="0" lang="en-US" altLang="en-US" sz="2000" b="1" baseline="-25000"/>
                  <a:t>1</a:t>
                </a:r>
                <a:r>
                  <a:rPr kumimoji="0" lang="en-US" altLang="en-US" sz="2000" b="1"/>
                  <a:t>)</a:t>
                </a:r>
              </a:p>
            </p:txBody>
          </p:sp>
          <p:sp>
            <p:nvSpPr>
              <p:cNvPr id="22580" name="Text Box 50">
                <a:extLst>
                  <a:ext uri="{FF2B5EF4-FFF2-40B4-BE49-F238E27FC236}">
                    <a16:creationId xmlns:a16="http://schemas.microsoft.com/office/drawing/2014/main" id="{57779548-11EE-7891-8856-C5B24D54655E}"/>
                  </a:ext>
                </a:extLst>
              </p:cNvPr>
              <p:cNvSpPr txBox="1">
                <a:spLocks noChangeArrowheads="1"/>
              </p:cNvSpPr>
              <p:nvPr/>
            </p:nvSpPr>
            <p:spPr bwMode="auto">
              <a:xfrm>
                <a:off x="3504" y="2688"/>
                <a:ext cx="61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r>
                  <a:rPr kumimoji="0" lang="en-US" altLang="en-US" sz="2000" b="1"/>
                  <a:t>(x</a:t>
                </a:r>
                <a:r>
                  <a:rPr kumimoji="0" lang="en-US" altLang="en-US" sz="2000" b="1" baseline="-25000"/>
                  <a:t>2</a:t>
                </a:r>
                <a:r>
                  <a:rPr kumimoji="0" lang="en-US" altLang="en-US" sz="2000" b="1"/>
                  <a:t>,y</a:t>
                </a:r>
                <a:r>
                  <a:rPr kumimoji="0" lang="en-US" altLang="en-US" sz="2000" b="1" baseline="-25000"/>
                  <a:t>2</a:t>
                </a:r>
                <a:r>
                  <a:rPr kumimoji="0" lang="en-US" altLang="en-US" sz="2000" b="1"/>
                  <a:t>)</a:t>
                </a:r>
              </a:p>
            </p:txBody>
          </p:sp>
        </p:grpSp>
      </p:grpSp>
      <p:sp>
        <p:nvSpPr>
          <p:cNvPr id="22557" name="Rectangle 51">
            <a:extLst>
              <a:ext uri="{FF2B5EF4-FFF2-40B4-BE49-F238E27FC236}">
                <a16:creationId xmlns:a16="http://schemas.microsoft.com/office/drawing/2014/main" id="{D9D1249F-54D3-B5EF-8AB5-ABBC5745A8FA}"/>
              </a:ext>
            </a:extLst>
          </p:cNvPr>
          <p:cNvSpPr>
            <a:spLocks noChangeArrowheads="1"/>
          </p:cNvSpPr>
          <p:nvPr/>
        </p:nvSpPr>
        <p:spPr bwMode="auto">
          <a:xfrm>
            <a:off x="838200" y="4572000"/>
            <a:ext cx="38100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lnSpc>
                <a:spcPct val="80000"/>
              </a:lnSpc>
            </a:pPr>
            <a:r>
              <a:rPr lang="en-US" altLang="en-US" sz="2400" i="1"/>
              <a:t>n </a:t>
            </a:r>
            <a:r>
              <a:rPr lang="en-US" altLang="en-US" sz="2400"/>
              <a:t>potato strands</a:t>
            </a:r>
          </a:p>
          <a:p>
            <a:pPr>
              <a:lnSpc>
                <a:spcPct val="80000"/>
              </a:lnSpc>
            </a:pPr>
            <a:r>
              <a:rPr lang="en-US" altLang="en-US" sz="2400"/>
              <a:t>* 4 real #s per strand</a:t>
            </a:r>
          </a:p>
          <a:p>
            <a:pPr>
              <a:lnSpc>
                <a:spcPct val="80000"/>
              </a:lnSpc>
            </a:pPr>
            <a:r>
              <a:rPr lang="en-US" altLang="en-US" sz="2400" i="1"/>
              <a:t>* k</a:t>
            </a:r>
            <a:r>
              <a:rPr lang="en-US" altLang="en-US" sz="2400"/>
              <a:t> bits recovered per real</a:t>
            </a:r>
          </a:p>
          <a:p>
            <a:pPr>
              <a:lnSpc>
                <a:spcPct val="80000"/>
              </a:lnSpc>
            </a:pPr>
            <a:endParaRPr lang="en-US" altLang="en-US" sz="2400"/>
          </a:p>
        </p:txBody>
      </p:sp>
      <p:sp>
        <p:nvSpPr>
          <p:cNvPr id="22558" name="Oval 53">
            <a:extLst>
              <a:ext uri="{FF2B5EF4-FFF2-40B4-BE49-F238E27FC236}">
                <a16:creationId xmlns:a16="http://schemas.microsoft.com/office/drawing/2014/main" id="{B995D4E5-E43F-FEF8-579C-769CF063128F}"/>
              </a:ext>
            </a:extLst>
          </p:cNvPr>
          <p:cNvSpPr>
            <a:spLocks noChangeArrowheads="1"/>
          </p:cNvSpPr>
          <p:nvPr/>
        </p:nvSpPr>
        <p:spPr bwMode="auto">
          <a:xfrm>
            <a:off x="1143000" y="4572000"/>
            <a:ext cx="381000" cy="381000"/>
          </a:xfrm>
          <a:prstGeom prst="ellipse">
            <a:avLst/>
          </a:prstGeom>
          <a:noFill/>
          <a:ln w="381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sp>
        <p:nvSpPr>
          <p:cNvPr id="22559" name="Oval 54">
            <a:extLst>
              <a:ext uri="{FF2B5EF4-FFF2-40B4-BE49-F238E27FC236}">
                <a16:creationId xmlns:a16="http://schemas.microsoft.com/office/drawing/2014/main" id="{4F4941D5-67D1-C510-9BB5-D91600FF8EE2}"/>
              </a:ext>
            </a:extLst>
          </p:cNvPr>
          <p:cNvSpPr>
            <a:spLocks noChangeArrowheads="1"/>
          </p:cNvSpPr>
          <p:nvPr/>
        </p:nvSpPr>
        <p:spPr bwMode="auto">
          <a:xfrm>
            <a:off x="5029200" y="4572000"/>
            <a:ext cx="381000" cy="381000"/>
          </a:xfrm>
          <a:prstGeom prst="ellipse">
            <a:avLst/>
          </a:prstGeom>
          <a:noFill/>
          <a:ln w="381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sp>
        <p:nvSpPr>
          <p:cNvPr id="20537" name="Text Box 57">
            <a:extLst>
              <a:ext uri="{FF2B5EF4-FFF2-40B4-BE49-F238E27FC236}">
                <a16:creationId xmlns:a16="http://schemas.microsoft.com/office/drawing/2014/main" id="{3FCCCDA7-6B3E-98A3-E465-0A37B84A9F7D}"/>
              </a:ext>
            </a:extLst>
          </p:cNvPr>
          <p:cNvSpPr txBox="1">
            <a:spLocks noChangeArrowheads="1"/>
          </p:cNvSpPr>
          <p:nvPr/>
        </p:nvSpPr>
        <p:spPr bwMode="auto">
          <a:xfrm>
            <a:off x="4419600" y="5181600"/>
            <a:ext cx="796925"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r>
              <a:rPr kumimoji="0" lang="en-US" altLang="en-US" sz="8800">
                <a:solidFill>
                  <a:schemeClr val="accent2"/>
                </a:solidFill>
                <a:sym typeface="Symbol" panose="05050102010706020507" pitchFamily="18" charset="2"/>
              </a:rPr>
              <a:t></a:t>
            </a:r>
          </a:p>
        </p:txBody>
      </p:sp>
      <p:graphicFrame>
        <p:nvGraphicFramePr>
          <p:cNvPr id="22561" name="Object 58">
            <a:extLst>
              <a:ext uri="{FF2B5EF4-FFF2-40B4-BE49-F238E27FC236}">
                <a16:creationId xmlns:a16="http://schemas.microsoft.com/office/drawing/2014/main" id="{B99BFE33-CA3C-9CED-A343-36EB01D6CDE6}"/>
              </a:ext>
            </a:extLst>
          </p:cNvPr>
          <p:cNvGraphicFramePr>
            <a:graphicFrameLocks noChangeAspect="1"/>
          </p:cNvGraphicFramePr>
          <p:nvPr/>
        </p:nvGraphicFramePr>
        <p:xfrm>
          <a:off x="1219200" y="5700713"/>
          <a:ext cx="3190875" cy="904875"/>
        </p:xfrm>
        <a:graphic>
          <a:graphicData uri="http://schemas.openxmlformats.org/presentationml/2006/ole">
            <mc:AlternateContent xmlns:mc="http://schemas.openxmlformats.org/markup-compatibility/2006">
              <mc:Choice xmlns:v="urn:schemas-microsoft-com:vml" Requires="v">
                <p:oleObj name="Equation" r:id="rId5" imgW="1701800" imgH="482600" progId="Equation.3">
                  <p:embed/>
                </p:oleObj>
              </mc:Choice>
              <mc:Fallback>
                <p:oleObj name="Equation" r:id="rId5" imgW="1701800" imgH="482600" progId="Equation.3">
                  <p:embed/>
                  <p:pic>
                    <p:nvPicPr>
                      <p:cNvPr id="0" name="Object 5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5700713"/>
                        <a:ext cx="3190875" cy="904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1000"/>
                                  </p:stCondLst>
                                  <p:childTnLst>
                                    <p:set>
                                      <p:cBhvr>
                                        <p:cTn id="6" dur="1" fill="hold">
                                          <p:stCondLst>
                                            <p:cond delay="0"/>
                                          </p:stCondLst>
                                        </p:cTn>
                                        <p:tgtEl>
                                          <p:spTgt spid="20537"/>
                                        </p:tgtEl>
                                        <p:attrNameLst>
                                          <p:attrName>style.visibility</p:attrName>
                                        </p:attrNameLst>
                                      </p:cBhvr>
                                      <p:to>
                                        <p:strVal val="visible"/>
                                      </p:to>
                                    </p:set>
                                    <p:anim calcmode="lin" valueType="num">
                                      <p:cBhvr>
                                        <p:cTn id="7" dur="5000" fill="hold"/>
                                        <p:tgtEl>
                                          <p:spTgt spid="20537"/>
                                        </p:tgtEl>
                                        <p:attrNameLst>
                                          <p:attrName>ppt_w</p:attrName>
                                        </p:attrNameLst>
                                      </p:cBhvr>
                                      <p:tavLst>
                                        <p:tav tm="0">
                                          <p:val>
                                            <p:fltVal val="0"/>
                                          </p:val>
                                        </p:tav>
                                        <p:tav tm="100000">
                                          <p:val>
                                            <p:strVal val="#ppt_w"/>
                                          </p:val>
                                        </p:tav>
                                      </p:tavLst>
                                    </p:anim>
                                    <p:anim calcmode="lin" valueType="num">
                                      <p:cBhvr>
                                        <p:cTn id="8" dur="5000" fill="hold"/>
                                        <p:tgtEl>
                                          <p:spTgt spid="20537"/>
                                        </p:tgtEl>
                                        <p:attrNameLst>
                                          <p:attrName>ppt_h</p:attrName>
                                        </p:attrNameLst>
                                      </p:cBhvr>
                                      <p:tavLst>
                                        <p:tav tm="0">
                                          <p:val>
                                            <p:fltVal val="0"/>
                                          </p:val>
                                        </p:tav>
                                        <p:tav tm="100000">
                                          <p:val>
                                            <p:strVal val="#ppt_h"/>
                                          </p:val>
                                        </p:tav>
                                      </p:tavLst>
                                    </p:anim>
                                    <p:anim calcmode="lin" valueType="num">
                                      <p:cBhvr>
                                        <p:cTn id="9" dur="5000" fill="hold"/>
                                        <p:tgtEl>
                                          <p:spTgt spid="20537"/>
                                        </p:tgtEl>
                                        <p:attrNameLst>
                                          <p:attrName>style.rotation</p:attrName>
                                        </p:attrNameLst>
                                      </p:cBhvr>
                                      <p:tavLst>
                                        <p:tav tm="0">
                                          <p:val>
                                            <p:fltVal val="360"/>
                                          </p:val>
                                        </p:tav>
                                        <p:tav tm="100000">
                                          <p:val>
                                            <p:fltVal val="0"/>
                                          </p:val>
                                        </p:tav>
                                      </p:tavLst>
                                    </p:anim>
                                    <p:animEffect transition="in" filter="fade">
                                      <p:cBhvr>
                                        <p:cTn id="10" dur="5000"/>
                                        <p:tgtEl>
                                          <p:spTgt spid="20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06A0786A-DCD1-6A67-4499-CB7B220E4EC6}"/>
              </a:ext>
            </a:extLst>
          </p:cNvPr>
          <p:cNvSpPr>
            <a:spLocks noGrp="1" noChangeArrowheads="1"/>
          </p:cNvSpPr>
          <p:nvPr>
            <p:ph type="title"/>
          </p:nvPr>
        </p:nvSpPr>
        <p:spPr/>
        <p:txBody>
          <a:bodyPr/>
          <a:lstStyle/>
          <a:p>
            <a:r>
              <a:rPr lang="en-US" altLang="en-US"/>
              <a:t>Linguistic Complexity</a:t>
            </a:r>
          </a:p>
        </p:txBody>
      </p:sp>
      <p:sp>
        <p:nvSpPr>
          <p:cNvPr id="34819" name="Rectangle 3">
            <a:extLst>
              <a:ext uri="{FF2B5EF4-FFF2-40B4-BE49-F238E27FC236}">
                <a16:creationId xmlns:a16="http://schemas.microsoft.com/office/drawing/2014/main" id="{C50B7FFB-D64C-ACE1-2E2A-44B967FAA259}"/>
              </a:ext>
            </a:extLst>
          </p:cNvPr>
          <p:cNvSpPr>
            <a:spLocks noGrp="1" noChangeArrowheads="1"/>
          </p:cNvSpPr>
          <p:nvPr>
            <p:ph type="body" idx="1"/>
          </p:nvPr>
        </p:nvSpPr>
        <p:spPr/>
        <p:txBody>
          <a:bodyPr/>
          <a:lstStyle/>
          <a:p>
            <a:r>
              <a:rPr lang="en-US" altLang="en-US"/>
              <a:t>Gemetria</a:t>
            </a:r>
          </a:p>
          <a:p>
            <a:r>
              <a:rPr lang="en-US" altLang="en-US"/>
              <a:t>The Bible Code</a:t>
            </a:r>
          </a:p>
        </p:txBody>
      </p:sp>
      <p:pic>
        <p:nvPicPr>
          <p:cNvPr id="21509" name="Picture 5">
            <a:extLst>
              <a:ext uri="{FF2B5EF4-FFF2-40B4-BE49-F238E27FC236}">
                <a16:creationId xmlns:a16="http://schemas.microsoft.com/office/drawing/2014/main" id="{458C79CA-1595-4915-1D5F-D1AB1E75FEE8}"/>
              </a:ext>
            </a:extLst>
          </p:cNvPr>
          <p:cNvPicPr>
            <a:picLocks noChangeAspect="1" noChangeArrowheads="1"/>
          </p:cNvPicPr>
          <p:nvPr/>
        </p:nvPicPr>
        <p:blipFill>
          <a:blip r:embed="rId3">
            <a:lum contrast="36000"/>
            <a:extLst>
              <a:ext uri="{28A0092B-C50C-407E-A947-70E740481C1C}">
                <a14:useLocalDpi xmlns:a14="http://schemas.microsoft.com/office/drawing/2010/main" val="0"/>
              </a:ext>
            </a:extLst>
          </a:blip>
          <a:srcRect l="3125" t="37500" r="3125" b="22499"/>
          <a:stretch>
            <a:fillRect/>
          </a:stretch>
        </p:blipFill>
        <p:spPr bwMode="auto">
          <a:xfrm>
            <a:off x="1066800" y="3835400"/>
            <a:ext cx="6265863" cy="200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 Box 6">
            <a:extLst>
              <a:ext uri="{FF2B5EF4-FFF2-40B4-BE49-F238E27FC236}">
                <a16:creationId xmlns:a16="http://schemas.microsoft.com/office/drawing/2014/main" id="{FC831D46-EFBA-D87B-5592-F6EB78AEC5F8}"/>
              </a:ext>
            </a:extLst>
          </p:cNvPr>
          <p:cNvSpPr txBox="1">
            <a:spLocks noChangeArrowheads="1"/>
          </p:cNvSpPr>
          <p:nvPr/>
        </p:nvSpPr>
        <p:spPr bwMode="auto">
          <a:xfrm>
            <a:off x="7467600" y="3976688"/>
            <a:ext cx="8493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r>
              <a:rPr kumimoji="0" lang="en-US" altLang="en-US" sz="2800">
                <a:solidFill>
                  <a:schemeClr val="accent2"/>
                </a:solidFill>
                <a:latin typeface="Comic Sans MS" panose="030F0702030302020204" pitchFamily="66" charset="0"/>
              </a:rPr>
              <a:t>= 10</a:t>
            </a:r>
          </a:p>
        </p:txBody>
      </p:sp>
      <p:sp>
        <p:nvSpPr>
          <p:cNvPr id="21511" name="Text Box 7">
            <a:extLst>
              <a:ext uri="{FF2B5EF4-FFF2-40B4-BE49-F238E27FC236}">
                <a16:creationId xmlns:a16="http://schemas.microsoft.com/office/drawing/2014/main" id="{E184CCCF-0AA7-2814-DED9-E940F3B3F65C}"/>
              </a:ext>
            </a:extLst>
          </p:cNvPr>
          <p:cNvSpPr txBox="1">
            <a:spLocks noChangeArrowheads="1"/>
          </p:cNvSpPr>
          <p:nvPr/>
        </p:nvSpPr>
        <p:spPr bwMode="auto">
          <a:xfrm>
            <a:off x="7475538" y="4997450"/>
            <a:ext cx="9064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lgn="r">
              <a:spcBef>
                <a:spcPct val="0"/>
              </a:spcBef>
              <a:buClrTx/>
              <a:buFontTx/>
              <a:buNone/>
            </a:pPr>
            <a:r>
              <a:rPr kumimoji="0" lang="en-US" altLang="en-US" sz="2800">
                <a:solidFill>
                  <a:schemeClr val="accent2"/>
                </a:solidFill>
                <a:latin typeface="Comic Sans MS" panose="030F0702030302020204" pitchFamily="66" charset="0"/>
              </a:rPr>
              <a:t>= 22</a:t>
            </a:r>
          </a:p>
        </p:txBody>
      </p:sp>
      <p:sp>
        <p:nvSpPr>
          <p:cNvPr id="21512" name="Text Box 8">
            <a:extLst>
              <a:ext uri="{FF2B5EF4-FFF2-40B4-BE49-F238E27FC236}">
                <a16:creationId xmlns:a16="http://schemas.microsoft.com/office/drawing/2014/main" id="{15DD86CD-46ED-8952-A7E4-DAF2F223FE14}"/>
              </a:ext>
            </a:extLst>
          </p:cNvPr>
          <p:cNvSpPr txBox="1">
            <a:spLocks noChangeArrowheads="1"/>
          </p:cNvSpPr>
          <p:nvPr/>
        </p:nvSpPr>
        <p:spPr bwMode="auto">
          <a:xfrm>
            <a:off x="4191000" y="5881688"/>
            <a:ext cx="41544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lgn="r">
              <a:spcBef>
                <a:spcPct val="0"/>
              </a:spcBef>
              <a:buClrTx/>
              <a:buFontTx/>
              <a:buNone/>
            </a:pPr>
            <a:r>
              <a:rPr kumimoji="0" lang="en-US" altLang="en-US" sz="2800">
                <a:solidFill>
                  <a:schemeClr val="accent2"/>
                </a:solidFill>
                <a:latin typeface="Comic Sans MS" panose="030F0702030302020204" pitchFamily="66" charset="0"/>
              </a:rPr>
              <a:t>+ 50-point length bonus!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additive="base">
                                        <p:cTn id="7" dur="500" fill="hold"/>
                                        <p:tgtEl>
                                          <p:spTgt spid="348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819">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34819">
                                            <p:txEl>
                                              <p:pRg st="1" end="1"/>
                                            </p:txEl>
                                          </p:spTgt>
                                        </p:tgtEl>
                                        <p:attrNameLst>
                                          <p:attrName>style.visibility</p:attrName>
                                        </p:attrNameLst>
                                      </p:cBhvr>
                                      <p:to>
                                        <p:strVal val="visible"/>
                                      </p:to>
                                    </p:set>
                                    <p:anim calcmode="lin" valueType="num">
                                      <p:cBhvr additive="base">
                                        <p:cTn id="12" dur="500" fill="hold"/>
                                        <p:tgtEl>
                                          <p:spTgt spid="34819">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48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21509"/>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21511"/>
                                        </p:tgtEl>
                                        <p:attrNameLst>
                                          <p:attrName>style.visibility</p:attrName>
                                        </p:attrNameLst>
                                      </p:cBhvr>
                                      <p:to>
                                        <p:strVal val="visible"/>
                                      </p:to>
                                    </p:set>
                                    <p:anim calcmode="lin" valueType="num">
                                      <p:cBhvr additive="base">
                                        <p:cTn id="22" dur="500" fill="hold"/>
                                        <p:tgtEl>
                                          <p:spTgt spid="21511"/>
                                        </p:tgtEl>
                                        <p:attrNameLst>
                                          <p:attrName>ppt_x</p:attrName>
                                        </p:attrNameLst>
                                      </p:cBhvr>
                                      <p:tavLst>
                                        <p:tav tm="0">
                                          <p:val>
                                            <p:strVal val="1+#ppt_w/2"/>
                                          </p:val>
                                        </p:tav>
                                        <p:tav tm="100000">
                                          <p:val>
                                            <p:strVal val="#ppt_x"/>
                                          </p:val>
                                        </p:tav>
                                      </p:tavLst>
                                    </p:anim>
                                    <p:anim calcmode="lin" valueType="num">
                                      <p:cBhvr additive="base">
                                        <p:cTn id="23" dur="500" fill="hold"/>
                                        <p:tgtEl>
                                          <p:spTgt spid="21511"/>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21510"/>
                                        </p:tgtEl>
                                        <p:attrNameLst>
                                          <p:attrName>style.visibility</p:attrName>
                                        </p:attrNameLst>
                                      </p:cBhvr>
                                      <p:to>
                                        <p:strVal val="visible"/>
                                      </p:to>
                                    </p:set>
                                    <p:anim calcmode="lin" valueType="num">
                                      <p:cBhvr additive="base">
                                        <p:cTn id="26" dur="500" fill="hold"/>
                                        <p:tgtEl>
                                          <p:spTgt spid="21510"/>
                                        </p:tgtEl>
                                        <p:attrNameLst>
                                          <p:attrName>ppt_x</p:attrName>
                                        </p:attrNameLst>
                                      </p:cBhvr>
                                      <p:tavLst>
                                        <p:tav tm="0">
                                          <p:val>
                                            <p:strVal val="1+#ppt_w/2"/>
                                          </p:val>
                                        </p:tav>
                                        <p:tav tm="100000">
                                          <p:val>
                                            <p:strVal val="#ppt_x"/>
                                          </p:val>
                                        </p:tav>
                                      </p:tavLst>
                                    </p:anim>
                                    <p:anim calcmode="lin" valueType="num">
                                      <p:cBhvr additive="base">
                                        <p:cTn id="27" dur="500" fill="hold"/>
                                        <p:tgtEl>
                                          <p:spTgt spid="21510"/>
                                        </p:tgtEl>
                                        <p:attrNameLst>
                                          <p:attrName>ppt_y</p:attrName>
                                        </p:attrNameLst>
                                      </p:cBhvr>
                                      <p:tavLst>
                                        <p:tav tm="0">
                                          <p:val>
                                            <p:strVal val="#ppt_y"/>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21512"/>
                                        </p:tgtEl>
                                        <p:attrNameLst>
                                          <p:attrName>style.visibility</p:attrName>
                                        </p:attrNameLst>
                                      </p:cBhvr>
                                      <p:to>
                                        <p:strVal val="visible"/>
                                      </p:to>
                                    </p:set>
                                    <p:animEffect transition="in" filter="wipe(down)">
                                      <p:cBhvr>
                                        <p:cTn id="32" dur="580">
                                          <p:stCondLst>
                                            <p:cond delay="0"/>
                                          </p:stCondLst>
                                        </p:cTn>
                                        <p:tgtEl>
                                          <p:spTgt spid="21512"/>
                                        </p:tgtEl>
                                      </p:cBhvr>
                                    </p:animEffect>
                                    <p:anim calcmode="lin" valueType="num">
                                      <p:cBhvr>
                                        <p:cTn id="33" dur="1822" tmFilter="0,0; 0.14,0.36; 0.43,0.73; 0.71,0.91; 1.0,1.0">
                                          <p:stCondLst>
                                            <p:cond delay="0"/>
                                          </p:stCondLst>
                                        </p:cTn>
                                        <p:tgtEl>
                                          <p:spTgt spid="215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215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215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215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21512"/>
                                        </p:tgtEl>
                                        <p:attrNameLst>
                                          <p:attrName>ppt_y</p:attrName>
                                        </p:attrNameLst>
                                      </p:cBhvr>
                                      <p:tavLst>
                                        <p:tav tm="0" fmla="#ppt_y-sin(pi*$)/81">
                                          <p:val>
                                            <p:fltVal val="0"/>
                                          </p:val>
                                        </p:tav>
                                        <p:tav tm="100000">
                                          <p:val>
                                            <p:fltVal val="1"/>
                                          </p:val>
                                        </p:tav>
                                      </p:tavLst>
                                    </p:anim>
                                    <p:animScale>
                                      <p:cBhvr>
                                        <p:cTn id="38" dur="26">
                                          <p:stCondLst>
                                            <p:cond delay="650"/>
                                          </p:stCondLst>
                                        </p:cTn>
                                        <p:tgtEl>
                                          <p:spTgt spid="21512"/>
                                        </p:tgtEl>
                                      </p:cBhvr>
                                      <p:to x="100000" y="60000"/>
                                    </p:animScale>
                                    <p:animScale>
                                      <p:cBhvr>
                                        <p:cTn id="39" dur="166" decel="50000">
                                          <p:stCondLst>
                                            <p:cond delay="676"/>
                                          </p:stCondLst>
                                        </p:cTn>
                                        <p:tgtEl>
                                          <p:spTgt spid="21512"/>
                                        </p:tgtEl>
                                      </p:cBhvr>
                                      <p:to x="100000" y="100000"/>
                                    </p:animScale>
                                    <p:animScale>
                                      <p:cBhvr>
                                        <p:cTn id="40" dur="26">
                                          <p:stCondLst>
                                            <p:cond delay="1312"/>
                                          </p:stCondLst>
                                        </p:cTn>
                                        <p:tgtEl>
                                          <p:spTgt spid="21512"/>
                                        </p:tgtEl>
                                      </p:cBhvr>
                                      <p:to x="100000" y="80000"/>
                                    </p:animScale>
                                    <p:animScale>
                                      <p:cBhvr>
                                        <p:cTn id="41" dur="166" decel="50000">
                                          <p:stCondLst>
                                            <p:cond delay="1338"/>
                                          </p:stCondLst>
                                        </p:cTn>
                                        <p:tgtEl>
                                          <p:spTgt spid="21512"/>
                                        </p:tgtEl>
                                      </p:cBhvr>
                                      <p:to x="100000" y="100000"/>
                                    </p:animScale>
                                    <p:animScale>
                                      <p:cBhvr>
                                        <p:cTn id="42" dur="26">
                                          <p:stCondLst>
                                            <p:cond delay="1642"/>
                                          </p:stCondLst>
                                        </p:cTn>
                                        <p:tgtEl>
                                          <p:spTgt spid="21512"/>
                                        </p:tgtEl>
                                      </p:cBhvr>
                                      <p:to x="100000" y="90000"/>
                                    </p:animScale>
                                    <p:animScale>
                                      <p:cBhvr>
                                        <p:cTn id="43" dur="166" decel="50000">
                                          <p:stCondLst>
                                            <p:cond delay="1668"/>
                                          </p:stCondLst>
                                        </p:cTn>
                                        <p:tgtEl>
                                          <p:spTgt spid="21512"/>
                                        </p:tgtEl>
                                      </p:cBhvr>
                                      <p:to x="100000" y="100000"/>
                                    </p:animScale>
                                    <p:animScale>
                                      <p:cBhvr>
                                        <p:cTn id="44" dur="26">
                                          <p:stCondLst>
                                            <p:cond delay="1808"/>
                                          </p:stCondLst>
                                        </p:cTn>
                                        <p:tgtEl>
                                          <p:spTgt spid="21512"/>
                                        </p:tgtEl>
                                      </p:cBhvr>
                                      <p:to x="100000" y="95000"/>
                                    </p:animScale>
                                    <p:animScale>
                                      <p:cBhvr>
                                        <p:cTn id="45" dur="166" decel="50000">
                                          <p:stCondLst>
                                            <p:cond delay="1834"/>
                                          </p:stCondLst>
                                        </p:cTn>
                                        <p:tgtEl>
                                          <p:spTgt spid="215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p:bldP spid="21511" grpId="0"/>
      <p:bldP spid="215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E62C6C15-DA5F-6F44-52FA-0CD18D7B8AFA}"/>
              </a:ext>
            </a:extLst>
          </p:cNvPr>
          <p:cNvSpPr>
            <a:spLocks noGrp="1" noChangeArrowheads="1"/>
          </p:cNvSpPr>
          <p:nvPr>
            <p:ph type="title"/>
          </p:nvPr>
        </p:nvSpPr>
        <p:spPr/>
        <p:txBody>
          <a:bodyPr/>
          <a:lstStyle/>
          <a:p>
            <a:r>
              <a:rPr lang="en-US" altLang="en-US"/>
              <a:t>Point of Order …</a:t>
            </a:r>
          </a:p>
        </p:txBody>
      </p:sp>
      <p:grpSp>
        <p:nvGrpSpPr>
          <p:cNvPr id="10" name="Group 9">
            <a:extLst>
              <a:ext uri="{FF2B5EF4-FFF2-40B4-BE49-F238E27FC236}">
                <a16:creationId xmlns:a16="http://schemas.microsoft.com/office/drawing/2014/main" id="{50E5031A-FD9A-4500-4E44-4AC2D812094F}"/>
              </a:ext>
            </a:extLst>
          </p:cNvPr>
          <p:cNvGrpSpPr>
            <a:grpSpLocks/>
          </p:cNvGrpSpPr>
          <p:nvPr/>
        </p:nvGrpSpPr>
        <p:grpSpPr bwMode="auto">
          <a:xfrm>
            <a:off x="1050925" y="1671638"/>
            <a:ext cx="7459663" cy="4660900"/>
            <a:chOff x="1050926" y="1671637"/>
            <a:chExt cx="7459663" cy="4660973"/>
          </a:xfrm>
        </p:grpSpPr>
        <p:pic>
          <p:nvPicPr>
            <p:cNvPr id="26642" name="Picture 6">
              <a:extLst>
                <a:ext uri="{FF2B5EF4-FFF2-40B4-BE49-F238E27FC236}">
                  <a16:creationId xmlns:a16="http://schemas.microsoft.com/office/drawing/2014/main" id="{152512F4-04F9-A1D3-00BE-556E71F8F6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6131" y="2106706"/>
              <a:ext cx="6614458" cy="4225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3" name="Text Box 15">
              <a:extLst>
                <a:ext uri="{FF2B5EF4-FFF2-40B4-BE49-F238E27FC236}">
                  <a16:creationId xmlns:a16="http://schemas.microsoft.com/office/drawing/2014/main" id="{A3ADA741-AFAD-71B7-FF09-F095CDF0CD66}"/>
                </a:ext>
              </a:extLst>
            </p:cNvPr>
            <p:cNvSpPr txBox="1">
              <a:spLocks noChangeArrowheads="1"/>
            </p:cNvSpPr>
            <p:nvPr/>
          </p:nvSpPr>
          <p:spPr bwMode="auto">
            <a:xfrm>
              <a:off x="1050926" y="1671637"/>
              <a:ext cx="1744663" cy="4619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r>
                <a:rPr kumimoji="0" lang="en-US" altLang="en-US" sz="2400">
                  <a:latin typeface="Arial" panose="020B0604020202020204" pitchFamily="34" charset="0"/>
                </a:rPr>
                <a:t>2024-2025 </a:t>
              </a:r>
            </a:p>
          </p:txBody>
        </p:sp>
      </p:grpSp>
      <p:grpSp>
        <p:nvGrpSpPr>
          <p:cNvPr id="23570" name="Group 18">
            <a:extLst>
              <a:ext uri="{FF2B5EF4-FFF2-40B4-BE49-F238E27FC236}">
                <a16:creationId xmlns:a16="http://schemas.microsoft.com/office/drawing/2014/main" id="{8A1721DA-DB81-C751-1E89-D2EB547BF73F}"/>
              </a:ext>
            </a:extLst>
          </p:cNvPr>
          <p:cNvGrpSpPr>
            <a:grpSpLocks/>
          </p:cNvGrpSpPr>
          <p:nvPr/>
        </p:nvGrpSpPr>
        <p:grpSpPr bwMode="auto">
          <a:xfrm>
            <a:off x="4506913" y="1643063"/>
            <a:ext cx="3455987" cy="4972050"/>
            <a:chOff x="2706" y="948"/>
            <a:chExt cx="2177" cy="3132"/>
          </a:xfrm>
        </p:grpSpPr>
        <p:sp>
          <p:nvSpPr>
            <p:cNvPr id="26636" name="Oval 8">
              <a:extLst>
                <a:ext uri="{FF2B5EF4-FFF2-40B4-BE49-F238E27FC236}">
                  <a16:creationId xmlns:a16="http://schemas.microsoft.com/office/drawing/2014/main" id="{7155DBC2-4FE4-0702-7169-6ED0A40022CF}"/>
                </a:ext>
              </a:extLst>
            </p:cNvPr>
            <p:cNvSpPr>
              <a:spLocks noChangeArrowheads="1"/>
            </p:cNvSpPr>
            <p:nvPr/>
          </p:nvSpPr>
          <p:spPr bwMode="auto">
            <a:xfrm>
              <a:off x="4464" y="2064"/>
              <a:ext cx="240" cy="192"/>
            </a:xfrm>
            <a:prstGeom prst="ellipse">
              <a:avLst/>
            </a:prstGeom>
            <a:noFill/>
            <a:ln w="381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sp>
          <p:nvSpPr>
            <p:cNvPr id="26637" name="Oval 10">
              <a:extLst>
                <a:ext uri="{FF2B5EF4-FFF2-40B4-BE49-F238E27FC236}">
                  <a16:creationId xmlns:a16="http://schemas.microsoft.com/office/drawing/2014/main" id="{9F0CA2FA-59D4-977F-09DD-F65BE47E7B7D}"/>
                </a:ext>
              </a:extLst>
            </p:cNvPr>
            <p:cNvSpPr>
              <a:spLocks noChangeArrowheads="1"/>
            </p:cNvSpPr>
            <p:nvPr/>
          </p:nvSpPr>
          <p:spPr bwMode="auto">
            <a:xfrm>
              <a:off x="4643" y="3278"/>
              <a:ext cx="240" cy="192"/>
            </a:xfrm>
            <a:prstGeom prst="ellipse">
              <a:avLst/>
            </a:prstGeom>
            <a:noFill/>
            <a:ln w="381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sp>
          <p:nvSpPr>
            <p:cNvPr id="26638" name="Line 11">
              <a:extLst>
                <a:ext uri="{FF2B5EF4-FFF2-40B4-BE49-F238E27FC236}">
                  <a16:creationId xmlns:a16="http://schemas.microsoft.com/office/drawing/2014/main" id="{2622B471-B1E6-888A-D1B9-9CB320315F0D}"/>
                </a:ext>
              </a:extLst>
            </p:cNvPr>
            <p:cNvSpPr>
              <a:spLocks noChangeShapeType="1"/>
            </p:cNvSpPr>
            <p:nvPr/>
          </p:nvSpPr>
          <p:spPr bwMode="auto">
            <a:xfrm flipH="1" flipV="1">
              <a:off x="3456" y="1240"/>
              <a:ext cx="1008" cy="824"/>
            </a:xfrm>
            <a:prstGeom prst="line">
              <a:avLst/>
            </a:prstGeom>
            <a:noFill/>
            <a:ln w="38100">
              <a:solidFill>
                <a:schemeClr val="accent2"/>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9" name="Text Box 12">
              <a:extLst>
                <a:ext uri="{FF2B5EF4-FFF2-40B4-BE49-F238E27FC236}">
                  <a16:creationId xmlns:a16="http://schemas.microsoft.com/office/drawing/2014/main" id="{2B7E7E86-320D-4FAF-D91A-C279A3967847}"/>
                </a:ext>
              </a:extLst>
            </p:cNvPr>
            <p:cNvSpPr txBox="1">
              <a:spLocks noChangeArrowheads="1"/>
            </p:cNvSpPr>
            <p:nvPr/>
          </p:nvSpPr>
          <p:spPr bwMode="auto">
            <a:xfrm>
              <a:off x="2706" y="948"/>
              <a:ext cx="109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r>
                <a:rPr kumimoji="0" lang="en-US" altLang="en-US" sz="2800">
                  <a:solidFill>
                    <a:schemeClr val="accent2"/>
                  </a:solidFill>
                  <a:latin typeface="Comic Sans MS" panose="030F0702030302020204" pitchFamily="66" charset="0"/>
                </a:rPr>
                <a:t>Chanukah</a:t>
              </a:r>
            </a:p>
          </p:txBody>
        </p:sp>
        <p:sp>
          <p:nvSpPr>
            <p:cNvPr id="26640" name="Text Box 13">
              <a:extLst>
                <a:ext uri="{FF2B5EF4-FFF2-40B4-BE49-F238E27FC236}">
                  <a16:creationId xmlns:a16="http://schemas.microsoft.com/office/drawing/2014/main" id="{1BF30A04-4449-A707-00B4-7D1C6656071E}"/>
                </a:ext>
              </a:extLst>
            </p:cNvPr>
            <p:cNvSpPr txBox="1">
              <a:spLocks noChangeArrowheads="1"/>
            </p:cNvSpPr>
            <p:nvPr/>
          </p:nvSpPr>
          <p:spPr bwMode="auto">
            <a:xfrm>
              <a:off x="3290" y="3753"/>
              <a:ext cx="69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r>
                <a:rPr kumimoji="0" lang="en-US" altLang="en-US" sz="2800">
                  <a:solidFill>
                    <a:schemeClr val="accent2"/>
                  </a:solidFill>
                  <a:latin typeface="Comic Sans MS" panose="030F0702030302020204" pitchFamily="66" charset="0"/>
                </a:rPr>
                <a:t>Purim</a:t>
              </a:r>
            </a:p>
          </p:txBody>
        </p:sp>
        <p:sp>
          <p:nvSpPr>
            <p:cNvPr id="26641" name="Line 14">
              <a:extLst>
                <a:ext uri="{FF2B5EF4-FFF2-40B4-BE49-F238E27FC236}">
                  <a16:creationId xmlns:a16="http://schemas.microsoft.com/office/drawing/2014/main" id="{D2DEAC5A-4980-4CE0-D157-A3B5676A4D12}"/>
                </a:ext>
              </a:extLst>
            </p:cNvPr>
            <p:cNvSpPr>
              <a:spLocks noChangeShapeType="1"/>
            </p:cNvSpPr>
            <p:nvPr/>
          </p:nvSpPr>
          <p:spPr bwMode="auto">
            <a:xfrm flipH="1">
              <a:off x="3888" y="3465"/>
              <a:ext cx="739" cy="327"/>
            </a:xfrm>
            <a:prstGeom prst="line">
              <a:avLst/>
            </a:prstGeom>
            <a:noFill/>
            <a:ln w="38100">
              <a:solidFill>
                <a:schemeClr val="accent2"/>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5" name="Picture 4">
            <a:extLst>
              <a:ext uri="{FF2B5EF4-FFF2-40B4-BE49-F238E27FC236}">
                <a16:creationId xmlns:a16="http://schemas.microsoft.com/office/drawing/2014/main" id="{02E51EB0-B2C3-1330-F921-1431C918F90B}"/>
              </a:ext>
            </a:extLst>
          </p:cNvPr>
          <p:cNvPicPr>
            <a:picLocks noChangeAspect="1" noChangeArrowheads="1"/>
          </p:cNvPicPr>
          <p:nvPr/>
        </p:nvPicPr>
        <p:blipFill>
          <a:blip r:embed="rId4">
            <a:clrChange>
              <a:clrFrom>
                <a:srgbClr val="E9E6E1"/>
              </a:clrFrom>
              <a:clrTo>
                <a:srgbClr val="E9E6E1">
                  <a:alpha val="0"/>
                </a:srgbClr>
              </a:clrTo>
            </a:clrChange>
            <a:extLst>
              <a:ext uri="{28A0092B-C50C-407E-A947-70E740481C1C}">
                <a14:useLocalDpi xmlns:a14="http://schemas.microsoft.com/office/drawing/2010/main" val="0"/>
              </a:ext>
            </a:extLst>
          </a:blip>
          <a:srcRect/>
          <a:stretch>
            <a:fillRect/>
          </a:stretch>
        </p:blipFill>
        <p:spPr bwMode="auto">
          <a:xfrm rot="510807">
            <a:off x="5383213" y="476250"/>
            <a:ext cx="341312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a16="http://schemas.microsoft.com/office/drawing/2014/main" id="{E8D69D2D-DCC7-BD0E-DCCE-1B3E31FDE971}"/>
              </a:ext>
            </a:extLst>
          </p:cNvPr>
          <p:cNvGrpSpPr>
            <a:grpSpLocks/>
          </p:cNvGrpSpPr>
          <p:nvPr/>
        </p:nvGrpSpPr>
        <p:grpSpPr bwMode="auto">
          <a:xfrm>
            <a:off x="6705600" y="1597025"/>
            <a:ext cx="2246313" cy="1397000"/>
            <a:chOff x="6705600" y="1597025"/>
            <a:chExt cx="2246313" cy="1397187"/>
          </a:xfrm>
        </p:grpSpPr>
        <p:grpSp>
          <p:nvGrpSpPr>
            <p:cNvPr id="26632" name="Group 16">
              <a:extLst>
                <a:ext uri="{FF2B5EF4-FFF2-40B4-BE49-F238E27FC236}">
                  <a16:creationId xmlns:a16="http://schemas.microsoft.com/office/drawing/2014/main" id="{0BB8CC56-03D9-B506-9F65-49793CBD2B25}"/>
                </a:ext>
              </a:extLst>
            </p:cNvPr>
            <p:cNvGrpSpPr>
              <a:grpSpLocks/>
            </p:cNvGrpSpPr>
            <p:nvPr/>
          </p:nvGrpSpPr>
          <p:grpSpPr bwMode="auto">
            <a:xfrm>
              <a:off x="6705600" y="1597025"/>
              <a:ext cx="2246313" cy="1092200"/>
              <a:chOff x="4224" y="1006"/>
              <a:chExt cx="1415" cy="688"/>
            </a:xfrm>
          </p:grpSpPr>
          <p:sp>
            <p:nvSpPr>
              <p:cNvPr id="26634" name="Line 7">
                <a:extLst>
                  <a:ext uri="{FF2B5EF4-FFF2-40B4-BE49-F238E27FC236}">
                    <a16:creationId xmlns:a16="http://schemas.microsoft.com/office/drawing/2014/main" id="{362DA1F9-19A3-4D32-9701-014548481D1C}"/>
                  </a:ext>
                </a:extLst>
              </p:cNvPr>
              <p:cNvSpPr>
                <a:spLocks noChangeShapeType="1"/>
              </p:cNvSpPr>
              <p:nvPr/>
            </p:nvSpPr>
            <p:spPr bwMode="auto">
              <a:xfrm flipV="1">
                <a:off x="4760" y="1296"/>
                <a:ext cx="136" cy="398"/>
              </a:xfrm>
              <a:prstGeom prst="line">
                <a:avLst/>
              </a:prstGeom>
              <a:noFill/>
              <a:ln w="38100">
                <a:solidFill>
                  <a:schemeClr val="accent2"/>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5" name="Text Box 9">
                <a:extLst>
                  <a:ext uri="{FF2B5EF4-FFF2-40B4-BE49-F238E27FC236}">
                    <a16:creationId xmlns:a16="http://schemas.microsoft.com/office/drawing/2014/main" id="{10808162-ACD6-D0F2-BF10-7E692EADF03C}"/>
                  </a:ext>
                </a:extLst>
              </p:cNvPr>
              <p:cNvSpPr txBox="1">
                <a:spLocks noChangeArrowheads="1"/>
              </p:cNvSpPr>
              <p:nvPr/>
            </p:nvSpPr>
            <p:spPr bwMode="auto">
              <a:xfrm>
                <a:off x="4224" y="1006"/>
                <a:ext cx="141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r>
                  <a:rPr kumimoji="0" lang="en-US" altLang="en-US" sz="2800" b="1">
                    <a:solidFill>
                      <a:schemeClr val="accent2"/>
                    </a:solidFill>
                    <a:latin typeface="Comic Sans MS" panose="030F0702030302020204" pitchFamily="66" charset="0"/>
                  </a:rPr>
                  <a:t>This debate</a:t>
                </a:r>
              </a:p>
            </p:txBody>
          </p:sp>
        </p:grpSp>
        <p:sp>
          <p:nvSpPr>
            <p:cNvPr id="26633" name="Oval 8">
              <a:extLst>
                <a:ext uri="{FF2B5EF4-FFF2-40B4-BE49-F238E27FC236}">
                  <a16:creationId xmlns:a16="http://schemas.microsoft.com/office/drawing/2014/main" id="{BCE8A332-1168-6EEF-79BF-6F0ED7D9B2C5}"/>
                </a:ext>
              </a:extLst>
            </p:cNvPr>
            <p:cNvSpPr>
              <a:spLocks noChangeArrowheads="1"/>
            </p:cNvSpPr>
            <p:nvPr/>
          </p:nvSpPr>
          <p:spPr bwMode="auto">
            <a:xfrm>
              <a:off x="7301753" y="2689412"/>
              <a:ext cx="381000" cy="304800"/>
            </a:xfrm>
            <a:prstGeom prst="ellipse">
              <a:avLst/>
            </a:prstGeom>
            <a:noFill/>
            <a:ln w="381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grpSp>
      <p:pic>
        <p:nvPicPr>
          <p:cNvPr id="23572" name="Picture 20">
            <a:extLst>
              <a:ext uri="{FF2B5EF4-FFF2-40B4-BE49-F238E27FC236}">
                <a16:creationId xmlns:a16="http://schemas.microsoft.com/office/drawing/2014/main" id="{A83C8D31-0AB0-5B72-81D7-A9EBA3FB86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500" y="2711450"/>
            <a:ext cx="3135313" cy="313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23570"/>
                                        </p:tgtEl>
                                        <p:attrNameLst>
                                          <p:attrName>style.visibility</p:attrName>
                                        </p:attrNameLst>
                                      </p:cBhvr>
                                      <p:to>
                                        <p:strVal val="visible"/>
                                      </p:to>
                                    </p:set>
                                    <p:animEffect transition="in" filter="fade">
                                      <p:cBhvr>
                                        <p:cTn id="12" dur="500"/>
                                        <p:tgtEl>
                                          <p:spTgt spid="235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3"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8" fill="hold" nodeType="clickEffect">
                                  <p:stCondLst>
                                    <p:cond delay="0"/>
                                  </p:stCondLst>
                                  <p:childTnLst>
                                    <p:set>
                                      <p:cBhvr>
                                        <p:cTn id="27" dur="1" fill="hold">
                                          <p:stCondLst>
                                            <p:cond delay="0"/>
                                          </p:stCondLst>
                                        </p:cTn>
                                        <p:tgtEl>
                                          <p:spTgt spid="23572"/>
                                        </p:tgtEl>
                                        <p:attrNameLst>
                                          <p:attrName>style.visibility</p:attrName>
                                        </p:attrNameLst>
                                      </p:cBhvr>
                                      <p:to>
                                        <p:strVal val="visible"/>
                                      </p:to>
                                    </p:set>
                                    <p:anim calcmode="lin" valueType="num">
                                      <p:cBhvr additive="base">
                                        <p:cTn id="28" dur="3000" fill="hold"/>
                                        <p:tgtEl>
                                          <p:spTgt spid="23572"/>
                                        </p:tgtEl>
                                        <p:attrNameLst>
                                          <p:attrName>ppt_x</p:attrName>
                                        </p:attrNameLst>
                                      </p:cBhvr>
                                      <p:tavLst>
                                        <p:tav tm="0">
                                          <p:val>
                                            <p:strVal val="0-#ppt_w/2"/>
                                          </p:val>
                                        </p:tav>
                                        <p:tav tm="100000">
                                          <p:val>
                                            <p:strVal val="#ppt_x"/>
                                          </p:val>
                                        </p:tav>
                                      </p:tavLst>
                                    </p:anim>
                                    <p:anim calcmode="lin" valueType="num">
                                      <p:cBhvr additive="base">
                                        <p:cTn id="29" dur="3000" fill="hold"/>
                                        <p:tgtEl>
                                          <p:spTgt spid="235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74EC4749-FE23-7762-5E7D-5B43FC095368}"/>
              </a:ext>
            </a:extLst>
          </p:cNvPr>
          <p:cNvSpPr>
            <a:spLocks noGrp="1" noChangeArrowheads="1"/>
          </p:cNvSpPr>
          <p:nvPr>
            <p:ph type="title"/>
          </p:nvPr>
        </p:nvSpPr>
        <p:spPr/>
        <p:txBody>
          <a:bodyPr/>
          <a:lstStyle/>
          <a:p>
            <a:r>
              <a:rPr lang="en-US" altLang="en-US"/>
              <a:t>Purim, a.k.a. the Feast of Lots</a:t>
            </a:r>
          </a:p>
        </p:txBody>
      </p:sp>
      <p:pic>
        <p:nvPicPr>
          <p:cNvPr id="28675" name="Picture 4">
            <a:extLst>
              <a:ext uri="{FF2B5EF4-FFF2-40B4-BE49-F238E27FC236}">
                <a16:creationId xmlns:a16="http://schemas.microsoft.com/office/drawing/2014/main" id="{5DA5494C-3335-3E9A-AC12-C196F5A84B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3159" b="46245"/>
          <a:stretch>
            <a:fillRect/>
          </a:stretch>
        </p:blipFill>
        <p:spPr bwMode="auto">
          <a:xfrm>
            <a:off x="2819400" y="1981200"/>
            <a:ext cx="35052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6" name="Picture 7">
            <a:extLst>
              <a:ext uri="{FF2B5EF4-FFF2-40B4-BE49-F238E27FC236}">
                <a16:creationId xmlns:a16="http://schemas.microsoft.com/office/drawing/2014/main" id="{C5644567-3070-2A3C-D3A5-A8B4A4D719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1270" t="-4878" r="17461" b="31708"/>
          <a:stretch>
            <a:fillRect/>
          </a:stretch>
        </p:blipFill>
        <p:spPr bwMode="auto">
          <a:xfrm>
            <a:off x="6516688" y="1828800"/>
            <a:ext cx="1255712"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7" name="Picture 8">
            <a:extLst>
              <a:ext uri="{FF2B5EF4-FFF2-40B4-BE49-F238E27FC236}">
                <a16:creationId xmlns:a16="http://schemas.microsoft.com/office/drawing/2014/main" id="{56F1459B-F4F5-DAC6-F8D6-E50D1551DC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7461" t="-4878" r="41270" b="31708"/>
          <a:stretch>
            <a:fillRect/>
          </a:stretch>
        </p:blipFill>
        <p:spPr bwMode="auto">
          <a:xfrm>
            <a:off x="1371600" y="1828800"/>
            <a:ext cx="1255713"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89" name="Picture 17" descr="The evil villain Haman, wearing a tricorner hat, casting potatoes as if they were dice. Image 4 of 4">
            <a:extLst>
              <a:ext uri="{FF2B5EF4-FFF2-40B4-BE49-F238E27FC236}">
                <a16:creationId xmlns:a16="http://schemas.microsoft.com/office/drawing/2014/main" id="{03DF08F9-2D9A-FD81-94DC-2513DD574A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1981200"/>
            <a:ext cx="3714220" cy="371422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8">
            <a:extLst>
              <a:ext uri="{FF2B5EF4-FFF2-40B4-BE49-F238E27FC236}">
                <a16:creationId xmlns:a16="http://schemas.microsoft.com/office/drawing/2014/main" id="{3568EA25-1428-D5B6-6BCB-C2E33F405E22}"/>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89063" t="85417"/>
          <a:stretch>
            <a:fillRect/>
          </a:stretch>
        </p:blipFill>
        <p:spPr bwMode="auto">
          <a:xfrm>
            <a:off x="1371600" y="52578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9">
            <a:extLst>
              <a:ext uri="{FF2B5EF4-FFF2-40B4-BE49-F238E27FC236}">
                <a16:creationId xmlns:a16="http://schemas.microsoft.com/office/drawing/2014/main" id="{E48E96EA-0088-EA46-B216-8746F77B646E}"/>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89063" b="85417"/>
          <a:stretch>
            <a:fillRect/>
          </a:stretch>
        </p:blipFill>
        <p:spPr bwMode="auto">
          <a:xfrm>
            <a:off x="6516688" y="52832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89"/>
                                        </p:tgtEl>
                                        <p:attrNameLst>
                                          <p:attrName>style.visibility</p:attrName>
                                        </p:attrNameLst>
                                      </p:cBhvr>
                                      <p:to>
                                        <p:strVal val="visible"/>
                                      </p:to>
                                    </p:set>
                                  </p:childTnLst>
                                </p:cTn>
                              </p:par>
                              <p:par>
                                <p:cTn id="7" presetID="49" presetClass="entr" presetSubtype="0" decel="100000" fill="hold" nodeType="withEffect">
                                  <p:stCondLst>
                                    <p:cond delay="300"/>
                                  </p:stCondLst>
                                  <p:childTnLst>
                                    <p:set>
                                      <p:cBhvr>
                                        <p:cTn id="8" dur="1" fill="hold">
                                          <p:stCondLst>
                                            <p:cond delay="0"/>
                                          </p:stCondLst>
                                        </p:cTn>
                                        <p:tgtEl>
                                          <p:spTgt spid="2"/>
                                        </p:tgtEl>
                                        <p:attrNameLst>
                                          <p:attrName>style.visibility</p:attrName>
                                        </p:attrNameLst>
                                      </p:cBhvr>
                                      <p:to>
                                        <p:strVal val="visible"/>
                                      </p:to>
                                    </p:set>
                                    <p:anim calcmode="lin" valueType="num">
                                      <p:cBhvr>
                                        <p:cTn id="9" dur="2700" fill="hold"/>
                                        <p:tgtEl>
                                          <p:spTgt spid="2"/>
                                        </p:tgtEl>
                                        <p:attrNameLst>
                                          <p:attrName>ppt_w</p:attrName>
                                        </p:attrNameLst>
                                      </p:cBhvr>
                                      <p:tavLst>
                                        <p:tav tm="0">
                                          <p:val>
                                            <p:fltVal val="0"/>
                                          </p:val>
                                        </p:tav>
                                        <p:tav tm="100000">
                                          <p:val>
                                            <p:strVal val="#ppt_w"/>
                                          </p:val>
                                        </p:tav>
                                      </p:tavLst>
                                    </p:anim>
                                    <p:anim calcmode="lin" valueType="num">
                                      <p:cBhvr>
                                        <p:cTn id="10" dur="2700" fill="hold"/>
                                        <p:tgtEl>
                                          <p:spTgt spid="2"/>
                                        </p:tgtEl>
                                        <p:attrNameLst>
                                          <p:attrName>ppt_h</p:attrName>
                                        </p:attrNameLst>
                                      </p:cBhvr>
                                      <p:tavLst>
                                        <p:tav tm="0">
                                          <p:val>
                                            <p:fltVal val="0"/>
                                          </p:val>
                                        </p:tav>
                                        <p:tav tm="100000">
                                          <p:val>
                                            <p:strVal val="#ppt_h"/>
                                          </p:val>
                                        </p:tav>
                                      </p:tavLst>
                                    </p:anim>
                                    <p:anim calcmode="lin" valueType="num">
                                      <p:cBhvr>
                                        <p:cTn id="11" dur="2700" fill="hold"/>
                                        <p:tgtEl>
                                          <p:spTgt spid="2"/>
                                        </p:tgtEl>
                                        <p:attrNameLst>
                                          <p:attrName>style.rotation</p:attrName>
                                        </p:attrNameLst>
                                      </p:cBhvr>
                                      <p:tavLst>
                                        <p:tav tm="0">
                                          <p:val>
                                            <p:fltVal val="360"/>
                                          </p:val>
                                        </p:tav>
                                        <p:tav tm="100000">
                                          <p:val>
                                            <p:fltVal val="0"/>
                                          </p:val>
                                        </p:tav>
                                      </p:tavLst>
                                    </p:anim>
                                    <p:animEffect transition="in" filter="fade">
                                      <p:cBhvr>
                                        <p:cTn id="12" dur="2700"/>
                                        <p:tgtEl>
                                          <p:spTgt spid="2"/>
                                        </p:tgtEl>
                                      </p:cBhvr>
                                    </p:animEffect>
                                  </p:childTnLst>
                                </p:cTn>
                              </p:par>
                              <p:par>
                                <p:cTn id="13" presetID="49" presetClass="entr" presetSubtype="0" decel="100000" fill="hold" nodeType="withEffect">
                                  <p:stCondLst>
                                    <p:cond delay="700"/>
                                  </p:stCondLst>
                                  <p:childTnLst>
                                    <p:set>
                                      <p:cBhvr>
                                        <p:cTn id="14" dur="1" fill="hold">
                                          <p:stCondLst>
                                            <p:cond delay="0"/>
                                          </p:stCondLst>
                                        </p:cTn>
                                        <p:tgtEl>
                                          <p:spTgt spid="3"/>
                                        </p:tgtEl>
                                        <p:attrNameLst>
                                          <p:attrName>style.visibility</p:attrName>
                                        </p:attrNameLst>
                                      </p:cBhvr>
                                      <p:to>
                                        <p:strVal val="visible"/>
                                      </p:to>
                                    </p:set>
                                    <p:anim calcmode="lin" valueType="num">
                                      <p:cBhvr>
                                        <p:cTn id="15" dur="2300" fill="hold"/>
                                        <p:tgtEl>
                                          <p:spTgt spid="3"/>
                                        </p:tgtEl>
                                        <p:attrNameLst>
                                          <p:attrName>ppt_w</p:attrName>
                                        </p:attrNameLst>
                                      </p:cBhvr>
                                      <p:tavLst>
                                        <p:tav tm="0">
                                          <p:val>
                                            <p:fltVal val="0"/>
                                          </p:val>
                                        </p:tav>
                                        <p:tav tm="100000">
                                          <p:val>
                                            <p:strVal val="#ppt_w"/>
                                          </p:val>
                                        </p:tav>
                                      </p:tavLst>
                                    </p:anim>
                                    <p:anim calcmode="lin" valueType="num">
                                      <p:cBhvr>
                                        <p:cTn id="16" dur="2300" fill="hold"/>
                                        <p:tgtEl>
                                          <p:spTgt spid="3"/>
                                        </p:tgtEl>
                                        <p:attrNameLst>
                                          <p:attrName>ppt_h</p:attrName>
                                        </p:attrNameLst>
                                      </p:cBhvr>
                                      <p:tavLst>
                                        <p:tav tm="0">
                                          <p:val>
                                            <p:fltVal val="0"/>
                                          </p:val>
                                        </p:tav>
                                        <p:tav tm="100000">
                                          <p:val>
                                            <p:strVal val="#ppt_h"/>
                                          </p:val>
                                        </p:tav>
                                      </p:tavLst>
                                    </p:anim>
                                    <p:anim calcmode="lin" valueType="num">
                                      <p:cBhvr>
                                        <p:cTn id="17" dur="2300" fill="hold"/>
                                        <p:tgtEl>
                                          <p:spTgt spid="3"/>
                                        </p:tgtEl>
                                        <p:attrNameLst>
                                          <p:attrName>style.rotation</p:attrName>
                                        </p:attrNameLst>
                                      </p:cBhvr>
                                      <p:tavLst>
                                        <p:tav tm="0">
                                          <p:val>
                                            <p:fltVal val="360"/>
                                          </p:val>
                                        </p:tav>
                                        <p:tav tm="100000">
                                          <p:val>
                                            <p:fltVal val="0"/>
                                          </p:val>
                                        </p:tav>
                                      </p:tavLst>
                                    </p:anim>
                                    <p:animEffect transition="in" filter="fade">
                                      <p:cBhvr>
                                        <p:cTn id="18" dur="23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E6041-7049-4DF6-5419-B11A1FCF50A6}"/>
            </a:ext>
          </a:extLst>
        </p:cNvPr>
        <p:cNvGrpSpPr/>
        <p:nvPr/>
      </p:nvGrpSpPr>
      <p:grpSpPr>
        <a:xfrm>
          <a:off x="0" y="0"/>
          <a:ext cx="0" cy="0"/>
          <a:chOff x="0" y="0"/>
          <a:chExt cx="0" cy="0"/>
        </a:xfrm>
      </p:grpSpPr>
      <p:sp>
        <p:nvSpPr>
          <p:cNvPr id="28674" name="Rectangle 2">
            <a:extLst>
              <a:ext uri="{FF2B5EF4-FFF2-40B4-BE49-F238E27FC236}">
                <a16:creationId xmlns:a16="http://schemas.microsoft.com/office/drawing/2014/main" id="{4A067655-05D7-11BC-54E7-48092EE6F6D7}"/>
              </a:ext>
            </a:extLst>
          </p:cNvPr>
          <p:cNvSpPr>
            <a:spLocks noGrp="1" noChangeArrowheads="1"/>
          </p:cNvSpPr>
          <p:nvPr>
            <p:ph type="title"/>
          </p:nvPr>
        </p:nvSpPr>
        <p:spPr/>
        <p:txBody>
          <a:bodyPr/>
          <a:lstStyle/>
          <a:p>
            <a:r>
              <a:rPr lang="en-US" altLang="en-US"/>
              <a:t>Purim, a.k.a. the Feast of Lots</a:t>
            </a:r>
          </a:p>
        </p:txBody>
      </p:sp>
      <p:pic>
        <p:nvPicPr>
          <p:cNvPr id="28675" name="Picture 4">
            <a:extLst>
              <a:ext uri="{FF2B5EF4-FFF2-40B4-BE49-F238E27FC236}">
                <a16:creationId xmlns:a16="http://schemas.microsoft.com/office/drawing/2014/main" id="{E46D6055-078A-3D7F-9629-B36A5A9376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3159" b="46245"/>
          <a:stretch>
            <a:fillRect/>
          </a:stretch>
        </p:blipFill>
        <p:spPr bwMode="auto">
          <a:xfrm>
            <a:off x="2819400" y="1981200"/>
            <a:ext cx="35052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6" name="Picture 7">
            <a:extLst>
              <a:ext uri="{FF2B5EF4-FFF2-40B4-BE49-F238E27FC236}">
                <a16:creationId xmlns:a16="http://schemas.microsoft.com/office/drawing/2014/main" id="{83CDCD7E-ACD9-16CD-5EC1-5D28D387DB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1270" t="-4878" r="17461" b="31708"/>
          <a:stretch>
            <a:fillRect/>
          </a:stretch>
        </p:blipFill>
        <p:spPr bwMode="auto">
          <a:xfrm>
            <a:off x="6516688" y="1828800"/>
            <a:ext cx="1255712"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7" name="Picture 8">
            <a:extLst>
              <a:ext uri="{FF2B5EF4-FFF2-40B4-BE49-F238E27FC236}">
                <a16:creationId xmlns:a16="http://schemas.microsoft.com/office/drawing/2014/main" id="{40F2C67F-AF94-E520-C6F0-285EEF9682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7461" t="-4878" r="41270" b="31708"/>
          <a:stretch>
            <a:fillRect/>
          </a:stretch>
        </p:blipFill>
        <p:spPr bwMode="auto">
          <a:xfrm>
            <a:off x="1371600" y="1828800"/>
            <a:ext cx="1255713"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8" name="Picture 10">
            <a:extLst>
              <a:ext uri="{FF2B5EF4-FFF2-40B4-BE49-F238E27FC236}">
                <a16:creationId xmlns:a16="http://schemas.microsoft.com/office/drawing/2014/main" id="{03AA7161-1CEC-2A5F-28A2-D01642D4DE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3462338"/>
            <a:ext cx="5029200"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45" name="Group 17">
            <a:extLst>
              <a:ext uri="{FF2B5EF4-FFF2-40B4-BE49-F238E27FC236}">
                <a16:creationId xmlns:a16="http://schemas.microsoft.com/office/drawing/2014/main" id="{92E79316-80D6-4824-665A-8EBF494E0348}"/>
              </a:ext>
            </a:extLst>
          </p:cNvPr>
          <p:cNvGrpSpPr>
            <a:grpSpLocks/>
          </p:cNvGrpSpPr>
          <p:nvPr/>
        </p:nvGrpSpPr>
        <p:grpSpPr bwMode="auto">
          <a:xfrm>
            <a:off x="1295400" y="4429125"/>
            <a:ext cx="5486400" cy="828675"/>
            <a:chOff x="816" y="2790"/>
            <a:chExt cx="3456" cy="522"/>
          </a:xfrm>
        </p:grpSpPr>
        <p:pic>
          <p:nvPicPr>
            <p:cNvPr id="28686" name="Picture 11">
              <a:extLst>
                <a:ext uri="{FF2B5EF4-FFF2-40B4-BE49-F238E27FC236}">
                  <a16:creationId xmlns:a16="http://schemas.microsoft.com/office/drawing/2014/main" id="{8DE2604F-4EB6-BED7-18E8-8FFFD94BA11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6" y="2790"/>
              <a:ext cx="2976" cy="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7" name="AutoShape 13">
              <a:extLst>
                <a:ext uri="{FF2B5EF4-FFF2-40B4-BE49-F238E27FC236}">
                  <a16:creationId xmlns:a16="http://schemas.microsoft.com/office/drawing/2014/main" id="{D538F114-A7FC-254F-E4A9-AEDA5A3B0A3A}"/>
                </a:ext>
              </a:extLst>
            </p:cNvPr>
            <p:cNvSpPr>
              <a:spLocks noChangeArrowheads="1"/>
            </p:cNvSpPr>
            <p:nvPr/>
          </p:nvSpPr>
          <p:spPr bwMode="auto">
            <a:xfrm>
              <a:off x="816" y="3024"/>
              <a:ext cx="336" cy="144"/>
            </a:xfrm>
            <a:prstGeom prst="rightArrow">
              <a:avLst>
                <a:gd name="adj1" fmla="val 50000"/>
                <a:gd name="adj2" fmla="val 58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grpSp>
      <p:grpSp>
        <p:nvGrpSpPr>
          <p:cNvPr id="22547" name="Group 19">
            <a:extLst>
              <a:ext uri="{FF2B5EF4-FFF2-40B4-BE49-F238E27FC236}">
                <a16:creationId xmlns:a16="http://schemas.microsoft.com/office/drawing/2014/main" id="{55895BC4-B0F1-E1F4-291D-26536F98734F}"/>
              </a:ext>
            </a:extLst>
          </p:cNvPr>
          <p:cNvGrpSpPr>
            <a:grpSpLocks/>
          </p:cNvGrpSpPr>
          <p:nvPr/>
        </p:nvGrpSpPr>
        <p:grpSpPr bwMode="auto">
          <a:xfrm>
            <a:off x="1295400" y="5410200"/>
            <a:ext cx="5562600" cy="977900"/>
            <a:chOff x="816" y="3408"/>
            <a:chExt cx="3504" cy="616"/>
          </a:xfrm>
        </p:grpSpPr>
        <p:pic>
          <p:nvPicPr>
            <p:cNvPr id="28684" name="Picture 12">
              <a:extLst>
                <a:ext uri="{FF2B5EF4-FFF2-40B4-BE49-F238E27FC236}">
                  <a16:creationId xmlns:a16="http://schemas.microsoft.com/office/drawing/2014/main" id="{83BCD37F-55FD-62F1-2CDF-82D8C12DDBF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5" y="3408"/>
              <a:ext cx="3045"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5" name="AutoShape 14">
              <a:extLst>
                <a:ext uri="{FF2B5EF4-FFF2-40B4-BE49-F238E27FC236}">
                  <a16:creationId xmlns:a16="http://schemas.microsoft.com/office/drawing/2014/main" id="{0A8D9146-6455-EE12-3DD5-854F74D3B482}"/>
                </a:ext>
              </a:extLst>
            </p:cNvPr>
            <p:cNvSpPr>
              <a:spLocks noChangeArrowheads="1"/>
            </p:cNvSpPr>
            <p:nvPr/>
          </p:nvSpPr>
          <p:spPr bwMode="auto">
            <a:xfrm>
              <a:off x="816" y="3552"/>
              <a:ext cx="336" cy="144"/>
            </a:xfrm>
            <a:prstGeom prst="rightArrow">
              <a:avLst>
                <a:gd name="adj1" fmla="val 50000"/>
                <a:gd name="adj2" fmla="val 58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grpSp>
      <p:grpSp>
        <p:nvGrpSpPr>
          <p:cNvPr id="22546" name="Group 18">
            <a:extLst>
              <a:ext uri="{FF2B5EF4-FFF2-40B4-BE49-F238E27FC236}">
                <a16:creationId xmlns:a16="http://schemas.microsoft.com/office/drawing/2014/main" id="{D1F2485F-D685-BF9D-E9C9-3857D7CBEF0C}"/>
              </a:ext>
            </a:extLst>
          </p:cNvPr>
          <p:cNvGrpSpPr>
            <a:grpSpLocks/>
          </p:cNvGrpSpPr>
          <p:nvPr/>
        </p:nvGrpSpPr>
        <p:grpSpPr bwMode="auto">
          <a:xfrm>
            <a:off x="6934200" y="4343400"/>
            <a:ext cx="1820863" cy="1981200"/>
            <a:chOff x="4368" y="2736"/>
            <a:chExt cx="1147" cy="1248"/>
          </a:xfrm>
        </p:grpSpPr>
        <p:pic>
          <p:nvPicPr>
            <p:cNvPr id="28682" name="Picture 15">
              <a:extLst>
                <a:ext uri="{FF2B5EF4-FFF2-40B4-BE49-F238E27FC236}">
                  <a16:creationId xmlns:a16="http://schemas.microsoft.com/office/drawing/2014/main" id="{D145A752-43EB-155B-267F-A30FAA7D7B4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68" y="2736"/>
              <a:ext cx="1147" cy="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83" name="Oval 16">
              <a:extLst>
                <a:ext uri="{FF2B5EF4-FFF2-40B4-BE49-F238E27FC236}">
                  <a16:creationId xmlns:a16="http://schemas.microsoft.com/office/drawing/2014/main" id="{5F88878B-2E27-0041-F546-02CCA656AE51}"/>
                </a:ext>
              </a:extLst>
            </p:cNvPr>
            <p:cNvSpPr>
              <a:spLocks noChangeArrowheads="1"/>
            </p:cNvSpPr>
            <p:nvPr/>
          </p:nvSpPr>
          <p:spPr bwMode="auto">
            <a:xfrm>
              <a:off x="4704" y="3168"/>
              <a:ext cx="576" cy="384"/>
            </a:xfrm>
            <a:prstGeom prst="ellipse">
              <a:avLst/>
            </a:prstGeom>
            <a:noFill/>
            <a:ln w="5715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lgn="ctr">
                <a:spcBef>
                  <a:spcPct val="0"/>
                </a:spcBef>
                <a:buClrTx/>
                <a:buFontTx/>
                <a:buNone/>
              </a:pPr>
              <a:endParaRPr kumimoji="0" lang="en-US" altLang="en-US" sz="1800">
                <a:solidFill>
                  <a:schemeClr val="accent2"/>
                </a:solidFill>
              </a:endParaRPr>
            </a:p>
          </p:txBody>
        </p:sp>
      </p:grpSp>
    </p:spTree>
    <p:extLst>
      <p:ext uri="{BB962C8B-B14F-4D97-AF65-F5344CB8AC3E}">
        <p14:creationId xmlns:p14="http://schemas.microsoft.com/office/powerpoint/2010/main" val="13958479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22545"/>
                                        </p:tgtEl>
                                        <p:attrNameLst>
                                          <p:attrName>style.visibility</p:attrName>
                                        </p:attrNameLst>
                                      </p:cBhvr>
                                      <p:to>
                                        <p:strVal val="visible"/>
                                      </p:to>
                                    </p:set>
                                    <p:animEffect transition="in" filter="wipe(left)">
                                      <p:cBhvr>
                                        <p:cTn id="11" dur="500"/>
                                        <p:tgtEl>
                                          <p:spTgt spid="2254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22547"/>
                                        </p:tgtEl>
                                        <p:attrNameLst>
                                          <p:attrName>style.visibility</p:attrName>
                                        </p:attrNameLst>
                                      </p:cBhvr>
                                      <p:to>
                                        <p:strVal val="visible"/>
                                      </p:to>
                                    </p:set>
                                    <p:animEffect transition="in" filter="wipe(left)">
                                      <p:cBhvr>
                                        <p:cTn id="16" dur="500"/>
                                        <p:tgtEl>
                                          <p:spTgt spid="22547"/>
                                        </p:tgtEl>
                                      </p:cBhvr>
                                    </p:animEffect>
                                  </p:childTnLst>
                                </p:cTn>
                              </p:par>
                              <p:par>
                                <p:cTn id="17" presetID="1" presetClass="entr" presetSubtype="0" fill="hold" nodeType="withEffect">
                                  <p:stCondLst>
                                    <p:cond delay="0"/>
                                  </p:stCondLst>
                                  <p:childTnLst>
                                    <p:set>
                                      <p:cBhvr>
                                        <p:cTn id="18" dur="1" fill="hold">
                                          <p:stCondLst>
                                            <p:cond delay="0"/>
                                          </p:stCondLst>
                                        </p:cTn>
                                        <p:tgtEl>
                                          <p:spTgt spid="225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7" descr="The evil villain Haman, wearing a tricorner hat, casting potatoes as if they were dice. Image 4 of 4">
            <a:extLst>
              <a:ext uri="{FF2B5EF4-FFF2-40B4-BE49-F238E27FC236}">
                <a16:creationId xmlns:a16="http://schemas.microsoft.com/office/drawing/2014/main" id="{A2C34450-2DFD-6418-64AC-4EC645699C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981200"/>
            <a:ext cx="3714220" cy="3714220"/>
          </a:xfrm>
          <a:prstGeom prst="rect">
            <a:avLst/>
          </a:prstGeom>
          <a:noFill/>
          <a:extLst>
            <a:ext uri="{909E8E84-426E-40DD-AFC4-6F175D3DCCD1}">
              <a14:hiddenFill xmlns:a14="http://schemas.microsoft.com/office/drawing/2010/main">
                <a:solidFill>
                  <a:srgbClr val="FFFFFF"/>
                </a:solidFill>
              </a14:hiddenFill>
            </a:ext>
          </a:extLst>
        </p:spPr>
      </p:pic>
      <p:sp>
        <p:nvSpPr>
          <p:cNvPr id="30722" name="Rectangle 2">
            <a:extLst>
              <a:ext uri="{FF2B5EF4-FFF2-40B4-BE49-F238E27FC236}">
                <a16:creationId xmlns:a16="http://schemas.microsoft.com/office/drawing/2014/main" id="{8353BF30-9285-599D-2825-C8799E484B1C}"/>
              </a:ext>
            </a:extLst>
          </p:cNvPr>
          <p:cNvSpPr>
            <a:spLocks noGrp="1" noChangeArrowheads="1"/>
          </p:cNvSpPr>
          <p:nvPr>
            <p:ph type="title"/>
          </p:nvPr>
        </p:nvSpPr>
        <p:spPr/>
        <p:txBody>
          <a:bodyPr/>
          <a:lstStyle/>
          <a:p>
            <a:r>
              <a:rPr lang="en-US" altLang="en-US"/>
              <a:t>Purim, a.k.a. the Feast of Lots</a:t>
            </a:r>
          </a:p>
        </p:txBody>
      </p:sp>
      <p:pic>
        <p:nvPicPr>
          <p:cNvPr id="30724" name="Picture 4">
            <a:extLst>
              <a:ext uri="{FF2B5EF4-FFF2-40B4-BE49-F238E27FC236}">
                <a16:creationId xmlns:a16="http://schemas.microsoft.com/office/drawing/2014/main" id="{966E6535-D966-C4B0-CF33-180C1552D8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1270" t="-4878" r="17461" b="31708"/>
          <a:stretch>
            <a:fillRect/>
          </a:stretch>
        </p:blipFill>
        <p:spPr bwMode="auto">
          <a:xfrm>
            <a:off x="6516688" y="1828800"/>
            <a:ext cx="1255712"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5" name="Picture 5">
            <a:extLst>
              <a:ext uri="{FF2B5EF4-FFF2-40B4-BE49-F238E27FC236}">
                <a16:creationId xmlns:a16="http://schemas.microsoft.com/office/drawing/2014/main" id="{47FEF63B-2979-3D29-8184-35D25EFACA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7461" t="-4878" r="41270" b="31708"/>
          <a:stretch>
            <a:fillRect/>
          </a:stretch>
        </p:blipFill>
        <p:spPr bwMode="auto">
          <a:xfrm>
            <a:off x="1371600" y="1828800"/>
            <a:ext cx="1255713"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6" name="Picture 17">
            <a:extLst>
              <a:ext uri="{FF2B5EF4-FFF2-40B4-BE49-F238E27FC236}">
                <a16:creationId xmlns:a16="http://schemas.microsoft.com/office/drawing/2014/main" id="{E460E430-B9F6-FC2D-1189-826A4130BF10}"/>
              </a:ext>
            </a:extLst>
          </p:cNvPr>
          <p:cNvPicPr>
            <a:picLocks noChangeAspect="1" noChangeArrowheads="1"/>
          </p:cNvPicPr>
          <p:nvPr/>
        </p:nvPicPr>
        <p:blipFill>
          <a:blip r:embed="rId6">
            <a:lum contrast="36000"/>
            <a:extLst>
              <a:ext uri="{28A0092B-C50C-407E-A947-70E740481C1C}">
                <a14:useLocalDpi xmlns:a14="http://schemas.microsoft.com/office/drawing/2010/main" val="0"/>
              </a:ext>
            </a:extLst>
          </a:blip>
          <a:srcRect l="1985" t="58276" r="3125" b="22499"/>
          <a:stretch>
            <a:fillRect/>
          </a:stretch>
        </p:blipFill>
        <p:spPr bwMode="auto">
          <a:xfrm>
            <a:off x="1963738" y="3505200"/>
            <a:ext cx="6342062"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21" name="Group 21">
            <a:extLst>
              <a:ext uri="{FF2B5EF4-FFF2-40B4-BE49-F238E27FC236}">
                <a16:creationId xmlns:a16="http://schemas.microsoft.com/office/drawing/2014/main" id="{63EA916F-99D5-C548-1FCE-A322F604A784}"/>
              </a:ext>
            </a:extLst>
          </p:cNvPr>
          <p:cNvGrpSpPr>
            <a:grpSpLocks/>
          </p:cNvGrpSpPr>
          <p:nvPr/>
        </p:nvGrpSpPr>
        <p:grpSpPr bwMode="auto">
          <a:xfrm>
            <a:off x="1219200" y="4800600"/>
            <a:ext cx="7467600" cy="976313"/>
            <a:chOff x="768" y="3024"/>
            <a:chExt cx="4560" cy="596"/>
          </a:xfrm>
        </p:grpSpPr>
        <p:sp>
          <p:nvSpPr>
            <p:cNvPr id="30728" name="AutoShape 9">
              <a:extLst>
                <a:ext uri="{FF2B5EF4-FFF2-40B4-BE49-F238E27FC236}">
                  <a16:creationId xmlns:a16="http://schemas.microsoft.com/office/drawing/2014/main" id="{E9379404-506B-463A-DBA5-C9815EA85650}"/>
                </a:ext>
              </a:extLst>
            </p:cNvPr>
            <p:cNvSpPr>
              <a:spLocks noChangeArrowheads="1"/>
            </p:cNvSpPr>
            <p:nvPr/>
          </p:nvSpPr>
          <p:spPr bwMode="auto">
            <a:xfrm>
              <a:off x="768" y="3216"/>
              <a:ext cx="336" cy="144"/>
            </a:xfrm>
            <a:prstGeom prst="rightArrow">
              <a:avLst>
                <a:gd name="adj1" fmla="val 50000"/>
                <a:gd name="adj2" fmla="val 58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pic>
          <p:nvPicPr>
            <p:cNvPr id="30729" name="Picture 20">
              <a:extLst>
                <a:ext uri="{FF2B5EF4-FFF2-40B4-BE49-F238E27FC236}">
                  <a16:creationId xmlns:a16="http://schemas.microsoft.com/office/drawing/2014/main" id="{3DFB3AB0-D3A1-A372-42AE-C711F558D291}"/>
                </a:ext>
              </a:extLst>
            </p:cNvPr>
            <p:cNvPicPr>
              <a:picLocks noChangeAspect="1" noChangeArrowheads="1"/>
            </p:cNvPicPr>
            <p:nvPr/>
          </p:nvPicPr>
          <p:blipFill>
            <a:blip r:embed="rId7">
              <a:lum bright="12000" contrast="36000"/>
              <a:extLst>
                <a:ext uri="{28A0092B-C50C-407E-A947-70E740481C1C}">
                  <a14:useLocalDpi xmlns:a14="http://schemas.microsoft.com/office/drawing/2010/main" val="0"/>
                </a:ext>
              </a:extLst>
            </a:blip>
            <a:srcRect/>
            <a:stretch>
              <a:fillRect/>
            </a:stretch>
          </p:blipFill>
          <p:spPr bwMode="auto">
            <a:xfrm>
              <a:off x="1200" y="3024"/>
              <a:ext cx="4128"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 name="Group 28">
            <a:extLst>
              <a:ext uri="{FF2B5EF4-FFF2-40B4-BE49-F238E27FC236}">
                <a16:creationId xmlns:a16="http://schemas.microsoft.com/office/drawing/2014/main" id="{A466DE78-5FDD-5F8E-F65F-74234803134A}"/>
              </a:ext>
            </a:extLst>
          </p:cNvPr>
          <p:cNvGrpSpPr/>
          <p:nvPr/>
        </p:nvGrpSpPr>
        <p:grpSpPr>
          <a:xfrm>
            <a:off x="3805238" y="838200"/>
            <a:ext cx="2290762" cy="2057400"/>
            <a:chOff x="5024438" y="1890713"/>
            <a:chExt cx="2290762" cy="2057400"/>
          </a:xfrm>
        </p:grpSpPr>
        <p:grpSp>
          <p:nvGrpSpPr>
            <p:cNvPr id="4" name="Group 60">
              <a:extLst>
                <a:ext uri="{FF2B5EF4-FFF2-40B4-BE49-F238E27FC236}">
                  <a16:creationId xmlns:a16="http://schemas.microsoft.com/office/drawing/2014/main" id="{FF48DCF9-B459-71C3-1156-1611D5F30CA2}"/>
                </a:ext>
              </a:extLst>
            </p:cNvPr>
            <p:cNvGrpSpPr>
              <a:grpSpLocks/>
            </p:cNvGrpSpPr>
            <p:nvPr/>
          </p:nvGrpSpPr>
          <p:grpSpPr bwMode="auto">
            <a:xfrm>
              <a:off x="5024438" y="1890713"/>
              <a:ext cx="2290762" cy="2057400"/>
              <a:chOff x="3165" y="1248"/>
              <a:chExt cx="1443" cy="1296"/>
            </a:xfrm>
          </p:grpSpPr>
          <p:sp>
            <p:nvSpPr>
              <p:cNvPr id="5" name="Freeform 33">
                <a:extLst>
                  <a:ext uri="{FF2B5EF4-FFF2-40B4-BE49-F238E27FC236}">
                    <a16:creationId xmlns:a16="http://schemas.microsoft.com/office/drawing/2014/main" id="{A887A2F5-3067-64E7-0323-A30681052486}"/>
                  </a:ext>
                </a:extLst>
              </p:cNvPr>
              <p:cNvSpPr>
                <a:spLocks/>
              </p:cNvSpPr>
              <p:nvPr/>
            </p:nvSpPr>
            <p:spPr bwMode="auto">
              <a:xfrm>
                <a:off x="3165" y="1251"/>
                <a:ext cx="1443" cy="1293"/>
              </a:xfrm>
              <a:custGeom>
                <a:avLst/>
                <a:gdLst>
                  <a:gd name="T0" fmla="*/ 243 w 1443"/>
                  <a:gd name="T1" fmla="*/ 1293 h 1293"/>
                  <a:gd name="T2" fmla="*/ 1443 w 1443"/>
                  <a:gd name="T3" fmla="*/ 429 h 1293"/>
                  <a:gd name="T4" fmla="*/ 0 w 1443"/>
                  <a:gd name="T5" fmla="*/ 0 h 1293"/>
                  <a:gd name="T6" fmla="*/ 243 w 1443"/>
                  <a:gd name="T7" fmla="*/ 1293 h 129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3" h="1293">
                    <a:moveTo>
                      <a:pt x="243" y="1293"/>
                    </a:moveTo>
                    <a:lnTo>
                      <a:pt x="1443" y="429"/>
                    </a:lnTo>
                    <a:lnTo>
                      <a:pt x="0" y="0"/>
                    </a:lnTo>
                    <a:lnTo>
                      <a:pt x="243" y="1293"/>
                    </a:lnTo>
                    <a:close/>
                  </a:path>
                </a:pathLst>
              </a:cu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Freeform 34">
                <a:extLst>
                  <a:ext uri="{FF2B5EF4-FFF2-40B4-BE49-F238E27FC236}">
                    <a16:creationId xmlns:a16="http://schemas.microsoft.com/office/drawing/2014/main" id="{AA9A1D17-FA71-EFD3-2C43-FA20CBB5A8CF}"/>
                  </a:ext>
                </a:extLst>
              </p:cNvPr>
              <p:cNvSpPr>
                <a:spLocks/>
              </p:cNvSpPr>
              <p:nvPr/>
            </p:nvSpPr>
            <p:spPr bwMode="auto">
              <a:xfrm>
                <a:off x="3168" y="1248"/>
                <a:ext cx="617" cy="1296"/>
              </a:xfrm>
              <a:custGeom>
                <a:avLst/>
                <a:gdLst>
                  <a:gd name="T0" fmla="*/ 240 w 617"/>
                  <a:gd name="T1" fmla="*/ 1296 h 1296"/>
                  <a:gd name="T2" fmla="*/ 617 w 617"/>
                  <a:gd name="T3" fmla="*/ 324 h 1296"/>
                  <a:gd name="T4" fmla="*/ 0 w 617"/>
                  <a:gd name="T5" fmla="*/ 0 h 1296"/>
                  <a:gd name="T6" fmla="*/ 240 w 617"/>
                  <a:gd name="T7" fmla="*/ 1296 h 12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7" h="1296">
                    <a:moveTo>
                      <a:pt x="240" y="1296"/>
                    </a:moveTo>
                    <a:lnTo>
                      <a:pt x="617" y="324"/>
                    </a:lnTo>
                    <a:lnTo>
                      <a:pt x="0" y="0"/>
                    </a:lnTo>
                    <a:lnTo>
                      <a:pt x="240" y="1296"/>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Freeform 35">
                <a:extLst>
                  <a:ext uri="{FF2B5EF4-FFF2-40B4-BE49-F238E27FC236}">
                    <a16:creationId xmlns:a16="http://schemas.microsoft.com/office/drawing/2014/main" id="{2AEA1869-7D97-A8F7-69B9-AB39650C9C21}"/>
                  </a:ext>
                </a:extLst>
              </p:cNvPr>
              <p:cNvSpPr>
                <a:spLocks/>
              </p:cNvSpPr>
              <p:nvPr/>
            </p:nvSpPr>
            <p:spPr bwMode="auto">
              <a:xfrm>
                <a:off x="3408" y="1572"/>
                <a:ext cx="1200" cy="972"/>
              </a:xfrm>
              <a:custGeom>
                <a:avLst/>
                <a:gdLst>
                  <a:gd name="T0" fmla="*/ 0 w 1200"/>
                  <a:gd name="T1" fmla="*/ 972 h 972"/>
                  <a:gd name="T2" fmla="*/ 369 w 1200"/>
                  <a:gd name="T3" fmla="*/ 0 h 972"/>
                  <a:gd name="T4" fmla="*/ 1200 w 1200"/>
                  <a:gd name="T5" fmla="*/ 108 h 972"/>
                  <a:gd name="T6" fmla="*/ 0 w 1200"/>
                  <a:gd name="T7" fmla="*/ 972 h 9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0" h="972">
                    <a:moveTo>
                      <a:pt x="0" y="972"/>
                    </a:moveTo>
                    <a:lnTo>
                      <a:pt x="369" y="0"/>
                    </a:lnTo>
                    <a:lnTo>
                      <a:pt x="1200" y="108"/>
                    </a:lnTo>
                    <a:lnTo>
                      <a:pt x="0" y="972"/>
                    </a:lnTo>
                    <a:close/>
                  </a:path>
                </a:pathLst>
              </a:cu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1" name="Oval 40">
              <a:extLst>
                <a:ext uri="{FF2B5EF4-FFF2-40B4-BE49-F238E27FC236}">
                  <a16:creationId xmlns:a16="http://schemas.microsoft.com/office/drawing/2014/main" id="{38388BA5-160D-6981-985F-77F3801F6E28}"/>
                </a:ext>
              </a:extLst>
            </p:cNvPr>
            <p:cNvSpPr>
              <a:spLocks noChangeArrowheads="1"/>
            </p:cNvSpPr>
            <p:nvPr/>
          </p:nvSpPr>
          <p:spPr bwMode="auto">
            <a:xfrm>
              <a:off x="5257800" y="2271713"/>
              <a:ext cx="76200" cy="76200"/>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sp>
          <p:nvSpPr>
            <p:cNvPr id="12" name="Oval 42">
              <a:extLst>
                <a:ext uri="{FF2B5EF4-FFF2-40B4-BE49-F238E27FC236}">
                  <a16:creationId xmlns:a16="http://schemas.microsoft.com/office/drawing/2014/main" id="{35E26DB4-45D3-D442-EA1D-5CC700E2C138}"/>
                </a:ext>
              </a:extLst>
            </p:cNvPr>
            <p:cNvSpPr>
              <a:spLocks noChangeArrowheads="1"/>
            </p:cNvSpPr>
            <p:nvPr/>
          </p:nvSpPr>
          <p:spPr bwMode="auto">
            <a:xfrm>
              <a:off x="5410200" y="2424113"/>
              <a:ext cx="76200" cy="76200"/>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sp>
          <p:nvSpPr>
            <p:cNvPr id="13" name="Oval 43">
              <a:extLst>
                <a:ext uri="{FF2B5EF4-FFF2-40B4-BE49-F238E27FC236}">
                  <a16:creationId xmlns:a16="http://schemas.microsoft.com/office/drawing/2014/main" id="{AE6EEBBA-31D8-87C2-E418-E0FA08C0FB90}"/>
                </a:ext>
              </a:extLst>
            </p:cNvPr>
            <p:cNvSpPr>
              <a:spLocks noChangeArrowheads="1"/>
            </p:cNvSpPr>
            <p:nvPr/>
          </p:nvSpPr>
          <p:spPr bwMode="auto">
            <a:xfrm>
              <a:off x="5410200" y="2652713"/>
              <a:ext cx="76200" cy="76200"/>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sp>
          <p:nvSpPr>
            <p:cNvPr id="14" name="Oval 44">
              <a:extLst>
                <a:ext uri="{FF2B5EF4-FFF2-40B4-BE49-F238E27FC236}">
                  <a16:creationId xmlns:a16="http://schemas.microsoft.com/office/drawing/2014/main" id="{5512F8A5-06ED-E3EA-2512-2B0CF5840FF6}"/>
                </a:ext>
              </a:extLst>
            </p:cNvPr>
            <p:cNvSpPr>
              <a:spLocks noChangeArrowheads="1"/>
            </p:cNvSpPr>
            <p:nvPr/>
          </p:nvSpPr>
          <p:spPr bwMode="auto">
            <a:xfrm>
              <a:off x="5715000" y="2576513"/>
              <a:ext cx="76200" cy="76200"/>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sp>
          <p:nvSpPr>
            <p:cNvPr id="15" name="Oval 45">
              <a:extLst>
                <a:ext uri="{FF2B5EF4-FFF2-40B4-BE49-F238E27FC236}">
                  <a16:creationId xmlns:a16="http://schemas.microsoft.com/office/drawing/2014/main" id="{FAE599AC-9672-9F89-CBD2-927D23D61FFA}"/>
                </a:ext>
              </a:extLst>
            </p:cNvPr>
            <p:cNvSpPr>
              <a:spLocks noChangeArrowheads="1"/>
            </p:cNvSpPr>
            <p:nvPr/>
          </p:nvSpPr>
          <p:spPr bwMode="auto">
            <a:xfrm>
              <a:off x="5562600" y="2881313"/>
              <a:ext cx="76200" cy="76200"/>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sp>
          <p:nvSpPr>
            <p:cNvPr id="16" name="Oval 46">
              <a:extLst>
                <a:ext uri="{FF2B5EF4-FFF2-40B4-BE49-F238E27FC236}">
                  <a16:creationId xmlns:a16="http://schemas.microsoft.com/office/drawing/2014/main" id="{E8F00AF6-477E-A6F8-6269-74E33D6D79BC}"/>
                </a:ext>
              </a:extLst>
            </p:cNvPr>
            <p:cNvSpPr>
              <a:spLocks noChangeArrowheads="1"/>
            </p:cNvSpPr>
            <p:nvPr/>
          </p:nvSpPr>
          <p:spPr bwMode="auto">
            <a:xfrm>
              <a:off x="5638800" y="2728913"/>
              <a:ext cx="76200" cy="76200"/>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sp>
          <p:nvSpPr>
            <p:cNvPr id="17" name="Oval 47">
              <a:extLst>
                <a:ext uri="{FF2B5EF4-FFF2-40B4-BE49-F238E27FC236}">
                  <a16:creationId xmlns:a16="http://schemas.microsoft.com/office/drawing/2014/main" id="{5E466E1C-70B1-0211-970A-8E9B183F5A11}"/>
                </a:ext>
              </a:extLst>
            </p:cNvPr>
            <p:cNvSpPr>
              <a:spLocks noChangeArrowheads="1"/>
            </p:cNvSpPr>
            <p:nvPr/>
          </p:nvSpPr>
          <p:spPr bwMode="auto">
            <a:xfrm>
              <a:off x="6019800" y="2576513"/>
              <a:ext cx="76200" cy="76200"/>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sp>
          <p:nvSpPr>
            <p:cNvPr id="18" name="Oval 48">
              <a:extLst>
                <a:ext uri="{FF2B5EF4-FFF2-40B4-BE49-F238E27FC236}">
                  <a16:creationId xmlns:a16="http://schemas.microsoft.com/office/drawing/2014/main" id="{191FBD10-3E39-12FF-3842-473F4CC14320}"/>
                </a:ext>
              </a:extLst>
            </p:cNvPr>
            <p:cNvSpPr>
              <a:spLocks noChangeArrowheads="1"/>
            </p:cNvSpPr>
            <p:nvPr/>
          </p:nvSpPr>
          <p:spPr bwMode="auto">
            <a:xfrm>
              <a:off x="6019800" y="2805113"/>
              <a:ext cx="76200" cy="76200"/>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sp>
          <p:nvSpPr>
            <p:cNvPr id="19" name="Oval 49">
              <a:extLst>
                <a:ext uri="{FF2B5EF4-FFF2-40B4-BE49-F238E27FC236}">
                  <a16:creationId xmlns:a16="http://schemas.microsoft.com/office/drawing/2014/main" id="{2A68C995-9352-E075-34E2-137FDAE71909}"/>
                </a:ext>
              </a:extLst>
            </p:cNvPr>
            <p:cNvSpPr>
              <a:spLocks noChangeArrowheads="1"/>
            </p:cNvSpPr>
            <p:nvPr/>
          </p:nvSpPr>
          <p:spPr bwMode="auto">
            <a:xfrm>
              <a:off x="5867400" y="2195513"/>
              <a:ext cx="76200" cy="76200"/>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sp>
          <p:nvSpPr>
            <p:cNvPr id="20" name="Oval 50">
              <a:extLst>
                <a:ext uri="{FF2B5EF4-FFF2-40B4-BE49-F238E27FC236}">
                  <a16:creationId xmlns:a16="http://schemas.microsoft.com/office/drawing/2014/main" id="{78D9736B-25AB-7AC8-3502-521988891240}"/>
                </a:ext>
              </a:extLst>
            </p:cNvPr>
            <p:cNvSpPr>
              <a:spLocks noChangeArrowheads="1"/>
            </p:cNvSpPr>
            <p:nvPr/>
          </p:nvSpPr>
          <p:spPr bwMode="auto">
            <a:xfrm>
              <a:off x="6477000" y="2347913"/>
              <a:ext cx="76200" cy="76200"/>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sp>
          <p:nvSpPr>
            <p:cNvPr id="21" name="Oval 51">
              <a:extLst>
                <a:ext uri="{FF2B5EF4-FFF2-40B4-BE49-F238E27FC236}">
                  <a16:creationId xmlns:a16="http://schemas.microsoft.com/office/drawing/2014/main" id="{D5520772-384E-32FB-318B-92E2706EC71A}"/>
                </a:ext>
              </a:extLst>
            </p:cNvPr>
            <p:cNvSpPr>
              <a:spLocks noChangeArrowheads="1"/>
            </p:cNvSpPr>
            <p:nvPr/>
          </p:nvSpPr>
          <p:spPr bwMode="auto">
            <a:xfrm>
              <a:off x="5867400" y="2805113"/>
              <a:ext cx="76200" cy="76200"/>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sp>
          <p:nvSpPr>
            <p:cNvPr id="22" name="Oval 52">
              <a:extLst>
                <a:ext uri="{FF2B5EF4-FFF2-40B4-BE49-F238E27FC236}">
                  <a16:creationId xmlns:a16="http://schemas.microsoft.com/office/drawing/2014/main" id="{D1EDA2EC-2963-DD07-2C99-B699E9AC0182}"/>
                </a:ext>
              </a:extLst>
            </p:cNvPr>
            <p:cNvSpPr>
              <a:spLocks noChangeArrowheads="1"/>
            </p:cNvSpPr>
            <p:nvPr/>
          </p:nvSpPr>
          <p:spPr bwMode="auto">
            <a:xfrm>
              <a:off x="5943600" y="3033713"/>
              <a:ext cx="76200" cy="76200"/>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sp>
          <p:nvSpPr>
            <p:cNvPr id="23" name="Oval 53">
              <a:extLst>
                <a:ext uri="{FF2B5EF4-FFF2-40B4-BE49-F238E27FC236}">
                  <a16:creationId xmlns:a16="http://schemas.microsoft.com/office/drawing/2014/main" id="{B5AA29EB-02C8-1706-D9B4-448E629780E4}"/>
                </a:ext>
              </a:extLst>
            </p:cNvPr>
            <p:cNvSpPr>
              <a:spLocks noChangeArrowheads="1"/>
            </p:cNvSpPr>
            <p:nvPr/>
          </p:nvSpPr>
          <p:spPr bwMode="auto">
            <a:xfrm>
              <a:off x="6248400" y="2576513"/>
              <a:ext cx="76200" cy="76200"/>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sp>
          <p:nvSpPr>
            <p:cNvPr id="24" name="Oval 54">
              <a:extLst>
                <a:ext uri="{FF2B5EF4-FFF2-40B4-BE49-F238E27FC236}">
                  <a16:creationId xmlns:a16="http://schemas.microsoft.com/office/drawing/2014/main" id="{96BAAD3A-477D-9A8F-0B37-9AAAF5312CD5}"/>
                </a:ext>
              </a:extLst>
            </p:cNvPr>
            <p:cNvSpPr>
              <a:spLocks noChangeArrowheads="1"/>
            </p:cNvSpPr>
            <p:nvPr/>
          </p:nvSpPr>
          <p:spPr bwMode="auto">
            <a:xfrm>
              <a:off x="6477000" y="2576513"/>
              <a:ext cx="76200" cy="76200"/>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sp>
          <p:nvSpPr>
            <p:cNvPr id="25" name="Oval 55">
              <a:extLst>
                <a:ext uri="{FF2B5EF4-FFF2-40B4-BE49-F238E27FC236}">
                  <a16:creationId xmlns:a16="http://schemas.microsoft.com/office/drawing/2014/main" id="{FBA2D6C2-FC75-0ED0-A93E-9189AAE2DBB9}"/>
                </a:ext>
              </a:extLst>
            </p:cNvPr>
            <p:cNvSpPr>
              <a:spLocks noChangeArrowheads="1"/>
            </p:cNvSpPr>
            <p:nvPr/>
          </p:nvSpPr>
          <p:spPr bwMode="auto">
            <a:xfrm>
              <a:off x="6248400" y="2728913"/>
              <a:ext cx="76200" cy="76200"/>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sp>
          <p:nvSpPr>
            <p:cNvPr id="26" name="Oval 56">
              <a:extLst>
                <a:ext uri="{FF2B5EF4-FFF2-40B4-BE49-F238E27FC236}">
                  <a16:creationId xmlns:a16="http://schemas.microsoft.com/office/drawing/2014/main" id="{5DC16D78-43F2-C513-8A75-4686542A2C1C}"/>
                </a:ext>
              </a:extLst>
            </p:cNvPr>
            <p:cNvSpPr>
              <a:spLocks noChangeArrowheads="1"/>
            </p:cNvSpPr>
            <p:nvPr/>
          </p:nvSpPr>
          <p:spPr bwMode="auto">
            <a:xfrm>
              <a:off x="6172200" y="2881313"/>
              <a:ext cx="76200" cy="76200"/>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sp>
          <p:nvSpPr>
            <p:cNvPr id="27" name="Oval 57">
              <a:extLst>
                <a:ext uri="{FF2B5EF4-FFF2-40B4-BE49-F238E27FC236}">
                  <a16:creationId xmlns:a16="http://schemas.microsoft.com/office/drawing/2014/main" id="{4B01209D-482F-8216-3879-347446A4B14F}"/>
                </a:ext>
              </a:extLst>
            </p:cNvPr>
            <p:cNvSpPr>
              <a:spLocks noChangeArrowheads="1"/>
            </p:cNvSpPr>
            <p:nvPr/>
          </p:nvSpPr>
          <p:spPr bwMode="auto">
            <a:xfrm>
              <a:off x="5562600" y="2728913"/>
              <a:ext cx="76200" cy="76200"/>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5621"/>
                                        </p:tgtEl>
                                        <p:attrNameLst>
                                          <p:attrName>style.visibility</p:attrName>
                                        </p:attrNameLst>
                                      </p:cBhvr>
                                      <p:to>
                                        <p:strVal val="visible"/>
                                      </p:to>
                                    </p:set>
                                    <p:animEffect transition="in" filter="wipe(left)">
                                      <p:cBhvr>
                                        <p:cTn id="7" dur="500"/>
                                        <p:tgtEl>
                                          <p:spTgt spid="25621"/>
                                        </p:tgtEl>
                                      </p:cBhvr>
                                    </p:animEffect>
                                  </p:childTnLst>
                                </p:cTn>
                              </p:par>
                            </p:childTnLst>
                          </p:cTn>
                        </p:par>
                        <p:par>
                          <p:cTn id="8" fill="hold">
                            <p:stCondLst>
                              <p:cond delay="500"/>
                            </p:stCondLst>
                            <p:childTnLst>
                              <p:par>
                                <p:cTn id="9" presetID="1" presetClass="entr" presetSubtype="0" fill="hold" nodeType="afterEffect">
                                  <p:stCondLst>
                                    <p:cond delay="100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1500"/>
                            </p:stCondLst>
                            <p:childTnLst>
                              <p:par>
                                <p:cTn id="12" presetID="53" presetClass="exit" presetSubtype="32" fill="hold" nodeType="afterEffect">
                                  <p:stCondLst>
                                    <p:cond delay="1000"/>
                                  </p:stCondLst>
                                  <p:childTnLst>
                                    <p:anim calcmode="lin" valueType="num">
                                      <p:cBhvr>
                                        <p:cTn id="13" dur="500"/>
                                        <p:tgtEl>
                                          <p:spTgt spid="3"/>
                                        </p:tgtEl>
                                        <p:attrNameLst>
                                          <p:attrName>ppt_w</p:attrName>
                                        </p:attrNameLst>
                                      </p:cBhvr>
                                      <p:tavLst>
                                        <p:tav tm="0">
                                          <p:val>
                                            <p:strVal val="ppt_w"/>
                                          </p:val>
                                        </p:tav>
                                        <p:tav tm="100000">
                                          <p:val>
                                            <p:fltVal val="0"/>
                                          </p:val>
                                        </p:tav>
                                      </p:tavLst>
                                    </p:anim>
                                    <p:anim calcmode="lin" valueType="num">
                                      <p:cBhvr>
                                        <p:cTn id="14" dur="500"/>
                                        <p:tgtEl>
                                          <p:spTgt spid="3"/>
                                        </p:tgtEl>
                                        <p:attrNameLst>
                                          <p:attrName>ppt_h</p:attrName>
                                        </p:attrNameLst>
                                      </p:cBhvr>
                                      <p:tavLst>
                                        <p:tav tm="0">
                                          <p:val>
                                            <p:strVal val="ppt_h"/>
                                          </p:val>
                                        </p:tav>
                                        <p:tav tm="100000">
                                          <p:val>
                                            <p:fltVal val="0"/>
                                          </p:val>
                                        </p:tav>
                                      </p:tavLst>
                                    </p:anim>
                                    <p:animEffect transition="out" filter="fade">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par>
                                <p:cTn id="17" presetID="53" presetClass="exit" presetSubtype="32" fill="hold" nodeType="withEffect">
                                  <p:stCondLst>
                                    <p:cond delay="1000"/>
                                  </p:stCondLst>
                                  <p:childTnLst>
                                    <p:anim calcmode="lin" valueType="num">
                                      <p:cBhvr>
                                        <p:cTn id="18" dur="500"/>
                                        <p:tgtEl>
                                          <p:spTgt spid="30725"/>
                                        </p:tgtEl>
                                        <p:attrNameLst>
                                          <p:attrName>ppt_w</p:attrName>
                                        </p:attrNameLst>
                                      </p:cBhvr>
                                      <p:tavLst>
                                        <p:tav tm="0">
                                          <p:val>
                                            <p:strVal val="ppt_w"/>
                                          </p:val>
                                        </p:tav>
                                        <p:tav tm="100000">
                                          <p:val>
                                            <p:fltVal val="0"/>
                                          </p:val>
                                        </p:tav>
                                      </p:tavLst>
                                    </p:anim>
                                    <p:anim calcmode="lin" valueType="num">
                                      <p:cBhvr>
                                        <p:cTn id="19" dur="500"/>
                                        <p:tgtEl>
                                          <p:spTgt spid="30725"/>
                                        </p:tgtEl>
                                        <p:attrNameLst>
                                          <p:attrName>ppt_h</p:attrName>
                                        </p:attrNameLst>
                                      </p:cBhvr>
                                      <p:tavLst>
                                        <p:tav tm="0">
                                          <p:val>
                                            <p:strVal val="ppt_h"/>
                                          </p:val>
                                        </p:tav>
                                        <p:tav tm="100000">
                                          <p:val>
                                            <p:fltVal val="0"/>
                                          </p:val>
                                        </p:tav>
                                      </p:tavLst>
                                    </p:anim>
                                    <p:animEffect transition="out" filter="fade">
                                      <p:cBhvr>
                                        <p:cTn id="20" dur="500"/>
                                        <p:tgtEl>
                                          <p:spTgt spid="30725"/>
                                        </p:tgtEl>
                                      </p:cBhvr>
                                    </p:animEffect>
                                    <p:set>
                                      <p:cBhvr>
                                        <p:cTn id="21" dur="1" fill="hold">
                                          <p:stCondLst>
                                            <p:cond delay="499"/>
                                          </p:stCondLst>
                                        </p:cTn>
                                        <p:tgtEl>
                                          <p:spTgt spid="30725"/>
                                        </p:tgtEl>
                                        <p:attrNameLst>
                                          <p:attrName>style.visibility</p:attrName>
                                        </p:attrNameLst>
                                      </p:cBhvr>
                                      <p:to>
                                        <p:strVal val="hidden"/>
                                      </p:to>
                                    </p:set>
                                  </p:childTnLst>
                                </p:cTn>
                              </p:par>
                              <p:par>
                                <p:cTn id="22" presetID="53" presetClass="exit" presetSubtype="32" fill="hold" nodeType="withEffect">
                                  <p:stCondLst>
                                    <p:cond delay="1000"/>
                                  </p:stCondLst>
                                  <p:childTnLst>
                                    <p:anim calcmode="lin" valueType="num">
                                      <p:cBhvr>
                                        <p:cTn id="23" dur="500"/>
                                        <p:tgtEl>
                                          <p:spTgt spid="30724"/>
                                        </p:tgtEl>
                                        <p:attrNameLst>
                                          <p:attrName>ppt_w</p:attrName>
                                        </p:attrNameLst>
                                      </p:cBhvr>
                                      <p:tavLst>
                                        <p:tav tm="0">
                                          <p:val>
                                            <p:strVal val="ppt_w"/>
                                          </p:val>
                                        </p:tav>
                                        <p:tav tm="100000">
                                          <p:val>
                                            <p:fltVal val="0"/>
                                          </p:val>
                                        </p:tav>
                                      </p:tavLst>
                                    </p:anim>
                                    <p:anim calcmode="lin" valueType="num">
                                      <p:cBhvr>
                                        <p:cTn id="24" dur="500"/>
                                        <p:tgtEl>
                                          <p:spTgt spid="30724"/>
                                        </p:tgtEl>
                                        <p:attrNameLst>
                                          <p:attrName>ppt_h</p:attrName>
                                        </p:attrNameLst>
                                      </p:cBhvr>
                                      <p:tavLst>
                                        <p:tav tm="0">
                                          <p:val>
                                            <p:strVal val="ppt_h"/>
                                          </p:val>
                                        </p:tav>
                                        <p:tav tm="100000">
                                          <p:val>
                                            <p:fltVal val="0"/>
                                          </p:val>
                                        </p:tav>
                                      </p:tavLst>
                                    </p:anim>
                                    <p:animEffect transition="out" filter="fade">
                                      <p:cBhvr>
                                        <p:cTn id="25" dur="500"/>
                                        <p:tgtEl>
                                          <p:spTgt spid="30724"/>
                                        </p:tgtEl>
                                      </p:cBhvr>
                                    </p:animEffect>
                                    <p:set>
                                      <p:cBhvr>
                                        <p:cTn id="26" dur="1" fill="hold">
                                          <p:stCondLst>
                                            <p:cond delay="499"/>
                                          </p:stCondLst>
                                        </p:cTn>
                                        <p:tgtEl>
                                          <p:spTgt spid="3072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2000"/>
                                        <p:tgtEl>
                                          <p:spTgt spid="29"/>
                                        </p:tgtEl>
                                      </p:cBhvr>
                                    </p:animEffect>
                                    <p:anim calcmode="lin" valueType="num">
                                      <p:cBhvr>
                                        <p:cTn id="32" dur="2000" fill="hold"/>
                                        <p:tgtEl>
                                          <p:spTgt spid="29"/>
                                        </p:tgtEl>
                                        <p:attrNameLst>
                                          <p:attrName>ppt_w</p:attrName>
                                        </p:attrNameLst>
                                      </p:cBhvr>
                                      <p:tavLst>
                                        <p:tav tm="0" fmla="#ppt_w*sin(2.5*pi*$)">
                                          <p:val>
                                            <p:fltVal val="0"/>
                                          </p:val>
                                        </p:tav>
                                        <p:tav tm="100000">
                                          <p:val>
                                            <p:fltVal val="1"/>
                                          </p:val>
                                        </p:tav>
                                      </p:tavLst>
                                    </p:anim>
                                    <p:anim calcmode="lin" valueType="num">
                                      <p:cBhvr>
                                        <p:cTn id="33" dur="20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FC4694CF-BA22-C6E3-66C8-F6A5C109150E}"/>
              </a:ext>
            </a:extLst>
          </p:cNvPr>
          <p:cNvSpPr>
            <a:spLocks noGrp="1" noChangeArrowheads="1"/>
          </p:cNvSpPr>
          <p:nvPr>
            <p:ph type="title"/>
          </p:nvPr>
        </p:nvSpPr>
        <p:spPr/>
        <p:txBody>
          <a:bodyPr/>
          <a:lstStyle/>
          <a:p>
            <a:r>
              <a:rPr lang="en-US" altLang="en-US"/>
              <a:t>Computational Complexity</a:t>
            </a:r>
          </a:p>
        </p:txBody>
      </p:sp>
      <p:sp>
        <p:nvSpPr>
          <p:cNvPr id="32771" name="Text Box 4">
            <a:extLst>
              <a:ext uri="{FF2B5EF4-FFF2-40B4-BE49-F238E27FC236}">
                <a16:creationId xmlns:a16="http://schemas.microsoft.com/office/drawing/2014/main" id="{8A130821-20B0-5C20-C7F2-D3016F0BBEF7}"/>
              </a:ext>
            </a:extLst>
          </p:cNvPr>
          <p:cNvSpPr txBox="1">
            <a:spLocks noChangeArrowheads="1"/>
          </p:cNvSpPr>
          <p:nvPr/>
        </p:nvSpPr>
        <p:spPr bwMode="auto">
          <a:xfrm>
            <a:off x="1905000" y="2590800"/>
            <a:ext cx="128587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lgn="ctr">
              <a:spcBef>
                <a:spcPct val="0"/>
              </a:spcBef>
              <a:buClrTx/>
              <a:buFontTx/>
              <a:buNone/>
            </a:pPr>
            <a:r>
              <a:rPr kumimoji="0" lang="en-US" altLang="en-US" sz="6000" b="1" dirty="0">
                <a:latin typeface="Arial" panose="020B0604020202020204" pitchFamily="34" charset="0"/>
                <a:sym typeface="Symbol" panose="05050102010706020507" pitchFamily="18" charset="2"/>
              </a:rPr>
              <a:t> </a:t>
            </a:r>
            <a:br>
              <a:rPr kumimoji="0" lang="en-US" altLang="en-US" sz="6000" b="1" dirty="0">
                <a:latin typeface="Arial" panose="020B0604020202020204" pitchFamily="34" charset="0"/>
                <a:sym typeface="Symbol" panose="05050102010706020507" pitchFamily="18" charset="2"/>
              </a:rPr>
            </a:br>
            <a:r>
              <a:rPr kumimoji="0" lang="en-US" altLang="en-US" sz="6000" b="1" dirty="0">
                <a:latin typeface="Arial" panose="020B0604020202020204" pitchFamily="34" charset="0"/>
              </a:rPr>
              <a:t>NC</a:t>
            </a:r>
          </a:p>
        </p:txBody>
      </p:sp>
      <p:sp>
        <p:nvSpPr>
          <p:cNvPr id="32772" name="Text Box 5">
            <a:extLst>
              <a:ext uri="{FF2B5EF4-FFF2-40B4-BE49-F238E27FC236}">
                <a16:creationId xmlns:a16="http://schemas.microsoft.com/office/drawing/2014/main" id="{4A379365-A043-33EB-C5CE-285AB6E7FF65}"/>
              </a:ext>
            </a:extLst>
          </p:cNvPr>
          <p:cNvSpPr txBox="1">
            <a:spLocks noChangeArrowheads="1"/>
          </p:cNvSpPr>
          <p:nvPr/>
        </p:nvSpPr>
        <p:spPr bwMode="auto">
          <a:xfrm>
            <a:off x="5919788" y="2590800"/>
            <a:ext cx="1243012"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lgn="ctr">
              <a:spcBef>
                <a:spcPct val="0"/>
              </a:spcBef>
              <a:buClrTx/>
              <a:buFontTx/>
              <a:buNone/>
            </a:pPr>
            <a:r>
              <a:rPr kumimoji="0" lang="en-US" altLang="en-US" sz="6000" b="1">
                <a:latin typeface="Arial" panose="020B0604020202020204" pitchFamily="34" charset="0"/>
                <a:sym typeface="Symbol" panose="05050102010706020507" pitchFamily="18" charset="2"/>
              </a:rPr>
              <a:t></a:t>
            </a:r>
            <a:endParaRPr kumimoji="0" lang="en-US" altLang="en-US" sz="6000" b="1">
              <a:latin typeface="Arial" panose="020B0604020202020204" pitchFamily="34" charset="0"/>
            </a:endParaRPr>
          </a:p>
          <a:p>
            <a:pPr algn="ctr">
              <a:spcBef>
                <a:spcPct val="0"/>
              </a:spcBef>
              <a:buClrTx/>
              <a:buFontTx/>
              <a:buNone/>
            </a:pPr>
            <a:r>
              <a:rPr kumimoji="0" lang="en-US" altLang="en-US" sz="6000" b="1">
                <a:latin typeface="Arial" panose="020B0604020202020204" pitchFamily="34" charset="0"/>
              </a:rPr>
              <a:t>NP</a:t>
            </a:r>
          </a:p>
        </p:txBody>
      </p:sp>
      <p:pic>
        <p:nvPicPr>
          <p:cNvPr id="32773" name="Picture 6">
            <a:extLst>
              <a:ext uri="{FF2B5EF4-FFF2-40B4-BE49-F238E27FC236}">
                <a16:creationId xmlns:a16="http://schemas.microsoft.com/office/drawing/2014/main" id="{89A4520A-2D98-C4E2-992C-660E29EC092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7400" y="1752600"/>
            <a:ext cx="1066800" cy="1055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4" name="Picture 8">
            <a:extLst>
              <a:ext uri="{FF2B5EF4-FFF2-40B4-BE49-F238E27FC236}">
                <a16:creationId xmlns:a16="http://schemas.microsoft.com/office/drawing/2014/main" id="{9839FA3A-7D22-C52D-1FEC-38E4F6252D75}"/>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43600" y="1828800"/>
            <a:ext cx="1219200"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5" name="Text Box 9">
            <a:extLst>
              <a:ext uri="{FF2B5EF4-FFF2-40B4-BE49-F238E27FC236}">
                <a16:creationId xmlns:a16="http://schemas.microsoft.com/office/drawing/2014/main" id="{C19CA775-64B7-5E7D-9ADB-36848129A963}"/>
              </a:ext>
            </a:extLst>
          </p:cNvPr>
          <p:cNvSpPr txBox="1">
            <a:spLocks noChangeArrowheads="1"/>
          </p:cNvSpPr>
          <p:nvPr/>
        </p:nvSpPr>
        <p:spPr bwMode="auto">
          <a:xfrm>
            <a:off x="1371600" y="4343400"/>
            <a:ext cx="23606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r>
              <a:rPr kumimoji="0" lang="en-US" altLang="en-US" sz="2000" dirty="0">
                <a:solidFill>
                  <a:schemeClr val="accent2"/>
                </a:solidFill>
                <a:latin typeface="Comic Sans MS" panose="030F0702030302020204" pitchFamily="66" charset="0"/>
              </a:rPr>
              <a:t>(“Nosh Chanukah”)</a:t>
            </a:r>
          </a:p>
        </p:txBody>
      </p:sp>
      <p:sp>
        <p:nvSpPr>
          <p:cNvPr id="32776" name="Text Box 10">
            <a:extLst>
              <a:ext uri="{FF2B5EF4-FFF2-40B4-BE49-F238E27FC236}">
                <a16:creationId xmlns:a16="http://schemas.microsoft.com/office/drawing/2014/main" id="{601DF117-2EDF-F594-3FCD-FC1269D978B1}"/>
              </a:ext>
            </a:extLst>
          </p:cNvPr>
          <p:cNvSpPr txBox="1">
            <a:spLocks noChangeArrowheads="1"/>
          </p:cNvSpPr>
          <p:nvPr/>
        </p:nvSpPr>
        <p:spPr bwMode="auto">
          <a:xfrm>
            <a:off x="5486400" y="4349750"/>
            <a:ext cx="19081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r>
              <a:rPr kumimoji="0" lang="en-US" altLang="en-US" sz="2000">
                <a:solidFill>
                  <a:schemeClr val="accent2"/>
                </a:solidFill>
                <a:latin typeface="Comic Sans MS" panose="030F0702030302020204" pitchFamily="66" charset="0"/>
              </a:rPr>
              <a:t>(“Nosh Purim”)</a:t>
            </a:r>
          </a:p>
        </p:txBody>
      </p:sp>
      <p:sp>
        <p:nvSpPr>
          <p:cNvPr id="24587" name="Text Box 11">
            <a:extLst>
              <a:ext uri="{FF2B5EF4-FFF2-40B4-BE49-F238E27FC236}">
                <a16:creationId xmlns:a16="http://schemas.microsoft.com/office/drawing/2014/main" id="{B647EEAA-71C9-1158-9884-661D5C393925}"/>
              </a:ext>
            </a:extLst>
          </p:cNvPr>
          <p:cNvSpPr txBox="1">
            <a:spLocks noChangeArrowheads="1"/>
          </p:cNvSpPr>
          <p:nvPr/>
        </p:nvSpPr>
        <p:spPr bwMode="auto">
          <a:xfrm>
            <a:off x="1371600" y="4860925"/>
            <a:ext cx="31242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r>
              <a:rPr kumimoji="0" lang="en-US" altLang="en-US" sz="2000">
                <a:solidFill>
                  <a:schemeClr val="accent2"/>
                </a:solidFill>
                <a:latin typeface="Comic Sans MS" panose="030F0702030302020204" pitchFamily="66" charset="0"/>
              </a:rPr>
              <a:t>decidable in polylogarithmic time with a polynomial number of processors</a:t>
            </a:r>
          </a:p>
        </p:txBody>
      </p:sp>
      <p:sp>
        <p:nvSpPr>
          <p:cNvPr id="24588" name="Text Box 12">
            <a:extLst>
              <a:ext uri="{FF2B5EF4-FFF2-40B4-BE49-F238E27FC236}">
                <a16:creationId xmlns:a16="http://schemas.microsoft.com/office/drawing/2014/main" id="{6DC11B0E-AC77-5513-7598-E2F1DCD44206}"/>
              </a:ext>
            </a:extLst>
          </p:cNvPr>
          <p:cNvSpPr txBox="1">
            <a:spLocks noChangeArrowheads="1"/>
          </p:cNvSpPr>
          <p:nvPr/>
        </p:nvSpPr>
        <p:spPr bwMode="auto">
          <a:xfrm>
            <a:off x="5410200" y="4876800"/>
            <a:ext cx="3429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r>
              <a:rPr kumimoji="0" lang="en-US" altLang="en-US" sz="2000">
                <a:solidFill>
                  <a:schemeClr val="accent2"/>
                </a:solidFill>
                <a:latin typeface="Comic Sans MS" panose="030F0702030302020204" pitchFamily="66" charset="0"/>
              </a:rPr>
              <a:t>decidable in </a:t>
            </a:r>
            <a:br>
              <a:rPr kumimoji="0" lang="en-US" altLang="en-US" sz="2000">
                <a:solidFill>
                  <a:schemeClr val="accent2"/>
                </a:solidFill>
                <a:latin typeface="Comic Sans MS" panose="030F0702030302020204" pitchFamily="66" charset="0"/>
              </a:rPr>
            </a:br>
            <a:r>
              <a:rPr kumimoji="0" lang="en-US" altLang="en-US" sz="2000">
                <a:solidFill>
                  <a:schemeClr val="accent2"/>
                </a:solidFill>
                <a:latin typeface="Comic Sans MS" panose="030F0702030302020204" pitchFamily="66" charset="0"/>
              </a:rPr>
              <a:t>polynomial time with a nondeterministic processor</a:t>
            </a:r>
          </a:p>
        </p:txBody>
      </p:sp>
      <p:sp>
        <p:nvSpPr>
          <p:cNvPr id="24589" name="Text Box 13">
            <a:extLst>
              <a:ext uri="{FF2B5EF4-FFF2-40B4-BE49-F238E27FC236}">
                <a16:creationId xmlns:a16="http://schemas.microsoft.com/office/drawing/2014/main" id="{1ED90C29-362A-E2A6-12C6-D26D035DFC1E}"/>
              </a:ext>
            </a:extLst>
          </p:cNvPr>
          <p:cNvSpPr txBox="1">
            <a:spLocks noChangeArrowheads="1"/>
          </p:cNvSpPr>
          <p:nvPr/>
        </p:nvSpPr>
        <p:spPr bwMode="auto">
          <a:xfrm>
            <a:off x="4191000" y="3230563"/>
            <a:ext cx="836613"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r>
              <a:rPr kumimoji="0" lang="en-US" altLang="en-US" sz="7200" b="1">
                <a:sym typeface="Symbol" panose="05050102010706020507" pitchFamily="18" charset="2"/>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77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77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7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58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49" presetClass="entr" presetSubtype="0" decel="100000" fill="hold" grpId="0" nodeType="clickEffect">
                                  <p:stCondLst>
                                    <p:cond delay="0"/>
                                  </p:stCondLst>
                                  <p:childTnLst>
                                    <p:set>
                                      <p:cBhvr>
                                        <p:cTn id="24" dur="1" fill="hold">
                                          <p:stCondLst>
                                            <p:cond delay="0"/>
                                          </p:stCondLst>
                                        </p:cTn>
                                        <p:tgtEl>
                                          <p:spTgt spid="24589"/>
                                        </p:tgtEl>
                                        <p:attrNameLst>
                                          <p:attrName>style.visibility</p:attrName>
                                        </p:attrNameLst>
                                      </p:cBhvr>
                                      <p:to>
                                        <p:strVal val="visible"/>
                                      </p:to>
                                    </p:set>
                                    <p:anim calcmode="lin" valueType="num">
                                      <p:cBhvr>
                                        <p:cTn id="25" dur="2000" fill="hold"/>
                                        <p:tgtEl>
                                          <p:spTgt spid="24589"/>
                                        </p:tgtEl>
                                        <p:attrNameLst>
                                          <p:attrName>ppt_w</p:attrName>
                                        </p:attrNameLst>
                                      </p:cBhvr>
                                      <p:tavLst>
                                        <p:tav tm="0">
                                          <p:val>
                                            <p:fltVal val="0"/>
                                          </p:val>
                                        </p:tav>
                                        <p:tav tm="100000">
                                          <p:val>
                                            <p:strVal val="#ppt_w"/>
                                          </p:val>
                                        </p:tav>
                                      </p:tavLst>
                                    </p:anim>
                                    <p:anim calcmode="lin" valueType="num">
                                      <p:cBhvr>
                                        <p:cTn id="26" dur="2000" fill="hold"/>
                                        <p:tgtEl>
                                          <p:spTgt spid="24589"/>
                                        </p:tgtEl>
                                        <p:attrNameLst>
                                          <p:attrName>ppt_h</p:attrName>
                                        </p:attrNameLst>
                                      </p:cBhvr>
                                      <p:tavLst>
                                        <p:tav tm="0">
                                          <p:val>
                                            <p:fltVal val="0"/>
                                          </p:val>
                                        </p:tav>
                                        <p:tav tm="100000">
                                          <p:val>
                                            <p:strVal val="#ppt_h"/>
                                          </p:val>
                                        </p:tav>
                                      </p:tavLst>
                                    </p:anim>
                                    <p:anim calcmode="lin" valueType="num">
                                      <p:cBhvr>
                                        <p:cTn id="27" dur="2000" fill="hold"/>
                                        <p:tgtEl>
                                          <p:spTgt spid="24589"/>
                                        </p:tgtEl>
                                        <p:attrNameLst>
                                          <p:attrName>style.rotation</p:attrName>
                                        </p:attrNameLst>
                                      </p:cBhvr>
                                      <p:tavLst>
                                        <p:tav tm="0">
                                          <p:val>
                                            <p:fltVal val="360"/>
                                          </p:val>
                                        </p:tav>
                                        <p:tav tm="100000">
                                          <p:val>
                                            <p:fltVal val="0"/>
                                          </p:val>
                                        </p:tav>
                                      </p:tavLst>
                                    </p:anim>
                                    <p:animEffect transition="in" filter="fade">
                                      <p:cBhvr>
                                        <p:cTn id="28" dur="2000"/>
                                        <p:tgtEl>
                                          <p:spTgt spid="24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P spid="32772" grpId="0"/>
      <p:bldP spid="32775" grpId="0"/>
      <p:bldP spid="32776" grpId="0"/>
      <p:bldP spid="24587" grpId="0"/>
      <p:bldP spid="24588" grpId="0"/>
      <p:bldP spid="2458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B69C045E-2271-6555-C4FF-6B1032588143}"/>
              </a:ext>
            </a:extLst>
          </p:cNvPr>
          <p:cNvSpPr>
            <a:spLocks noGrp="1" noChangeArrowheads="1"/>
          </p:cNvSpPr>
          <p:nvPr>
            <p:ph type="title"/>
          </p:nvPr>
        </p:nvSpPr>
        <p:spPr/>
        <p:txBody>
          <a:bodyPr/>
          <a:lstStyle/>
          <a:p>
            <a:r>
              <a:rPr lang="en-US" altLang="en-US"/>
              <a:t>Computational Complexity</a:t>
            </a:r>
          </a:p>
        </p:txBody>
      </p:sp>
      <p:sp>
        <p:nvSpPr>
          <p:cNvPr id="34819" name="Text Box 3">
            <a:extLst>
              <a:ext uri="{FF2B5EF4-FFF2-40B4-BE49-F238E27FC236}">
                <a16:creationId xmlns:a16="http://schemas.microsoft.com/office/drawing/2014/main" id="{7FEB0E43-A70D-1C1B-1CF2-0280B8A99CD2}"/>
              </a:ext>
            </a:extLst>
          </p:cNvPr>
          <p:cNvSpPr txBox="1">
            <a:spLocks noChangeArrowheads="1"/>
          </p:cNvSpPr>
          <p:nvPr/>
        </p:nvSpPr>
        <p:spPr bwMode="auto">
          <a:xfrm>
            <a:off x="1905000" y="2590800"/>
            <a:ext cx="128587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lgn="ctr">
              <a:spcBef>
                <a:spcPct val="0"/>
              </a:spcBef>
              <a:buClrTx/>
              <a:buFontTx/>
              <a:buNone/>
            </a:pPr>
            <a:r>
              <a:rPr kumimoji="0" lang="en-US" altLang="en-US" sz="6000" b="1">
                <a:latin typeface="Arial" panose="020B0604020202020204" pitchFamily="34" charset="0"/>
                <a:sym typeface="Symbol" panose="05050102010706020507" pitchFamily="18" charset="2"/>
              </a:rPr>
              <a:t> </a:t>
            </a:r>
            <a:br>
              <a:rPr kumimoji="0" lang="en-US" altLang="en-US" sz="6000" b="1">
                <a:latin typeface="Arial" panose="020B0604020202020204" pitchFamily="34" charset="0"/>
                <a:sym typeface="Symbol" panose="05050102010706020507" pitchFamily="18" charset="2"/>
              </a:rPr>
            </a:br>
            <a:r>
              <a:rPr kumimoji="0" lang="en-US" altLang="en-US" sz="6000" b="1">
                <a:latin typeface="Arial" panose="020B0604020202020204" pitchFamily="34" charset="0"/>
              </a:rPr>
              <a:t>NC</a:t>
            </a:r>
          </a:p>
        </p:txBody>
      </p:sp>
      <p:sp>
        <p:nvSpPr>
          <p:cNvPr id="34820" name="Text Box 4">
            <a:extLst>
              <a:ext uri="{FF2B5EF4-FFF2-40B4-BE49-F238E27FC236}">
                <a16:creationId xmlns:a16="http://schemas.microsoft.com/office/drawing/2014/main" id="{7EF13BC4-B8FD-8BFD-242E-6A945731311D}"/>
              </a:ext>
            </a:extLst>
          </p:cNvPr>
          <p:cNvSpPr txBox="1">
            <a:spLocks noChangeArrowheads="1"/>
          </p:cNvSpPr>
          <p:nvPr/>
        </p:nvSpPr>
        <p:spPr bwMode="auto">
          <a:xfrm>
            <a:off x="5919788" y="2590800"/>
            <a:ext cx="1243012"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lgn="ctr">
              <a:spcBef>
                <a:spcPct val="0"/>
              </a:spcBef>
              <a:buClrTx/>
              <a:buFontTx/>
              <a:buNone/>
            </a:pPr>
            <a:r>
              <a:rPr kumimoji="0" lang="en-US" altLang="en-US" sz="6000" b="1">
                <a:latin typeface="Arial" panose="020B0604020202020204" pitchFamily="34" charset="0"/>
                <a:sym typeface="Symbol" panose="05050102010706020507" pitchFamily="18" charset="2"/>
              </a:rPr>
              <a:t></a:t>
            </a:r>
            <a:endParaRPr kumimoji="0" lang="en-US" altLang="en-US" sz="6000" b="1">
              <a:latin typeface="Arial" panose="020B0604020202020204" pitchFamily="34" charset="0"/>
            </a:endParaRPr>
          </a:p>
          <a:p>
            <a:pPr algn="ctr">
              <a:spcBef>
                <a:spcPct val="0"/>
              </a:spcBef>
              <a:buClrTx/>
              <a:buFontTx/>
              <a:buNone/>
            </a:pPr>
            <a:r>
              <a:rPr kumimoji="0" lang="en-US" altLang="en-US" sz="6000" b="1">
                <a:latin typeface="Arial" panose="020B0604020202020204" pitchFamily="34" charset="0"/>
              </a:rPr>
              <a:t>NP</a:t>
            </a:r>
          </a:p>
        </p:txBody>
      </p:sp>
      <p:pic>
        <p:nvPicPr>
          <p:cNvPr id="34821" name="Picture 5">
            <a:extLst>
              <a:ext uri="{FF2B5EF4-FFF2-40B4-BE49-F238E27FC236}">
                <a16:creationId xmlns:a16="http://schemas.microsoft.com/office/drawing/2014/main" id="{97323923-A897-EFED-286A-F9BE59BD608D}"/>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7400" y="1752600"/>
            <a:ext cx="1066800" cy="1055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2" name="Picture 6">
            <a:extLst>
              <a:ext uri="{FF2B5EF4-FFF2-40B4-BE49-F238E27FC236}">
                <a16:creationId xmlns:a16="http://schemas.microsoft.com/office/drawing/2014/main" id="{DC22199C-B0A2-C76F-369D-AF76A20FEF48}"/>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43600" y="1828800"/>
            <a:ext cx="1219200"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3" name="Text Box 7">
            <a:extLst>
              <a:ext uri="{FF2B5EF4-FFF2-40B4-BE49-F238E27FC236}">
                <a16:creationId xmlns:a16="http://schemas.microsoft.com/office/drawing/2014/main" id="{EF971550-B137-338E-155E-44021D446BE7}"/>
              </a:ext>
            </a:extLst>
          </p:cNvPr>
          <p:cNvSpPr txBox="1">
            <a:spLocks noChangeArrowheads="1"/>
          </p:cNvSpPr>
          <p:nvPr/>
        </p:nvSpPr>
        <p:spPr bwMode="auto">
          <a:xfrm>
            <a:off x="1371600" y="4343400"/>
            <a:ext cx="23606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r>
              <a:rPr kumimoji="0" lang="en-US" altLang="en-US" sz="2000">
                <a:solidFill>
                  <a:schemeClr val="accent2"/>
                </a:solidFill>
                <a:latin typeface="Comic Sans MS" panose="030F0702030302020204" pitchFamily="66" charset="0"/>
              </a:rPr>
              <a:t>(“Nosh Chanukah”)</a:t>
            </a:r>
          </a:p>
        </p:txBody>
      </p:sp>
      <p:sp>
        <p:nvSpPr>
          <p:cNvPr id="34824" name="Text Box 8">
            <a:extLst>
              <a:ext uri="{FF2B5EF4-FFF2-40B4-BE49-F238E27FC236}">
                <a16:creationId xmlns:a16="http://schemas.microsoft.com/office/drawing/2014/main" id="{76DE6DA1-8E87-EF12-6CB3-CF49EDA9E62F}"/>
              </a:ext>
            </a:extLst>
          </p:cNvPr>
          <p:cNvSpPr txBox="1">
            <a:spLocks noChangeArrowheads="1"/>
          </p:cNvSpPr>
          <p:nvPr/>
        </p:nvSpPr>
        <p:spPr bwMode="auto">
          <a:xfrm>
            <a:off x="5486400" y="4349750"/>
            <a:ext cx="19081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r>
              <a:rPr kumimoji="0" lang="en-US" altLang="en-US" sz="2000">
                <a:solidFill>
                  <a:schemeClr val="accent2"/>
                </a:solidFill>
                <a:latin typeface="Comic Sans MS" panose="030F0702030302020204" pitchFamily="66" charset="0"/>
              </a:rPr>
              <a:t>(“Nosh Purim”)</a:t>
            </a:r>
          </a:p>
        </p:txBody>
      </p:sp>
      <p:sp>
        <p:nvSpPr>
          <p:cNvPr id="34825" name="Text Box 11">
            <a:extLst>
              <a:ext uri="{FF2B5EF4-FFF2-40B4-BE49-F238E27FC236}">
                <a16:creationId xmlns:a16="http://schemas.microsoft.com/office/drawing/2014/main" id="{50709131-953F-3FAF-245B-772443581410}"/>
              </a:ext>
            </a:extLst>
          </p:cNvPr>
          <p:cNvSpPr txBox="1">
            <a:spLocks noChangeArrowheads="1"/>
          </p:cNvSpPr>
          <p:nvPr/>
        </p:nvSpPr>
        <p:spPr bwMode="auto">
          <a:xfrm>
            <a:off x="4191000" y="3230563"/>
            <a:ext cx="836613"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r>
              <a:rPr kumimoji="0" lang="en-US" altLang="en-US" sz="7200" b="1">
                <a:sym typeface="Symbol" panose="05050102010706020507" pitchFamily="18" charset="2"/>
              </a:rPr>
              <a:t></a:t>
            </a:r>
          </a:p>
        </p:txBody>
      </p:sp>
      <p:sp>
        <p:nvSpPr>
          <p:cNvPr id="26636" name="Rectangle 12">
            <a:extLst>
              <a:ext uri="{FF2B5EF4-FFF2-40B4-BE49-F238E27FC236}">
                <a16:creationId xmlns:a16="http://schemas.microsoft.com/office/drawing/2014/main" id="{E22402AD-B6BC-6EA6-CFBD-8E943C78040D}"/>
              </a:ext>
            </a:extLst>
          </p:cNvPr>
          <p:cNvSpPr>
            <a:spLocks noGrp="1" noChangeArrowheads="1"/>
          </p:cNvSpPr>
          <p:nvPr>
            <p:ph type="body" idx="1"/>
          </p:nvPr>
        </p:nvSpPr>
        <p:spPr>
          <a:xfrm>
            <a:off x="990600" y="4953000"/>
            <a:ext cx="7924800" cy="990600"/>
          </a:xfrm>
        </p:spPr>
        <p:txBody>
          <a:bodyPr/>
          <a:lstStyle/>
          <a:p>
            <a:pPr>
              <a:lnSpc>
                <a:spcPct val="80000"/>
              </a:lnSpc>
            </a:pPr>
            <a:r>
              <a:rPr lang="en-US" altLang="en-US"/>
              <a:t>NP is more computationally complex!</a:t>
            </a:r>
          </a:p>
          <a:p>
            <a:pPr>
              <a:lnSpc>
                <a:spcPct val="80000"/>
              </a:lnSpc>
            </a:pPr>
            <a:r>
              <a:rPr lang="en-US" altLang="en-US"/>
              <a:t>But don’t want to prove that         is NP-hard</a:t>
            </a:r>
          </a:p>
        </p:txBody>
      </p:sp>
      <p:pic>
        <p:nvPicPr>
          <p:cNvPr id="26637" name="Picture 13">
            <a:extLst>
              <a:ext uri="{FF2B5EF4-FFF2-40B4-BE49-F238E27FC236}">
                <a16:creationId xmlns:a16="http://schemas.microsoft.com/office/drawing/2014/main" id="{82264B6A-98E5-159B-7C45-1652282D6ED0}"/>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6000" y="5410200"/>
            <a:ext cx="76200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3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6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A2E4BF1E-97A8-0C9E-5DD7-27ADC8B2F3F0}"/>
              </a:ext>
            </a:extLst>
          </p:cNvPr>
          <p:cNvSpPr>
            <a:spLocks noGrp="1" noChangeArrowheads="1"/>
          </p:cNvSpPr>
          <p:nvPr>
            <p:ph type="title"/>
          </p:nvPr>
        </p:nvSpPr>
        <p:spPr/>
        <p:txBody>
          <a:bodyPr/>
          <a:lstStyle/>
          <a:p>
            <a:r>
              <a:rPr lang="en-US" altLang="en-US"/>
              <a:t>Computational Complexity </a:t>
            </a:r>
          </a:p>
        </p:txBody>
      </p:sp>
      <p:pic>
        <p:nvPicPr>
          <p:cNvPr id="36867" name="Picture 4">
            <a:extLst>
              <a:ext uri="{FF2B5EF4-FFF2-40B4-BE49-F238E27FC236}">
                <a16:creationId xmlns:a16="http://schemas.microsoft.com/office/drawing/2014/main" id="{0F8A8A41-A788-12F9-83BF-8F5E96660062}"/>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210050" y="2352675"/>
            <a:ext cx="127635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8" name="Picture 5">
            <a:extLst>
              <a:ext uri="{FF2B5EF4-FFF2-40B4-BE49-F238E27FC236}">
                <a16:creationId xmlns:a16="http://schemas.microsoft.com/office/drawing/2014/main" id="{6DE99BDA-AEB0-CB13-125D-30B99BAA210B}"/>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71600" y="2352675"/>
            <a:ext cx="1485900"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9" name="Picture 6">
            <a:extLst>
              <a:ext uri="{FF2B5EF4-FFF2-40B4-BE49-F238E27FC236}">
                <a16:creationId xmlns:a16="http://schemas.microsoft.com/office/drawing/2014/main" id="{4BEC6A02-1B2A-4A8C-31AC-63670E495423}"/>
              </a:ext>
            </a:extLst>
          </p:cNvPr>
          <p:cNvPicPr>
            <a:picLocks noChangeAspect="1" noChangeArrowheads="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705600" y="2352675"/>
            <a:ext cx="12763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Line 7">
            <a:extLst>
              <a:ext uri="{FF2B5EF4-FFF2-40B4-BE49-F238E27FC236}">
                <a16:creationId xmlns:a16="http://schemas.microsoft.com/office/drawing/2014/main" id="{3E3D8E56-99B7-D9AB-7888-E33F95D38832}"/>
              </a:ext>
            </a:extLst>
          </p:cNvPr>
          <p:cNvSpPr>
            <a:spLocks noChangeShapeType="1"/>
          </p:cNvSpPr>
          <p:nvPr/>
        </p:nvSpPr>
        <p:spPr bwMode="auto">
          <a:xfrm>
            <a:off x="2971800" y="3038475"/>
            <a:ext cx="838200" cy="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1" name="Line 8">
            <a:extLst>
              <a:ext uri="{FF2B5EF4-FFF2-40B4-BE49-F238E27FC236}">
                <a16:creationId xmlns:a16="http://schemas.microsoft.com/office/drawing/2014/main" id="{253DC9A9-F182-5A3D-FD14-D362C53F5E30}"/>
              </a:ext>
            </a:extLst>
          </p:cNvPr>
          <p:cNvSpPr>
            <a:spLocks noChangeShapeType="1"/>
          </p:cNvSpPr>
          <p:nvPr/>
        </p:nvSpPr>
        <p:spPr bwMode="auto">
          <a:xfrm>
            <a:off x="5715000" y="3038475"/>
            <a:ext cx="838200" cy="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2" name="Rectangle 10">
            <a:extLst>
              <a:ext uri="{FF2B5EF4-FFF2-40B4-BE49-F238E27FC236}">
                <a16:creationId xmlns:a16="http://schemas.microsoft.com/office/drawing/2014/main" id="{66DC69F8-5997-7BFD-A4D6-E9C086844501}"/>
              </a:ext>
            </a:extLst>
          </p:cNvPr>
          <p:cNvSpPr>
            <a:spLocks noGrp="1" noChangeArrowheads="1"/>
          </p:cNvSpPr>
          <p:nvPr>
            <p:ph type="body" idx="1"/>
          </p:nvPr>
        </p:nvSpPr>
        <p:spPr>
          <a:xfrm>
            <a:off x="914400" y="1828800"/>
            <a:ext cx="7924800" cy="990600"/>
          </a:xfrm>
          <a:noFill/>
        </p:spPr>
        <p:txBody>
          <a:bodyPr/>
          <a:lstStyle/>
          <a:p>
            <a:pPr>
              <a:lnSpc>
                <a:spcPct val="80000"/>
              </a:lnSpc>
            </a:pPr>
            <a:r>
              <a:rPr lang="en-US" altLang="en-US" sz="2800" dirty="0"/>
              <a:t>So let’s do a direct reduction:</a:t>
            </a:r>
          </a:p>
          <a:p>
            <a:pPr>
              <a:lnSpc>
                <a:spcPct val="80000"/>
              </a:lnSpc>
            </a:pPr>
            <a:endParaRPr lang="en-US" altLang="en-US" sz="2800" dirty="0"/>
          </a:p>
          <a:p>
            <a:pPr>
              <a:lnSpc>
                <a:spcPct val="80000"/>
              </a:lnSpc>
            </a:pPr>
            <a:endParaRPr lang="en-US" altLang="en-US" sz="2800" dirty="0"/>
          </a:p>
          <a:p>
            <a:pPr>
              <a:lnSpc>
                <a:spcPct val="80000"/>
              </a:lnSpc>
            </a:pPr>
            <a:endParaRPr lang="en-US" altLang="en-US" sz="2800" dirty="0"/>
          </a:p>
          <a:p>
            <a:pPr>
              <a:lnSpc>
                <a:spcPct val="80000"/>
              </a:lnSpc>
            </a:pPr>
            <a:endParaRPr lang="en-US" altLang="en-US" sz="2800" dirty="0"/>
          </a:p>
          <a:p>
            <a:pPr>
              <a:lnSpc>
                <a:spcPct val="80000"/>
              </a:lnSpc>
            </a:pPr>
            <a:r>
              <a:rPr lang="en-US" altLang="en-US" sz="2800" dirty="0"/>
              <a:t>This is a </a:t>
            </a:r>
            <a:r>
              <a:rPr lang="en-US" altLang="en-US" sz="2800" dirty="0" err="1"/>
              <a:t>poppynomial</a:t>
            </a:r>
            <a:r>
              <a:rPr lang="en-US" altLang="en-US" sz="2800" dirty="0"/>
              <a:t> reduction</a:t>
            </a:r>
          </a:p>
          <a:p>
            <a:pPr>
              <a:lnSpc>
                <a:spcPct val="80000"/>
              </a:lnSpc>
            </a:pPr>
            <a:r>
              <a:rPr lang="en-US" altLang="en-US" sz="2800" dirty="0"/>
              <a:t>Implies existence of a gastric reduction</a:t>
            </a:r>
          </a:p>
          <a:p>
            <a:pPr lvl="1">
              <a:lnSpc>
                <a:spcPct val="80000"/>
              </a:lnSpc>
            </a:pPr>
            <a:r>
              <a:rPr lang="en-US" altLang="en-US" sz="2400" dirty="0"/>
              <a:t>If you can digest a hamantasch, you can digest a latke</a:t>
            </a:r>
          </a:p>
          <a:p>
            <a:pPr>
              <a:lnSpc>
                <a:spcPct val="80000"/>
              </a:lnSpc>
            </a:pPr>
            <a:r>
              <a:rPr lang="en-US" altLang="en-US" sz="2800" dirty="0"/>
              <a:t>Therefore, the hamantasch is the more complex carbohydrate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8442">
                                            <p:txEl>
                                              <p:pRg st="5" end="5"/>
                                            </p:txEl>
                                          </p:spTgt>
                                        </p:tgtEl>
                                        <p:attrNameLst>
                                          <p:attrName>style.visibility</p:attrName>
                                        </p:attrNameLst>
                                      </p:cBhvr>
                                      <p:to>
                                        <p:strVal val="visible"/>
                                      </p:to>
                                    </p:set>
                                    <p:animEffect transition="in" filter="wipe(up)">
                                      <p:cBhvr>
                                        <p:cTn id="7" dur="500"/>
                                        <p:tgtEl>
                                          <p:spTgt spid="18442">
                                            <p:txEl>
                                              <p:pRg st="5" end="5"/>
                                            </p:txEl>
                                          </p:spTgt>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18442">
                                            <p:txEl>
                                              <p:pRg st="6" end="6"/>
                                            </p:txEl>
                                          </p:spTgt>
                                        </p:tgtEl>
                                        <p:attrNameLst>
                                          <p:attrName>style.visibility</p:attrName>
                                        </p:attrNameLst>
                                      </p:cBhvr>
                                      <p:to>
                                        <p:strVal val="visible"/>
                                      </p:to>
                                    </p:set>
                                    <p:animEffect transition="in" filter="wipe(up)">
                                      <p:cBhvr>
                                        <p:cTn id="11" dur="500"/>
                                        <p:tgtEl>
                                          <p:spTgt spid="18442">
                                            <p:txEl>
                                              <p:pRg st="6" end="6"/>
                                            </p:txEl>
                                          </p:spTgt>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18442">
                                            <p:txEl>
                                              <p:pRg st="7" end="7"/>
                                            </p:txEl>
                                          </p:spTgt>
                                        </p:tgtEl>
                                        <p:attrNameLst>
                                          <p:attrName>style.visibility</p:attrName>
                                        </p:attrNameLst>
                                      </p:cBhvr>
                                      <p:to>
                                        <p:strVal val="visible"/>
                                      </p:to>
                                    </p:set>
                                    <p:animEffect transition="in" filter="wipe(up)">
                                      <p:cBhvr>
                                        <p:cTn id="15" dur="500"/>
                                        <p:tgtEl>
                                          <p:spTgt spid="18442">
                                            <p:txEl>
                                              <p:pRg st="7" end="7"/>
                                            </p:txEl>
                                          </p:spTgt>
                                        </p:tgtEl>
                                      </p:cBhvr>
                                    </p:animEffect>
                                  </p:childTnLst>
                                </p:cTn>
                              </p:par>
                            </p:childTnLst>
                          </p:cTn>
                        </p:par>
                        <p:par>
                          <p:cTn id="16" fill="hold" nodeType="afterGroup">
                            <p:stCondLst>
                              <p:cond delay="1500"/>
                            </p:stCondLst>
                            <p:childTnLst>
                              <p:par>
                                <p:cTn id="17" presetID="22" presetClass="entr" presetSubtype="1" fill="hold" nodeType="afterEffect">
                                  <p:stCondLst>
                                    <p:cond delay="0"/>
                                  </p:stCondLst>
                                  <p:childTnLst>
                                    <p:set>
                                      <p:cBhvr>
                                        <p:cTn id="18" dur="1" fill="hold">
                                          <p:stCondLst>
                                            <p:cond delay="0"/>
                                          </p:stCondLst>
                                        </p:cTn>
                                        <p:tgtEl>
                                          <p:spTgt spid="18442">
                                            <p:txEl>
                                              <p:pRg st="8" end="8"/>
                                            </p:txEl>
                                          </p:spTgt>
                                        </p:tgtEl>
                                        <p:attrNameLst>
                                          <p:attrName>style.visibility</p:attrName>
                                        </p:attrNameLst>
                                      </p:cBhvr>
                                      <p:to>
                                        <p:strVal val="visible"/>
                                      </p:to>
                                    </p:set>
                                    <p:animEffect transition="in" filter="wipe(up)">
                                      <p:cBhvr>
                                        <p:cTn id="19" dur="500"/>
                                        <p:tgtEl>
                                          <p:spTgt spid="1844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5">
            <a:extLst>
              <a:ext uri="{FF2B5EF4-FFF2-40B4-BE49-F238E27FC236}">
                <a16:creationId xmlns:a16="http://schemas.microsoft.com/office/drawing/2014/main" id="{C3C89CF0-85F5-56A8-2D4C-3D858129B397}"/>
              </a:ext>
            </a:extLst>
          </p:cNvPr>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1838325" y="4648200"/>
            <a:ext cx="65532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2">
            <a:extLst>
              <a:ext uri="{FF2B5EF4-FFF2-40B4-BE49-F238E27FC236}">
                <a16:creationId xmlns:a16="http://schemas.microsoft.com/office/drawing/2014/main" id="{3EA84291-083E-F463-25A8-D3F327CD97ED}"/>
              </a:ext>
            </a:extLst>
          </p:cNvPr>
          <p:cNvSpPr>
            <a:spLocks noGrp="1" noChangeArrowheads="1"/>
          </p:cNvSpPr>
          <p:nvPr>
            <p:ph type="title"/>
          </p:nvPr>
        </p:nvSpPr>
        <p:spPr/>
        <p:txBody>
          <a:bodyPr/>
          <a:lstStyle/>
          <a:p>
            <a:r>
              <a:rPr lang="en-US" altLang="en-US"/>
              <a:t>Conclusions</a:t>
            </a:r>
          </a:p>
        </p:txBody>
      </p:sp>
      <p:sp>
        <p:nvSpPr>
          <p:cNvPr id="27651" name="Rectangle 3">
            <a:extLst>
              <a:ext uri="{FF2B5EF4-FFF2-40B4-BE49-F238E27FC236}">
                <a16:creationId xmlns:a16="http://schemas.microsoft.com/office/drawing/2014/main" id="{75298ADA-8CC0-54C2-A9A3-84839AA08B25}"/>
              </a:ext>
            </a:extLst>
          </p:cNvPr>
          <p:cNvSpPr>
            <a:spLocks noGrp="1" noChangeArrowheads="1"/>
          </p:cNvSpPr>
          <p:nvPr>
            <p:ph type="body" idx="1"/>
          </p:nvPr>
        </p:nvSpPr>
        <p:spPr>
          <a:xfrm>
            <a:off x="990600" y="1828800"/>
            <a:ext cx="7924800" cy="4114800"/>
          </a:xfrm>
        </p:spPr>
        <p:txBody>
          <a:bodyPr/>
          <a:lstStyle/>
          <a:p>
            <a:pPr marL="609600" indent="-609600"/>
            <a:r>
              <a:rPr lang="en-US" altLang="en-US" sz="2800"/>
              <a:t>Judaism loves complexity</a:t>
            </a:r>
          </a:p>
          <a:p>
            <a:pPr marL="609600" indent="-609600"/>
            <a:r>
              <a:rPr lang="en-US" altLang="en-US" sz="2800"/>
              <a:t>Hamantaschen are more complex</a:t>
            </a:r>
          </a:p>
          <a:p>
            <a:pPr marL="1222375" lvl="1" indent="-533400">
              <a:buFontTx/>
              <a:buAutoNum type="arabicPeriod"/>
            </a:pPr>
            <a:r>
              <a:rPr lang="en-US" altLang="en-US" sz="2400"/>
              <a:t>Informational complexity</a:t>
            </a:r>
          </a:p>
          <a:p>
            <a:pPr marL="1222375" lvl="1" indent="-533400">
              <a:buFontTx/>
              <a:buAutoNum type="arabicPeriod"/>
            </a:pPr>
            <a:r>
              <a:rPr lang="en-US" altLang="en-US" sz="2400"/>
              <a:t>Linguistic complexity</a:t>
            </a:r>
          </a:p>
          <a:p>
            <a:pPr marL="1222375" lvl="1" indent="-533400">
              <a:buFontTx/>
              <a:buAutoNum type="arabicPeriod"/>
            </a:pPr>
            <a:r>
              <a:rPr lang="en-US" altLang="en-US" sz="2400"/>
              <a:t>Computational complexity</a:t>
            </a:r>
          </a:p>
          <a:p>
            <a:pPr marL="609600" indent="-609600"/>
            <a:r>
              <a:rPr lang="en-US" altLang="en-US" sz="2800"/>
              <a:t>And they’ll enhance your math!</a:t>
            </a:r>
          </a:p>
        </p:txBody>
      </p:sp>
      <p:grpSp>
        <p:nvGrpSpPr>
          <p:cNvPr id="27657" name="Group 9">
            <a:extLst>
              <a:ext uri="{FF2B5EF4-FFF2-40B4-BE49-F238E27FC236}">
                <a16:creationId xmlns:a16="http://schemas.microsoft.com/office/drawing/2014/main" id="{FEB80F26-DF13-DB34-8DBF-9D62583680F4}"/>
              </a:ext>
            </a:extLst>
          </p:cNvPr>
          <p:cNvGrpSpPr>
            <a:grpSpLocks/>
          </p:cNvGrpSpPr>
          <p:nvPr/>
        </p:nvGrpSpPr>
        <p:grpSpPr bwMode="auto">
          <a:xfrm>
            <a:off x="1277938" y="5662613"/>
            <a:ext cx="7408862" cy="854075"/>
            <a:chOff x="805" y="3567"/>
            <a:chExt cx="4667" cy="538"/>
          </a:xfrm>
        </p:grpSpPr>
        <p:pic>
          <p:nvPicPr>
            <p:cNvPr id="38918" name="Picture 4">
              <a:extLst>
                <a:ext uri="{FF2B5EF4-FFF2-40B4-BE49-F238E27FC236}">
                  <a16:creationId xmlns:a16="http://schemas.microsoft.com/office/drawing/2014/main" id="{D427D891-54EA-2D10-2714-94D46D94BA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4" y="3567"/>
              <a:ext cx="4218"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AutoShape 7">
              <a:extLst>
                <a:ext uri="{FF2B5EF4-FFF2-40B4-BE49-F238E27FC236}">
                  <a16:creationId xmlns:a16="http://schemas.microsoft.com/office/drawing/2014/main" id="{7681C40C-C3E3-0CAB-B8AE-EE7A29FF0FEF}"/>
                </a:ext>
              </a:extLst>
            </p:cNvPr>
            <p:cNvSpPr>
              <a:spLocks noChangeArrowheads="1"/>
            </p:cNvSpPr>
            <p:nvPr/>
          </p:nvSpPr>
          <p:spPr bwMode="auto">
            <a:xfrm>
              <a:off x="805" y="3696"/>
              <a:ext cx="347" cy="149"/>
            </a:xfrm>
            <a:prstGeom prst="rightArrow">
              <a:avLst>
                <a:gd name="adj1" fmla="val 50000"/>
                <a:gd name="adj2" fmla="val 5822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65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651">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653"/>
                                        </p:tgtEl>
                                        <p:attrNameLst>
                                          <p:attrName>style.visibility</p:attrName>
                                        </p:attrNameLst>
                                      </p:cBhvr>
                                      <p:to>
                                        <p:strVal val="visible"/>
                                      </p:to>
                                    </p:set>
                                  </p:childTnLst>
                                </p:cTn>
                              </p:par>
                            </p:childTnLst>
                          </p:cTn>
                        </p:par>
                        <p:par>
                          <p:cTn id="23" fill="hold" nodeType="afterGroup">
                            <p:stCondLst>
                              <p:cond delay="0"/>
                            </p:stCondLst>
                            <p:childTnLst>
                              <p:par>
                                <p:cTn id="24" presetID="22" presetClass="entr" presetSubtype="8" fill="hold" nodeType="afterEffect">
                                  <p:stCondLst>
                                    <p:cond delay="0"/>
                                  </p:stCondLst>
                                  <p:childTnLst>
                                    <p:set>
                                      <p:cBhvr>
                                        <p:cTn id="25" dur="1" fill="hold">
                                          <p:stCondLst>
                                            <p:cond delay="0"/>
                                          </p:stCondLst>
                                        </p:cTn>
                                        <p:tgtEl>
                                          <p:spTgt spid="27657"/>
                                        </p:tgtEl>
                                        <p:attrNameLst>
                                          <p:attrName>style.visibility</p:attrName>
                                        </p:attrNameLst>
                                      </p:cBhvr>
                                      <p:to>
                                        <p:strVal val="visible"/>
                                      </p:to>
                                    </p:set>
                                    <p:animEffect transition="in" filter="wipe(left)">
                                      <p:cBhvr>
                                        <p:cTn id="26" dur="500"/>
                                        <p:tgtEl>
                                          <p:spTgt spid="276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415AE1F4-6C63-BF04-0CC9-41ED4E369B59}"/>
              </a:ext>
            </a:extLst>
          </p:cNvPr>
          <p:cNvSpPr>
            <a:spLocks noGrp="1" noChangeArrowheads="1"/>
          </p:cNvSpPr>
          <p:nvPr>
            <p:ph type="title"/>
          </p:nvPr>
        </p:nvSpPr>
        <p:spPr/>
        <p:txBody>
          <a:bodyPr/>
          <a:lstStyle/>
          <a:p>
            <a:r>
              <a:rPr lang="en-US" altLang="en-US"/>
              <a:t>Simplicity vs. Complexity</a:t>
            </a:r>
          </a:p>
        </p:txBody>
      </p:sp>
      <p:pic>
        <p:nvPicPr>
          <p:cNvPr id="6147" name="Picture 4">
            <a:extLst>
              <a:ext uri="{FF2B5EF4-FFF2-40B4-BE49-F238E27FC236}">
                <a16:creationId xmlns:a16="http://schemas.microsoft.com/office/drawing/2014/main" id="{C5F6D693-A18A-9EAE-8EA6-01A1238A7B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676400"/>
            <a:ext cx="6858000" cy="491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177" name="Group 9">
            <a:extLst>
              <a:ext uri="{FF2B5EF4-FFF2-40B4-BE49-F238E27FC236}">
                <a16:creationId xmlns:a16="http://schemas.microsoft.com/office/drawing/2014/main" id="{3E8E9BC4-92E8-9B07-714C-884D2FB5E694}"/>
              </a:ext>
            </a:extLst>
          </p:cNvPr>
          <p:cNvGrpSpPr>
            <a:grpSpLocks/>
          </p:cNvGrpSpPr>
          <p:nvPr/>
        </p:nvGrpSpPr>
        <p:grpSpPr bwMode="auto">
          <a:xfrm>
            <a:off x="4191000" y="228600"/>
            <a:ext cx="4625975" cy="1219200"/>
            <a:chOff x="2640" y="144"/>
            <a:chExt cx="2914" cy="768"/>
          </a:xfrm>
        </p:grpSpPr>
        <p:grpSp>
          <p:nvGrpSpPr>
            <p:cNvPr id="6151" name="Group 7">
              <a:extLst>
                <a:ext uri="{FF2B5EF4-FFF2-40B4-BE49-F238E27FC236}">
                  <a16:creationId xmlns:a16="http://schemas.microsoft.com/office/drawing/2014/main" id="{EFAC5517-5D52-EB6A-16EF-D74603EAF8A2}"/>
                </a:ext>
              </a:extLst>
            </p:cNvPr>
            <p:cNvGrpSpPr>
              <a:grpSpLocks/>
            </p:cNvGrpSpPr>
            <p:nvPr/>
          </p:nvGrpSpPr>
          <p:grpSpPr bwMode="auto">
            <a:xfrm>
              <a:off x="4416" y="144"/>
              <a:ext cx="1138" cy="384"/>
              <a:chOff x="4416" y="144"/>
              <a:chExt cx="1138" cy="384"/>
            </a:xfrm>
          </p:grpSpPr>
          <p:sp>
            <p:nvSpPr>
              <p:cNvPr id="6153" name="Text Box 5">
                <a:extLst>
                  <a:ext uri="{FF2B5EF4-FFF2-40B4-BE49-F238E27FC236}">
                    <a16:creationId xmlns:a16="http://schemas.microsoft.com/office/drawing/2014/main" id="{E56F5B03-9C8F-9174-FC3D-805F48E6272B}"/>
                  </a:ext>
                </a:extLst>
              </p:cNvPr>
              <p:cNvSpPr txBox="1">
                <a:spLocks noChangeArrowheads="1"/>
              </p:cNvSpPr>
              <p:nvPr/>
            </p:nvSpPr>
            <p:spPr bwMode="auto">
              <a:xfrm>
                <a:off x="4608" y="144"/>
                <a:ext cx="94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r>
                  <a:rPr kumimoji="0" lang="en-US" altLang="en-US">
                    <a:solidFill>
                      <a:schemeClr val="accent2"/>
                    </a:solidFill>
                    <a:latin typeface="Comic Sans MS" panose="030F0702030302020204" pitchFamily="66" charset="0"/>
                  </a:rPr>
                  <a:t>Jewish</a:t>
                </a:r>
              </a:p>
            </p:txBody>
          </p:sp>
          <p:sp>
            <p:nvSpPr>
              <p:cNvPr id="6154" name="Line 6">
                <a:extLst>
                  <a:ext uri="{FF2B5EF4-FFF2-40B4-BE49-F238E27FC236}">
                    <a16:creationId xmlns:a16="http://schemas.microsoft.com/office/drawing/2014/main" id="{70CD8CCF-1559-C084-9B3D-395922AD6FBD}"/>
                  </a:ext>
                </a:extLst>
              </p:cNvPr>
              <p:cNvSpPr>
                <a:spLocks noChangeShapeType="1"/>
              </p:cNvSpPr>
              <p:nvPr/>
            </p:nvSpPr>
            <p:spPr bwMode="auto">
              <a:xfrm flipV="1">
                <a:off x="4416" y="432"/>
                <a:ext cx="240" cy="96"/>
              </a:xfrm>
              <a:prstGeom prst="line">
                <a:avLst/>
              </a:prstGeom>
              <a:noFill/>
              <a:ln w="38100">
                <a:solidFill>
                  <a:schemeClr val="accent2"/>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152" name="Oval 8">
              <a:extLst>
                <a:ext uri="{FF2B5EF4-FFF2-40B4-BE49-F238E27FC236}">
                  <a16:creationId xmlns:a16="http://schemas.microsoft.com/office/drawing/2014/main" id="{392AFE5F-D647-7D53-9EAE-2A7464A5A936}"/>
                </a:ext>
              </a:extLst>
            </p:cNvPr>
            <p:cNvSpPr>
              <a:spLocks noChangeArrowheads="1"/>
            </p:cNvSpPr>
            <p:nvPr/>
          </p:nvSpPr>
          <p:spPr bwMode="auto">
            <a:xfrm>
              <a:off x="2640" y="384"/>
              <a:ext cx="1776" cy="528"/>
            </a:xfrm>
            <a:prstGeom prst="ellipse">
              <a:avLst/>
            </a:prstGeom>
            <a:noFill/>
            <a:ln w="38100">
              <a:solidFill>
                <a:schemeClr val="accent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grpSp>
      <p:pic>
        <p:nvPicPr>
          <p:cNvPr id="7180" name="Picture 12">
            <a:extLst>
              <a:ext uri="{FF2B5EF4-FFF2-40B4-BE49-F238E27FC236}">
                <a16:creationId xmlns:a16="http://schemas.microsoft.com/office/drawing/2014/main" id="{E0668CE9-50C8-B404-7FDD-6F4E093BD0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886200"/>
            <a:ext cx="28194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9" name="Picture 11">
            <a:extLst>
              <a:ext uri="{FF2B5EF4-FFF2-40B4-BE49-F238E27FC236}">
                <a16:creationId xmlns:a16="http://schemas.microsoft.com/office/drawing/2014/main" id="{D7EC7227-1BF1-B06F-212E-0C07944150BC}"/>
              </a:ext>
            </a:extLst>
          </p:cNvPr>
          <p:cNvPicPr>
            <a:picLocks noChangeAspect="1" noChangeArrowheads="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733800" y="1066800"/>
            <a:ext cx="2160588" cy="228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circle(in)">
                                      <p:cBhvr>
                                        <p:cTn id="7" dur="2000"/>
                                        <p:tgtEl>
                                          <p:spTgt spid="614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nodeType="clickEffect">
                                  <p:stCondLst>
                                    <p:cond delay="0"/>
                                  </p:stCondLst>
                                  <p:childTnLst>
                                    <p:set>
                                      <p:cBhvr>
                                        <p:cTn id="11" dur="1" fill="hold">
                                          <p:stCondLst>
                                            <p:cond delay="0"/>
                                          </p:stCondLst>
                                        </p:cTn>
                                        <p:tgtEl>
                                          <p:spTgt spid="7177"/>
                                        </p:tgtEl>
                                        <p:attrNameLst>
                                          <p:attrName>style.visibility</p:attrName>
                                        </p:attrNameLst>
                                      </p:cBhvr>
                                      <p:to>
                                        <p:strVal val="visible"/>
                                      </p:to>
                                    </p:set>
                                    <p:anim calcmode="lin" valueType="num">
                                      <p:cBhvr additive="base">
                                        <p:cTn id="12" dur="1000" fill="hold"/>
                                        <p:tgtEl>
                                          <p:spTgt spid="7177"/>
                                        </p:tgtEl>
                                        <p:attrNameLst>
                                          <p:attrName>ppt_x</p:attrName>
                                        </p:attrNameLst>
                                      </p:cBhvr>
                                      <p:tavLst>
                                        <p:tav tm="0">
                                          <p:val>
                                            <p:strVal val="1+#ppt_w/2"/>
                                          </p:val>
                                        </p:tav>
                                        <p:tav tm="100000">
                                          <p:val>
                                            <p:strVal val="#ppt_x"/>
                                          </p:val>
                                        </p:tav>
                                      </p:tavLst>
                                    </p:anim>
                                    <p:anim calcmode="lin" valueType="num">
                                      <p:cBhvr additive="base">
                                        <p:cTn id="13" dur="1000" fill="hold"/>
                                        <p:tgtEl>
                                          <p:spTgt spid="7177"/>
                                        </p:tgtEl>
                                        <p:attrNameLst>
                                          <p:attrName>ppt_y</p:attrName>
                                        </p:attrNameLst>
                                      </p:cBhvr>
                                      <p:tavLst>
                                        <p:tav tm="0">
                                          <p:val>
                                            <p:strVal val="0-#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7180"/>
                                        </p:tgtEl>
                                        <p:attrNameLst>
                                          <p:attrName>style.visibility</p:attrName>
                                        </p:attrNameLst>
                                      </p:cBhvr>
                                      <p:to>
                                        <p:strVal val="visible"/>
                                      </p:to>
                                    </p:set>
                                  </p:childTnLst>
                                </p:cTn>
                              </p:par>
                            </p:childTnLst>
                          </p:cTn>
                        </p:par>
                        <p:par>
                          <p:cTn id="18" fill="hold" nodeType="afterGroup">
                            <p:stCondLst>
                              <p:cond delay="0"/>
                            </p:stCondLst>
                            <p:childTnLst>
                              <p:par>
                                <p:cTn id="19" presetID="1" presetClass="entr" presetSubtype="0" fill="hold" nodeType="afterEffect">
                                  <p:stCondLst>
                                    <p:cond delay="0"/>
                                  </p:stCondLst>
                                  <p:childTnLst>
                                    <p:set>
                                      <p:cBhvr>
                                        <p:cTn id="20" dur="1" fill="hold">
                                          <p:stCondLst>
                                            <p:cond delay="0"/>
                                          </p:stCondLst>
                                        </p:cTn>
                                        <p:tgtEl>
                                          <p:spTgt spid="7179"/>
                                        </p:tgtEl>
                                        <p:attrNameLst>
                                          <p:attrName>style.visibility</p:attrName>
                                        </p:attrNameLst>
                                      </p:cBhvr>
                                      <p:to>
                                        <p:strVal val="visible"/>
                                      </p:to>
                                    </p:set>
                                  </p:childTnLst>
                                </p:cTn>
                              </p:par>
                              <p:par>
                                <p:cTn id="21" presetID="42" presetClass="path" presetSubtype="0" accel="50000" decel="50000" fill="hold" nodeType="withEffect">
                                  <p:stCondLst>
                                    <p:cond delay="0"/>
                                  </p:stCondLst>
                                  <p:childTnLst>
                                    <p:animMotion origin="layout" path="M 0 0  L 0 0.33287  E" pathEditMode="relative" ptsTypes="">
                                      <p:cBhvr>
                                        <p:cTn id="22" dur="2000" fill="hold"/>
                                        <p:tgtEl>
                                          <p:spTgt spid="717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F8A7134D-2BBC-35DA-FF59-3AFE0CFA3A52}"/>
              </a:ext>
            </a:extLst>
          </p:cNvPr>
          <p:cNvSpPr>
            <a:spLocks noGrp="1" noChangeArrowheads="1"/>
          </p:cNvSpPr>
          <p:nvPr>
            <p:ph type="title"/>
          </p:nvPr>
        </p:nvSpPr>
        <p:spPr/>
        <p:txBody>
          <a:bodyPr/>
          <a:lstStyle/>
          <a:p>
            <a:r>
              <a:rPr lang="en-US" altLang="en-US"/>
              <a:t>Simplicity vs. Complexity</a:t>
            </a:r>
          </a:p>
        </p:txBody>
      </p:sp>
      <p:grpSp>
        <p:nvGrpSpPr>
          <p:cNvPr id="8195" name="Group 10">
            <a:extLst>
              <a:ext uri="{FF2B5EF4-FFF2-40B4-BE49-F238E27FC236}">
                <a16:creationId xmlns:a16="http://schemas.microsoft.com/office/drawing/2014/main" id="{66A6D7CE-89FC-6C78-0BC8-44049F1159CB}"/>
              </a:ext>
            </a:extLst>
          </p:cNvPr>
          <p:cNvGrpSpPr>
            <a:grpSpLocks/>
          </p:cNvGrpSpPr>
          <p:nvPr/>
        </p:nvGrpSpPr>
        <p:grpSpPr bwMode="auto">
          <a:xfrm>
            <a:off x="4191000" y="228600"/>
            <a:ext cx="4625975" cy="1219200"/>
            <a:chOff x="2640" y="144"/>
            <a:chExt cx="2914" cy="768"/>
          </a:xfrm>
        </p:grpSpPr>
        <p:grpSp>
          <p:nvGrpSpPr>
            <p:cNvPr id="8198" name="Group 11">
              <a:extLst>
                <a:ext uri="{FF2B5EF4-FFF2-40B4-BE49-F238E27FC236}">
                  <a16:creationId xmlns:a16="http://schemas.microsoft.com/office/drawing/2014/main" id="{E180E43A-4135-4F99-4079-DBBBC167779A}"/>
                </a:ext>
              </a:extLst>
            </p:cNvPr>
            <p:cNvGrpSpPr>
              <a:grpSpLocks/>
            </p:cNvGrpSpPr>
            <p:nvPr/>
          </p:nvGrpSpPr>
          <p:grpSpPr bwMode="auto">
            <a:xfrm>
              <a:off x="4416" y="144"/>
              <a:ext cx="1138" cy="384"/>
              <a:chOff x="4416" y="144"/>
              <a:chExt cx="1138" cy="384"/>
            </a:xfrm>
          </p:grpSpPr>
          <p:sp>
            <p:nvSpPr>
              <p:cNvPr id="8200" name="Text Box 12">
                <a:extLst>
                  <a:ext uri="{FF2B5EF4-FFF2-40B4-BE49-F238E27FC236}">
                    <a16:creationId xmlns:a16="http://schemas.microsoft.com/office/drawing/2014/main" id="{D06F768D-7CF7-9C39-562D-94210B00CC68}"/>
                  </a:ext>
                </a:extLst>
              </p:cNvPr>
              <p:cNvSpPr txBox="1">
                <a:spLocks noChangeArrowheads="1"/>
              </p:cNvSpPr>
              <p:nvPr/>
            </p:nvSpPr>
            <p:spPr bwMode="auto">
              <a:xfrm>
                <a:off x="4608" y="144"/>
                <a:ext cx="94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r>
                  <a:rPr kumimoji="0" lang="en-US" altLang="en-US">
                    <a:solidFill>
                      <a:schemeClr val="accent2"/>
                    </a:solidFill>
                    <a:latin typeface="Comic Sans MS" panose="030F0702030302020204" pitchFamily="66" charset="0"/>
                  </a:rPr>
                  <a:t>Jewish</a:t>
                </a:r>
              </a:p>
            </p:txBody>
          </p:sp>
          <p:sp>
            <p:nvSpPr>
              <p:cNvPr id="8201" name="Line 13">
                <a:extLst>
                  <a:ext uri="{FF2B5EF4-FFF2-40B4-BE49-F238E27FC236}">
                    <a16:creationId xmlns:a16="http://schemas.microsoft.com/office/drawing/2014/main" id="{8E4E2DBC-3DC6-5730-E6E8-BAD3FF409040}"/>
                  </a:ext>
                </a:extLst>
              </p:cNvPr>
              <p:cNvSpPr>
                <a:spLocks noChangeShapeType="1"/>
              </p:cNvSpPr>
              <p:nvPr/>
            </p:nvSpPr>
            <p:spPr bwMode="auto">
              <a:xfrm flipV="1">
                <a:off x="4416" y="432"/>
                <a:ext cx="240" cy="96"/>
              </a:xfrm>
              <a:prstGeom prst="line">
                <a:avLst/>
              </a:prstGeom>
              <a:noFill/>
              <a:ln w="38100">
                <a:solidFill>
                  <a:schemeClr val="accent2"/>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199" name="Oval 14">
              <a:extLst>
                <a:ext uri="{FF2B5EF4-FFF2-40B4-BE49-F238E27FC236}">
                  <a16:creationId xmlns:a16="http://schemas.microsoft.com/office/drawing/2014/main" id="{361B8597-7F19-812C-0D8D-D1E90B643527}"/>
                </a:ext>
              </a:extLst>
            </p:cNvPr>
            <p:cNvSpPr>
              <a:spLocks noChangeArrowheads="1"/>
            </p:cNvSpPr>
            <p:nvPr/>
          </p:nvSpPr>
          <p:spPr bwMode="auto">
            <a:xfrm>
              <a:off x="2640" y="384"/>
              <a:ext cx="1776" cy="528"/>
            </a:xfrm>
            <a:prstGeom prst="ellipse">
              <a:avLst/>
            </a:prstGeom>
            <a:noFill/>
            <a:ln w="38100">
              <a:solidFill>
                <a:schemeClr val="accent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grpSp>
      <p:pic>
        <p:nvPicPr>
          <p:cNvPr id="18436" name="Picture 16">
            <a:extLst>
              <a:ext uri="{FF2B5EF4-FFF2-40B4-BE49-F238E27FC236}">
                <a16:creationId xmlns:a16="http://schemas.microsoft.com/office/drawing/2014/main" id="{7D7FDD5D-F42F-88C4-8677-52D09F7B01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4572000"/>
            <a:ext cx="22098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3" name="Picture 17">
            <a:extLst>
              <a:ext uri="{FF2B5EF4-FFF2-40B4-BE49-F238E27FC236}">
                <a16:creationId xmlns:a16="http://schemas.microsoft.com/office/drawing/2014/main" id="{634991E6-B9D0-F66A-38D8-234E9D95FB29}"/>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86200" y="1905000"/>
            <a:ext cx="4876800" cy="438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nodeType="clickEffect">
                                  <p:stCondLst>
                                    <p:cond delay="0"/>
                                  </p:stCondLst>
                                  <p:childTnLst>
                                    <p:set>
                                      <p:cBhvr>
                                        <p:cTn id="10" dur="1" fill="hold">
                                          <p:stCondLst>
                                            <p:cond delay="0"/>
                                          </p:stCondLst>
                                        </p:cTn>
                                        <p:tgtEl>
                                          <p:spTgt spid="9233"/>
                                        </p:tgtEl>
                                        <p:attrNameLst>
                                          <p:attrName>style.visibility</p:attrName>
                                        </p:attrNameLst>
                                      </p:cBhvr>
                                      <p:to>
                                        <p:strVal val="visible"/>
                                      </p:to>
                                    </p:set>
                                    <p:animEffect transition="in" filter="wipe(down)">
                                      <p:cBhvr>
                                        <p:cTn id="11" dur="1000"/>
                                        <p:tgtEl>
                                          <p:spTgt spid="9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C995BC6E-EAFD-6D64-CB47-4029242E6EF4}"/>
              </a:ext>
            </a:extLst>
          </p:cNvPr>
          <p:cNvSpPr>
            <a:spLocks noGrp="1" noChangeArrowheads="1"/>
          </p:cNvSpPr>
          <p:nvPr>
            <p:ph type="title"/>
          </p:nvPr>
        </p:nvSpPr>
        <p:spPr/>
        <p:txBody>
          <a:bodyPr/>
          <a:lstStyle/>
          <a:p>
            <a:r>
              <a:rPr lang="en-US" altLang="en-US"/>
              <a:t>Simplicity vs. Complexity</a:t>
            </a:r>
          </a:p>
        </p:txBody>
      </p:sp>
      <p:sp>
        <p:nvSpPr>
          <p:cNvPr id="11278" name="Rectangle 14">
            <a:extLst>
              <a:ext uri="{FF2B5EF4-FFF2-40B4-BE49-F238E27FC236}">
                <a16:creationId xmlns:a16="http://schemas.microsoft.com/office/drawing/2014/main" id="{7D8F0B00-FD1D-7DE3-142B-820F04F2ABD7}"/>
              </a:ext>
            </a:extLst>
          </p:cNvPr>
          <p:cNvSpPr>
            <a:spLocks noGrp="1" noChangeArrowheads="1"/>
          </p:cNvSpPr>
          <p:nvPr>
            <p:ph type="body" sz="half" idx="2"/>
          </p:nvPr>
        </p:nvSpPr>
        <p:spPr>
          <a:xfrm>
            <a:off x="1676400" y="3810000"/>
            <a:ext cx="7620000" cy="2438400"/>
          </a:xfrm>
        </p:spPr>
        <p:txBody>
          <a:bodyPr/>
          <a:lstStyle/>
          <a:p>
            <a:pPr marL="533400" indent="-533400">
              <a:buFontTx/>
              <a:buNone/>
            </a:pPr>
            <a:r>
              <a:rPr lang="en-US" altLang="en-US"/>
              <a:t>Establishing hamantaschic superiority:</a:t>
            </a:r>
          </a:p>
          <a:p>
            <a:pPr marL="914400" lvl="1" indent="-457200">
              <a:buFontTx/>
              <a:buAutoNum type="arabicPeriod"/>
            </a:pPr>
            <a:r>
              <a:rPr lang="en-US" altLang="en-US"/>
              <a:t>Informational complexity</a:t>
            </a:r>
          </a:p>
          <a:p>
            <a:pPr marL="914400" lvl="1" indent="-457200">
              <a:buFontTx/>
              <a:buAutoNum type="arabicPeriod"/>
            </a:pPr>
            <a:r>
              <a:rPr lang="en-US" altLang="en-US"/>
              <a:t>Linguistic complexity</a:t>
            </a:r>
          </a:p>
          <a:p>
            <a:pPr marL="914400" lvl="1" indent="-457200">
              <a:buFontTx/>
              <a:buAutoNum type="arabicPeriod"/>
            </a:pPr>
            <a:r>
              <a:rPr lang="en-US" altLang="en-US"/>
              <a:t>Computational complexity</a:t>
            </a:r>
          </a:p>
          <a:p>
            <a:pPr marL="914400" lvl="1" indent="-457200">
              <a:buFontTx/>
              <a:buAutoNum type="arabicPeriod"/>
            </a:pPr>
            <a:endParaRPr lang="en-US" altLang="en-US"/>
          </a:p>
        </p:txBody>
      </p:sp>
      <p:grpSp>
        <p:nvGrpSpPr>
          <p:cNvPr id="10244" name="Group 3">
            <a:extLst>
              <a:ext uri="{FF2B5EF4-FFF2-40B4-BE49-F238E27FC236}">
                <a16:creationId xmlns:a16="http://schemas.microsoft.com/office/drawing/2014/main" id="{6FD409FB-B066-7FF3-9425-C1D26085A973}"/>
              </a:ext>
            </a:extLst>
          </p:cNvPr>
          <p:cNvGrpSpPr>
            <a:grpSpLocks/>
          </p:cNvGrpSpPr>
          <p:nvPr/>
        </p:nvGrpSpPr>
        <p:grpSpPr bwMode="auto">
          <a:xfrm>
            <a:off x="4191000" y="228600"/>
            <a:ext cx="4625975" cy="1219200"/>
            <a:chOff x="2640" y="144"/>
            <a:chExt cx="2914" cy="768"/>
          </a:xfrm>
        </p:grpSpPr>
        <p:grpSp>
          <p:nvGrpSpPr>
            <p:cNvPr id="10247" name="Group 4">
              <a:extLst>
                <a:ext uri="{FF2B5EF4-FFF2-40B4-BE49-F238E27FC236}">
                  <a16:creationId xmlns:a16="http://schemas.microsoft.com/office/drawing/2014/main" id="{CE412D64-144D-B1F8-37E7-734163C64576}"/>
                </a:ext>
              </a:extLst>
            </p:cNvPr>
            <p:cNvGrpSpPr>
              <a:grpSpLocks/>
            </p:cNvGrpSpPr>
            <p:nvPr/>
          </p:nvGrpSpPr>
          <p:grpSpPr bwMode="auto">
            <a:xfrm>
              <a:off x="4416" y="144"/>
              <a:ext cx="1138" cy="384"/>
              <a:chOff x="4416" y="144"/>
              <a:chExt cx="1138" cy="384"/>
            </a:xfrm>
          </p:grpSpPr>
          <p:sp>
            <p:nvSpPr>
              <p:cNvPr id="10249" name="Text Box 5">
                <a:extLst>
                  <a:ext uri="{FF2B5EF4-FFF2-40B4-BE49-F238E27FC236}">
                    <a16:creationId xmlns:a16="http://schemas.microsoft.com/office/drawing/2014/main" id="{3D857469-FBA0-D949-E78E-616A6AB49C9D}"/>
                  </a:ext>
                </a:extLst>
              </p:cNvPr>
              <p:cNvSpPr txBox="1">
                <a:spLocks noChangeArrowheads="1"/>
              </p:cNvSpPr>
              <p:nvPr/>
            </p:nvSpPr>
            <p:spPr bwMode="auto">
              <a:xfrm>
                <a:off x="4608" y="144"/>
                <a:ext cx="94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r>
                  <a:rPr kumimoji="0" lang="en-US" altLang="en-US">
                    <a:solidFill>
                      <a:schemeClr val="accent2"/>
                    </a:solidFill>
                    <a:latin typeface="Comic Sans MS" panose="030F0702030302020204" pitchFamily="66" charset="0"/>
                  </a:rPr>
                  <a:t>Jewish</a:t>
                </a:r>
              </a:p>
            </p:txBody>
          </p:sp>
          <p:sp>
            <p:nvSpPr>
              <p:cNvPr id="10250" name="Line 6">
                <a:extLst>
                  <a:ext uri="{FF2B5EF4-FFF2-40B4-BE49-F238E27FC236}">
                    <a16:creationId xmlns:a16="http://schemas.microsoft.com/office/drawing/2014/main" id="{36407E19-F419-6EB4-5375-B9D7BD8EF189}"/>
                  </a:ext>
                </a:extLst>
              </p:cNvPr>
              <p:cNvSpPr>
                <a:spLocks noChangeShapeType="1"/>
              </p:cNvSpPr>
              <p:nvPr/>
            </p:nvSpPr>
            <p:spPr bwMode="auto">
              <a:xfrm flipV="1">
                <a:off x="4416" y="432"/>
                <a:ext cx="240" cy="96"/>
              </a:xfrm>
              <a:prstGeom prst="line">
                <a:avLst/>
              </a:prstGeom>
              <a:noFill/>
              <a:ln w="38100">
                <a:solidFill>
                  <a:schemeClr val="accent2"/>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248" name="Oval 7">
              <a:extLst>
                <a:ext uri="{FF2B5EF4-FFF2-40B4-BE49-F238E27FC236}">
                  <a16:creationId xmlns:a16="http://schemas.microsoft.com/office/drawing/2014/main" id="{0ECB20AF-7031-CDAE-E55E-D7F023B26935}"/>
                </a:ext>
              </a:extLst>
            </p:cNvPr>
            <p:cNvSpPr>
              <a:spLocks noChangeArrowheads="1"/>
            </p:cNvSpPr>
            <p:nvPr/>
          </p:nvSpPr>
          <p:spPr bwMode="auto">
            <a:xfrm>
              <a:off x="2640" y="384"/>
              <a:ext cx="1776" cy="528"/>
            </a:xfrm>
            <a:prstGeom prst="ellipse">
              <a:avLst/>
            </a:prstGeom>
            <a:noFill/>
            <a:ln w="38100">
              <a:solidFill>
                <a:schemeClr val="accent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grpSp>
      <p:pic>
        <p:nvPicPr>
          <p:cNvPr id="10245" name="Picture 11">
            <a:extLst>
              <a:ext uri="{FF2B5EF4-FFF2-40B4-BE49-F238E27FC236}">
                <a16:creationId xmlns:a16="http://schemas.microsoft.com/office/drawing/2014/main" id="{3E3248B5-D0C4-BAC6-A08A-1A4111C4B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1600200"/>
            <a:ext cx="224790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6" name="Picture 12">
            <a:extLst>
              <a:ext uri="{FF2B5EF4-FFF2-40B4-BE49-F238E27FC236}">
                <a16:creationId xmlns:a16="http://schemas.microsoft.com/office/drawing/2014/main" id="{530DAFD5-7CE8-9EDA-28B4-D4418D2974F4}"/>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19600" y="1600200"/>
            <a:ext cx="2400300"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278">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278">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27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8"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CAC0D43-2F11-B9FD-E879-69F2A528C753}"/>
              </a:ext>
            </a:extLst>
          </p:cNvPr>
          <p:cNvSpPr>
            <a:spLocks noGrp="1" noChangeArrowheads="1"/>
          </p:cNvSpPr>
          <p:nvPr>
            <p:ph type="title"/>
          </p:nvPr>
        </p:nvSpPr>
        <p:spPr/>
        <p:txBody>
          <a:bodyPr/>
          <a:lstStyle/>
          <a:p>
            <a:r>
              <a:rPr lang="en-US" altLang="en-US"/>
              <a:t>Informational Complexity</a:t>
            </a:r>
          </a:p>
        </p:txBody>
      </p:sp>
      <p:sp>
        <p:nvSpPr>
          <p:cNvPr id="12291" name="Rectangle 3">
            <a:extLst>
              <a:ext uri="{FF2B5EF4-FFF2-40B4-BE49-F238E27FC236}">
                <a16:creationId xmlns:a16="http://schemas.microsoft.com/office/drawing/2014/main" id="{CB165405-C2A3-D1C3-047E-6695F4170BC2}"/>
              </a:ext>
            </a:extLst>
          </p:cNvPr>
          <p:cNvSpPr>
            <a:spLocks noGrp="1" noChangeArrowheads="1"/>
          </p:cNvSpPr>
          <p:nvPr>
            <p:ph type="body" idx="1"/>
          </p:nvPr>
        </p:nvSpPr>
        <p:spPr>
          <a:xfrm>
            <a:off x="990600" y="1828800"/>
            <a:ext cx="7772400" cy="2971800"/>
          </a:xfrm>
        </p:spPr>
        <p:txBody>
          <a:bodyPr/>
          <a:lstStyle/>
          <a:p>
            <a:r>
              <a:rPr lang="en-US" altLang="en-US" sz="4000"/>
              <a:t>What is the </a:t>
            </a:r>
            <a:r>
              <a:rPr lang="en-US" altLang="en-US" sz="4000" b="1" i="1"/>
              <a:t>information content</a:t>
            </a:r>
            <a:r>
              <a:rPr lang="en-US" altLang="en-US" sz="4000"/>
              <a:t> </a:t>
            </a:r>
            <a:br>
              <a:rPr lang="en-US" altLang="en-US" sz="4000"/>
            </a:br>
            <a:r>
              <a:rPr lang="en-US" altLang="en-US" sz="4000"/>
              <a:t>of each food?</a:t>
            </a:r>
          </a:p>
        </p:txBody>
      </p:sp>
      <p:grpSp>
        <p:nvGrpSpPr>
          <p:cNvPr id="13321" name="Group 9">
            <a:extLst>
              <a:ext uri="{FF2B5EF4-FFF2-40B4-BE49-F238E27FC236}">
                <a16:creationId xmlns:a16="http://schemas.microsoft.com/office/drawing/2014/main" id="{0A2DA2CA-87AB-3BF6-C32E-152C41E988D5}"/>
              </a:ext>
            </a:extLst>
          </p:cNvPr>
          <p:cNvGrpSpPr>
            <a:grpSpLocks/>
          </p:cNvGrpSpPr>
          <p:nvPr/>
        </p:nvGrpSpPr>
        <p:grpSpPr bwMode="auto">
          <a:xfrm>
            <a:off x="2590800" y="2590800"/>
            <a:ext cx="2362200" cy="1447800"/>
            <a:chOff x="1632" y="2016"/>
            <a:chExt cx="1701" cy="912"/>
          </a:xfrm>
        </p:grpSpPr>
        <p:sp>
          <p:nvSpPr>
            <p:cNvPr id="12294" name="Text Box 6">
              <a:extLst>
                <a:ext uri="{FF2B5EF4-FFF2-40B4-BE49-F238E27FC236}">
                  <a16:creationId xmlns:a16="http://schemas.microsoft.com/office/drawing/2014/main" id="{D33D243C-E5BD-00EB-5AF4-808C0D4A140E}"/>
                </a:ext>
              </a:extLst>
            </p:cNvPr>
            <p:cNvSpPr txBox="1">
              <a:spLocks noChangeArrowheads="1"/>
            </p:cNvSpPr>
            <p:nvPr/>
          </p:nvSpPr>
          <p:spPr bwMode="auto">
            <a:xfrm>
              <a:off x="1632" y="2678"/>
              <a:ext cx="159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r>
                <a:rPr kumimoji="0" lang="en-US" altLang="en-US" sz="2000">
                  <a:solidFill>
                    <a:schemeClr val="accent2"/>
                  </a:solidFill>
                  <a:latin typeface="Comic Sans MS" panose="030F0702030302020204" pitchFamily="66" charset="0"/>
                </a:rPr>
                <a:t>(measured in bytes)</a:t>
              </a:r>
            </a:p>
          </p:txBody>
        </p:sp>
        <p:sp>
          <p:nvSpPr>
            <p:cNvPr id="12295" name="Line 7">
              <a:extLst>
                <a:ext uri="{FF2B5EF4-FFF2-40B4-BE49-F238E27FC236}">
                  <a16:creationId xmlns:a16="http://schemas.microsoft.com/office/drawing/2014/main" id="{BE40D8AE-E8E9-82D7-8601-187FD4B619BA}"/>
                </a:ext>
              </a:extLst>
            </p:cNvPr>
            <p:cNvSpPr>
              <a:spLocks noChangeShapeType="1"/>
            </p:cNvSpPr>
            <p:nvPr/>
          </p:nvSpPr>
          <p:spPr bwMode="auto">
            <a:xfrm flipH="1">
              <a:off x="3058" y="2016"/>
              <a:ext cx="275" cy="662"/>
            </a:xfrm>
            <a:prstGeom prst="line">
              <a:avLst/>
            </a:prstGeom>
            <a:noFill/>
            <a:ln w="38100">
              <a:solidFill>
                <a:schemeClr val="accent2"/>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3325" name="Picture 13" descr="girl sneaking out of the warsaw ghetto with an old lunchbox containing only a round latke and a triangular hamantasch">
            <a:extLst>
              <a:ext uri="{FF2B5EF4-FFF2-40B4-BE49-F238E27FC236}">
                <a16:creationId xmlns:a16="http://schemas.microsoft.com/office/drawing/2014/main" id="{604AF64E-EF88-5C62-22CA-A86B080F4A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2250" y="3067050"/>
            <a:ext cx="3579813" cy="357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3321"/>
                                        </p:tgtEl>
                                        <p:attrNameLst>
                                          <p:attrName>style.visibility</p:attrName>
                                        </p:attrNameLst>
                                      </p:cBhvr>
                                      <p:to>
                                        <p:strVal val="visible"/>
                                      </p:to>
                                    </p:set>
                                    <p:animEffect transition="in" filter="wipe(down)">
                                      <p:cBhvr>
                                        <p:cTn id="7" dur="500"/>
                                        <p:tgtEl>
                                          <p:spTgt spid="133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16" fill="hold" nodeType="clickEffect">
                                  <p:stCondLst>
                                    <p:cond delay="0"/>
                                  </p:stCondLst>
                                  <p:childTnLst>
                                    <p:set>
                                      <p:cBhvr>
                                        <p:cTn id="11" dur="1" fill="hold">
                                          <p:stCondLst>
                                            <p:cond delay="0"/>
                                          </p:stCondLst>
                                        </p:cTn>
                                        <p:tgtEl>
                                          <p:spTgt spid="13325"/>
                                        </p:tgtEl>
                                        <p:attrNameLst>
                                          <p:attrName>style.visibility</p:attrName>
                                        </p:attrNameLst>
                                      </p:cBhvr>
                                      <p:to>
                                        <p:strVal val="visible"/>
                                      </p:to>
                                    </p:set>
                                    <p:anim calcmode="lin" valueType="num">
                                      <p:cBhvr>
                                        <p:cTn id="12" dur="500" fill="hold"/>
                                        <p:tgtEl>
                                          <p:spTgt spid="13325"/>
                                        </p:tgtEl>
                                        <p:attrNameLst>
                                          <p:attrName>ppt_w</p:attrName>
                                        </p:attrNameLst>
                                      </p:cBhvr>
                                      <p:tavLst>
                                        <p:tav tm="0">
                                          <p:val>
                                            <p:fltVal val="0"/>
                                          </p:val>
                                        </p:tav>
                                        <p:tav tm="100000">
                                          <p:val>
                                            <p:strVal val="#ppt_w"/>
                                          </p:val>
                                        </p:tav>
                                      </p:tavLst>
                                    </p:anim>
                                    <p:anim calcmode="lin" valueType="num">
                                      <p:cBhvr>
                                        <p:cTn id="13" dur="500" fill="hold"/>
                                        <p:tgtEl>
                                          <p:spTgt spid="13325"/>
                                        </p:tgtEl>
                                        <p:attrNameLst>
                                          <p:attrName>ppt_h</p:attrName>
                                        </p:attrNameLst>
                                      </p:cBhvr>
                                      <p:tavLst>
                                        <p:tav tm="0">
                                          <p:val>
                                            <p:fltVal val="0"/>
                                          </p:val>
                                        </p:tav>
                                        <p:tav tm="100000">
                                          <p:val>
                                            <p:strVal val="#ppt_h"/>
                                          </p:val>
                                        </p:tav>
                                      </p:tavLst>
                                    </p:anim>
                                    <p:animEffect transition="in" filter="fade">
                                      <p:cBhvr>
                                        <p:cTn id="14" dur="500"/>
                                        <p:tgtEl>
                                          <p:spTgt spid="13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95195DF0-E6EE-8299-51E5-AEF8900A688A}"/>
              </a:ext>
            </a:extLst>
          </p:cNvPr>
          <p:cNvSpPr>
            <a:spLocks noGrp="1" noChangeArrowheads="1"/>
          </p:cNvSpPr>
          <p:nvPr>
            <p:ph type="title"/>
          </p:nvPr>
        </p:nvSpPr>
        <p:spPr/>
        <p:txBody>
          <a:bodyPr/>
          <a:lstStyle/>
          <a:p>
            <a:r>
              <a:rPr lang="en-US" altLang="en-US"/>
              <a:t>Informational Complexity</a:t>
            </a:r>
          </a:p>
        </p:txBody>
      </p:sp>
      <p:sp>
        <p:nvSpPr>
          <p:cNvPr id="8196" name="Rectangle 4">
            <a:extLst>
              <a:ext uri="{FF2B5EF4-FFF2-40B4-BE49-F238E27FC236}">
                <a16:creationId xmlns:a16="http://schemas.microsoft.com/office/drawing/2014/main" id="{40314E5C-C072-F4D0-4BE5-2277671CCE92}"/>
              </a:ext>
            </a:extLst>
          </p:cNvPr>
          <p:cNvSpPr>
            <a:spLocks noGrp="1" noChangeArrowheads="1"/>
          </p:cNvSpPr>
          <p:nvPr>
            <p:ph type="body" idx="1"/>
          </p:nvPr>
        </p:nvSpPr>
        <p:spPr/>
        <p:txBody>
          <a:bodyPr/>
          <a:lstStyle/>
          <a:p>
            <a:r>
              <a:rPr lang="en-US" altLang="en-US"/>
              <a:t>Asymmetries</a:t>
            </a:r>
          </a:p>
          <a:p>
            <a:endParaRPr lang="en-US" altLang="en-US"/>
          </a:p>
          <a:p>
            <a:endParaRPr lang="en-US" altLang="en-US"/>
          </a:p>
          <a:p>
            <a:endParaRPr lang="en-US" altLang="en-US"/>
          </a:p>
          <a:p>
            <a:endParaRPr lang="en-US" altLang="en-US"/>
          </a:p>
          <a:p>
            <a:endParaRPr lang="en-US" altLang="en-US"/>
          </a:p>
          <a:p>
            <a:r>
              <a:rPr lang="en-US" altLang="en-US"/>
              <a:t>Alas, orientation is not reliably transmitted</a:t>
            </a:r>
          </a:p>
        </p:txBody>
      </p:sp>
      <p:pic>
        <p:nvPicPr>
          <p:cNvPr id="14340" name="Picture 5">
            <a:extLst>
              <a:ext uri="{FF2B5EF4-FFF2-40B4-BE49-F238E27FC236}">
                <a16:creationId xmlns:a16="http://schemas.microsoft.com/office/drawing/2014/main" id="{0F56114F-1B68-C6B4-9E73-957AB79EE8F1}"/>
              </a:ext>
            </a:extLst>
          </p:cNvPr>
          <p:cNvPicPr>
            <a:picLocks noChangeAspect="1" noChangeArrowheads="1"/>
          </p:cNvPicPr>
          <p:nvPr/>
        </p:nvPicPr>
        <p:blipFill>
          <a:blip r:embed="rId3">
            <a:clrChange>
              <a:clrFrom>
                <a:srgbClr val="F8F8F8"/>
              </a:clrFrom>
              <a:clrTo>
                <a:srgbClr val="F8F8F8">
                  <a:alpha val="0"/>
                </a:srgbClr>
              </a:clrTo>
            </a:clrChange>
            <a:extLst>
              <a:ext uri="{28A0092B-C50C-407E-A947-70E740481C1C}">
                <a14:useLocalDpi xmlns:a14="http://schemas.microsoft.com/office/drawing/2010/main" val="0"/>
              </a:ext>
            </a:extLst>
          </a:blip>
          <a:srcRect/>
          <a:stretch>
            <a:fillRect/>
          </a:stretch>
        </p:blipFill>
        <p:spPr bwMode="auto">
          <a:xfrm rot="970966">
            <a:off x="1600200" y="2514600"/>
            <a:ext cx="1371600"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a:extLst>
              <a:ext uri="{FF2B5EF4-FFF2-40B4-BE49-F238E27FC236}">
                <a16:creationId xmlns:a16="http://schemas.microsoft.com/office/drawing/2014/main" id="{0FE078BF-4021-6CF6-E0D2-15E2D6E86699}"/>
              </a:ext>
            </a:extLst>
          </p:cNvPr>
          <p:cNvPicPr>
            <a:picLocks noChangeAspect="1" noChangeArrowheads="1"/>
          </p:cNvPicPr>
          <p:nvPr/>
        </p:nvPicPr>
        <p:blipFill>
          <a:blip r:embed="rId3">
            <a:clrChange>
              <a:clrFrom>
                <a:srgbClr val="F8F8F8"/>
              </a:clrFrom>
              <a:clrTo>
                <a:srgbClr val="F8F8F8">
                  <a:alpha val="0"/>
                </a:srgbClr>
              </a:clrTo>
            </a:clrChange>
            <a:extLst>
              <a:ext uri="{28A0092B-C50C-407E-A947-70E740481C1C}">
                <a14:useLocalDpi xmlns:a14="http://schemas.microsoft.com/office/drawing/2010/main" val="0"/>
              </a:ext>
            </a:extLst>
          </a:blip>
          <a:srcRect/>
          <a:stretch>
            <a:fillRect/>
          </a:stretch>
        </p:blipFill>
        <p:spPr bwMode="auto">
          <a:xfrm rot="-2478468">
            <a:off x="3352800" y="2209800"/>
            <a:ext cx="1371600"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214" name="Group 22">
            <a:extLst>
              <a:ext uri="{FF2B5EF4-FFF2-40B4-BE49-F238E27FC236}">
                <a16:creationId xmlns:a16="http://schemas.microsoft.com/office/drawing/2014/main" id="{6C886E7C-4BA5-C86E-50A7-7DFEC8FB5215}"/>
              </a:ext>
            </a:extLst>
          </p:cNvPr>
          <p:cNvGrpSpPr>
            <a:grpSpLocks/>
          </p:cNvGrpSpPr>
          <p:nvPr/>
        </p:nvGrpSpPr>
        <p:grpSpPr bwMode="auto">
          <a:xfrm>
            <a:off x="2952750" y="1885950"/>
            <a:ext cx="5676900" cy="2381250"/>
            <a:chOff x="1860" y="1188"/>
            <a:chExt cx="3576" cy="1500"/>
          </a:xfrm>
        </p:grpSpPr>
        <p:sp>
          <p:nvSpPr>
            <p:cNvPr id="14347" name="Text Box 10">
              <a:extLst>
                <a:ext uri="{FF2B5EF4-FFF2-40B4-BE49-F238E27FC236}">
                  <a16:creationId xmlns:a16="http://schemas.microsoft.com/office/drawing/2014/main" id="{55FBEC9A-494C-B0EC-AD27-A5530908DB46}"/>
                </a:ext>
              </a:extLst>
            </p:cNvPr>
            <p:cNvSpPr txBox="1">
              <a:spLocks noChangeArrowheads="1"/>
            </p:cNvSpPr>
            <p:nvPr/>
          </p:nvSpPr>
          <p:spPr bwMode="auto">
            <a:xfrm>
              <a:off x="1860" y="2194"/>
              <a:ext cx="589"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r>
                <a:rPr kumimoji="0" lang="en-US" altLang="en-US" sz="2600"/>
                <a:t>heads</a:t>
              </a:r>
            </a:p>
          </p:txBody>
        </p:sp>
        <p:sp>
          <p:nvSpPr>
            <p:cNvPr id="14348" name="Text Box 11">
              <a:extLst>
                <a:ext uri="{FF2B5EF4-FFF2-40B4-BE49-F238E27FC236}">
                  <a16:creationId xmlns:a16="http://schemas.microsoft.com/office/drawing/2014/main" id="{815297B6-015A-FDE5-2CB8-7D3CC6AA6149}"/>
                </a:ext>
              </a:extLst>
            </p:cNvPr>
            <p:cNvSpPr txBox="1">
              <a:spLocks noChangeArrowheads="1"/>
            </p:cNvSpPr>
            <p:nvPr/>
          </p:nvSpPr>
          <p:spPr bwMode="auto">
            <a:xfrm>
              <a:off x="4227" y="2194"/>
              <a:ext cx="463"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r>
                <a:rPr kumimoji="0" lang="en-US" altLang="en-US" sz="2600"/>
                <a:t>tails</a:t>
              </a:r>
            </a:p>
          </p:txBody>
        </p:sp>
        <p:pic>
          <p:nvPicPr>
            <p:cNvPr id="14349" name="Picture 13">
              <a:extLst>
                <a:ext uri="{FF2B5EF4-FFF2-40B4-BE49-F238E27FC236}">
                  <a16:creationId xmlns:a16="http://schemas.microsoft.com/office/drawing/2014/main" id="{BF922D5B-8430-28AA-18DD-B3F39D9516E8}"/>
                </a:ext>
              </a:extLst>
            </p:cNvPr>
            <p:cNvPicPr>
              <a:picLocks noChangeAspect="1" noChangeArrowheads="1"/>
            </p:cNvPicPr>
            <p:nvPr/>
          </p:nvPicPr>
          <p:blipFill>
            <a:blip r:embed="rId4">
              <a:clrChange>
                <a:clrFrom>
                  <a:srgbClr val="818181"/>
                </a:clrFrom>
                <a:clrTo>
                  <a:srgbClr val="818181">
                    <a:alpha val="0"/>
                  </a:srgbClr>
                </a:clrTo>
              </a:clrChange>
              <a:extLst>
                <a:ext uri="{28A0092B-C50C-407E-A947-70E740481C1C}">
                  <a14:useLocalDpi xmlns:a14="http://schemas.microsoft.com/office/drawing/2010/main" val="0"/>
                </a:ext>
              </a:extLst>
            </a:blip>
            <a:srcRect/>
            <a:stretch>
              <a:fillRect/>
            </a:stretch>
          </p:blipFill>
          <p:spPr bwMode="auto">
            <a:xfrm>
              <a:off x="4224" y="1188"/>
              <a:ext cx="1212" cy="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14">
              <a:extLst>
                <a:ext uri="{FF2B5EF4-FFF2-40B4-BE49-F238E27FC236}">
                  <a16:creationId xmlns:a16="http://schemas.microsoft.com/office/drawing/2014/main" id="{40EEE3FE-884E-2200-4C03-03C2F3AF3E31}"/>
                </a:ext>
              </a:extLst>
            </p:cNvPr>
            <p:cNvPicPr>
              <a:picLocks noChangeAspect="1" noChangeArrowheads="1"/>
            </p:cNvPicPr>
            <p:nvPr/>
          </p:nvPicPr>
          <p:blipFill>
            <a:blip r:embed="rId4">
              <a:clrChange>
                <a:clrFrom>
                  <a:srgbClr val="818181"/>
                </a:clrFrom>
                <a:clrTo>
                  <a:srgbClr val="818181">
                    <a:alpha val="0"/>
                  </a:srgbClr>
                </a:clrTo>
              </a:clrChange>
              <a:extLst>
                <a:ext uri="{28A0092B-C50C-407E-A947-70E740481C1C}">
                  <a14:useLocalDpi xmlns:a14="http://schemas.microsoft.com/office/drawing/2010/main" val="0"/>
                </a:ext>
              </a:extLst>
            </a:blip>
            <a:srcRect/>
            <a:stretch>
              <a:fillRect/>
            </a:stretch>
          </p:blipFill>
          <p:spPr bwMode="auto">
            <a:xfrm flipH="1" flipV="1">
              <a:off x="3168" y="1476"/>
              <a:ext cx="1212" cy="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209" name="Picture 17">
            <a:extLst>
              <a:ext uri="{FF2B5EF4-FFF2-40B4-BE49-F238E27FC236}">
                <a16:creationId xmlns:a16="http://schemas.microsoft.com/office/drawing/2014/main" id="{15A82D32-98F9-4C38-12E2-8B9658DC59BC}"/>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89063" b="85417"/>
          <a:stretch>
            <a:fillRect/>
          </a:stretch>
        </p:blipFill>
        <p:spPr bwMode="auto">
          <a:xfrm>
            <a:off x="1600200" y="40386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0" name="Picture 18">
            <a:extLst>
              <a:ext uri="{FF2B5EF4-FFF2-40B4-BE49-F238E27FC236}">
                <a16:creationId xmlns:a16="http://schemas.microsoft.com/office/drawing/2014/main" id="{BDC48AD8-1865-9F02-B0C3-48C5348EE893}"/>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89063" t="85417"/>
          <a:stretch>
            <a:fillRect/>
          </a:stretch>
        </p:blipFill>
        <p:spPr bwMode="auto">
          <a:xfrm>
            <a:off x="3429000" y="40386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1" name="Picture 19">
            <a:extLst>
              <a:ext uri="{FF2B5EF4-FFF2-40B4-BE49-F238E27FC236}">
                <a16:creationId xmlns:a16="http://schemas.microsoft.com/office/drawing/2014/main" id="{960766E1-7C3F-0857-51BF-DA98F42CF8D7}"/>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89063" b="85417"/>
          <a:stretch>
            <a:fillRect/>
          </a:stretch>
        </p:blipFill>
        <p:spPr bwMode="auto">
          <a:xfrm>
            <a:off x="5410200" y="40386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2" name="Picture 20">
            <a:extLst>
              <a:ext uri="{FF2B5EF4-FFF2-40B4-BE49-F238E27FC236}">
                <a16:creationId xmlns:a16="http://schemas.microsoft.com/office/drawing/2014/main" id="{811D38E4-2D58-C922-415B-C38FECAE2472}"/>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t="85417" r="89063"/>
          <a:stretch>
            <a:fillRect/>
          </a:stretch>
        </p:blipFill>
        <p:spPr bwMode="auto">
          <a:xfrm>
            <a:off x="7162800" y="40386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2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209"/>
                                        </p:tgtEl>
                                        <p:attrNameLst>
                                          <p:attrName>style.visibility</p:attrName>
                                        </p:attrNameLst>
                                      </p:cBhvr>
                                      <p:to>
                                        <p:strVal val="visible"/>
                                      </p:to>
                                    </p:set>
                                    <p:anim calcmode="lin" valueType="num">
                                      <p:cBhvr>
                                        <p:cTn id="15" dur="3000" fill="hold"/>
                                        <p:tgtEl>
                                          <p:spTgt spid="8209"/>
                                        </p:tgtEl>
                                        <p:attrNameLst>
                                          <p:attrName>ppt_w</p:attrName>
                                        </p:attrNameLst>
                                      </p:cBhvr>
                                      <p:tavLst>
                                        <p:tav tm="0">
                                          <p:val>
                                            <p:fltVal val="0"/>
                                          </p:val>
                                        </p:tav>
                                        <p:tav tm="100000">
                                          <p:val>
                                            <p:strVal val="#ppt_w"/>
                                          </p:val>
                                        </p:tav>
                                      </p:tavLst>
                                    </p:anim>
                                    <p:anim calcmode="lin" valueType="num">
                                      <p:cBhvr>
                                        <p:cTn id="16" dur="3000" fill="hold"/>
                                        <p:tgtEl>
                                          <p:spTgt spid="8209"/>
                                        </p:tgtEl>
                                        <p:attrNameLst>
                                          <p:attrName>ppt_h</p:attrName>
                                        </p:attrNameLst>
                                      </p:cBhvr>
                                      <p:tavLst>
                                        <p:tav tm="0">
                                          <p:val>
                                            <p:fltVal val="0"/>
                                          </p:val>
                                        </p:tav>
                                        <p:tav tm="100000">
                                          <p:val>
                                            <p:strVal val="#ppt_h"/>
                                          </p:val>
                                        </p:tav>
                                      </p:tavLst>
                                    </p:anim>
                                    <p:anim calcmode="lin" valueType="num">
                                      <p:cBhvr>
                                        <p:cTn id="17" dur="3000" fill="hold"/>
                                        <p:tgtEl>
                                          <p:spTgt spid="8209"/>
                                        </p:tgtEl>
                                        <p:attrNameLst>
                                          <p:attrName>style.rotation</p:attrName>
                                        </p:attrNameLst>
                                      </p:cBhvr>
                                      <p:tavLst>
                                        <p:tav tm="0">
                                          <p:val>
                                            <p:fltVal val="360"/>
                                          </p:val>
                                        </p:tav>
                                        <p:tav tm="100000">
                                          <p:val>
                                            <p:fltVal val="0"/>
                                          </p:val>
                                        </p:tav>
                                      </p:tavLst>
                                    </p:anim>
                                    <p:animEffect transition="in" filter="fade">
                                      <p:cBhvr>
                                        <p:cTn id="18" dur="3000"/>
                                        <p:tgtEl>
                                          <p:spTgt spid="8209"/>
                                        </p:tgtEl>
                                      </p:cBhvr>
                                    </p:animEffect>
                                  </p:childTnLst>
                                </p:cTn>
                              </p:par>
                              <p:par>
                                <p:cTn id="19" presetID="49" presetClass="entr" presetSubtype="0" decel="100000" fill="hold" nodeType="withEffect">
                                  <p:stCondLst>
                                    <p:cond delay="300"/>
                                  </p:stCondLst>
                                  <p:childTnLst>
                                    <p:set>
                                      <p:cBhvr>
                                        <p:cTn id="20" dur="1" fill="hold">
                                          <p:stCondLst>
                                            <p:cond delay="0"/>
                                          </p:stCondLst>
                                        </p:cTn>
                                        <p:tgtEl>
                                          <p:spTgt spid="8210"/>
                                        </p:tgtEl>
                                        <p:attrNameLst>
                                          <p:attrName>style.visibility</p:attrName>
                                        </p:attrNameLst>
                                      </p:cBhvr>
                                      <p:to>
                                        <p:strVal val="visible"/>
                                      </p:to>
                                    </p:set>
                                    <p:anim calcmode="lin" valueType="num">
                                      <p:cBhvr>
                                        <p:cTn id="21" dur="2700" fill="hold"/>
                                        <p:tgtEl>
                                          <p:spTgt spid="8210"/>
                                        </p:tgtEl>
                                        <p:attrNameLst>
                                          <p:attrName>ppt_w</p:attrName>
                                        </p:attrNameLst>
                                      </p:cBhvr>
                                      <p:tavLst>
                                        <p:tav tm="0">
                                          <p:val>
                                            <p:fltVal val="0"/>
                                          </p:val>
                                        </p:tav>
                                        <p:tav tm="100000">
                                          <p:val>
                                            <p:strVal val="#ppt_w"/>
                                          </p:val>
                                        </p:tav>
                                      </p:tavLst>
                                    </p:anim>
                                    <p:anim calcmode="lin" valueType="num">
                                      <p:cBhvr>
                                        <p:cTn id="22" dur="2700" fill="hold"/>
                                        <p:tgtEl>
                                          <p:spTgt spid="8210"/>
                                        </p:tgtEl>
                                        <p:attrNameLst>
                                          <p:attrName>ppt_h</p:attrName>
                                        </p:attrNameLst>
                                      </p:cBhvr>
                                      <p:tavLst>
                                        <p:tav tm="0">
                                          <p:val>
                                            <p:fltVal val="0"/>
                                          </p:val>
                                        </p:tav>
                                        <p:tav tm="100000">
                                          <p:val>
                                            <p:strVal val="#ppt_h"/>
                                          </p:val>
                                        </p:tav>
                                      </p:tavLst>
                                    </p:anim>
                                    <p:anim calcmode="lin" valueType="num">
                                      <p:cBhvr>
                                        <p:cTn id="23" dur="2700" fill="hold"/>
                                        <p:tgtEl>
                                          <p:spTgt spid="8210"/>
                                        </p:tgtEl>
                                        <p:attrNameLst>
                                          <p:attrName>style.rotation</p:attrName>
                                        </p:attrNameLst>
                                      </p:cBhvr>
                                      <p:tavLst>
                                        <p:tav tm="0">
                                          <p:val>
                                            <p:fltVal val="360"/>
                                          </p:val>
                                        </p:tav>
                                        <p:tav tm="100000">
                                          <p:val>
                                            <p:fltVal val="0"/>
                                          </p:val>
                                        </p:tav>
                                      </p:tavLst>
                                    </p:anim>
                                    <p:animEffect transition="in" filter="fade">
                                      <p:cBhvr>
                                        <p:cTn id="24" dur="2700"/>
                                        <p:tgtEl>
                                          <p:spTgt spid="8210"/>
                                        </p:tgtEl>
                                      </p:cBhvr>
                                    </p:animEffect>
                                  </p:childTnLst>
                                </p:cTn>
                              </p:par>
                              <p:par>
                                <p:cTn id="25" presetID="49" presetClass="entr" presetSubtype="0" decel="100000" fill="hold" nodeType="withEffect">
                                  <p:stCondLst>
                                    <p:cond delay="700"/>
                                  </p:stCondLst>
                                  <p:childTnLst>
                                    <p:set>
                                      <p:cBhvr>
                                        <p:cTn id="26" dur="1" fill="hold">
                                          <p:stCondLst>
                                            <p:cond delay="0"/>
                                          </p:stCondLst>
                                        </p:cTn>
                                        <p:tgtEl>
                                          <p:spTgt spid="8211"/>
                                        </p:tgtEl>
                                        <p:attrNameLst>
                                          <p:attrName>style.visibility</p:attrName>
                                        </p:attrNameLst>
                                      </p:cBhvr>
                                      <p:to>
                                        <p:strVal val="visible"/>
                                      </p:to>
                                    </p:set>
                                    <p:anim calcmode="lin" valueType="num">
                                      <p:cBhvr>
                                        <p:cTn id="27" dur="2300" fill="hold"/>
                                        <p:tgtEl>
                                          <p:spTgt spid="8211"/>
                                        </p:tgtEl>
                                        <p:attrNameLst>
                                          <p:attrName>ppt_w</p:attrName>
                                        </p:attrNameLst>
                                      </p:cBhvr>
                                      <p:tavLst>
                                        <p:tav tm="0">
                                          <p:val>
                                            <p:fltVal val="0"/>
                                          </p:val>
                                        </p:tav>
                                        <p:tav tm="100000">
                                          <p:val>
                                            <p:strVal val="#ppt_w"/>
                                          </p:val>
                                        </p:tav>
                                      </p:tavLst>
                                    </p:anim>
                                    <p:anim calcmode="lin" valueType="num">
                                      <p:cBhvr>
                                        <p:cTn id="28" dur="2300" fill="hold"/>
                                        <p:tgtEl>
                                          <p:spTgt spid="8211"/>
                                        </p:tgtEl>
                                        <p:attrNameLst>
                                          <p:attrName>ppt_h</p:attrName>
                                        </p:attrNameLst>
                                      </p:cBhvr>
                                      <p:tavLst>
                                        <p:tav tm="0">
                                          <p:val>
                                            <p:fltVal val="0"/>
                                          </p:val>
                                        </p:tav>
                                        <p:tav tm="100000">
                                          <p:val>
                                            <p:strVal val="#ppt_h"/>
                                          </p:val>
                                        </p:tav>
                                      </p:tavLst>
                                    </p:anim>
                                    <p:anim calcmode="lin" valueType="num">
                                      <p:cBhvr>
                                        <p:cTn id="29" dur="2300" fill="hold"/>
                                        <p:tgtEl>
                                          <p:spTgt spid="8211"/>
                                        </p:tgtEl>
                                        <p:attrNameLst>
                                          <p:attrName>style.rotation</p:attrName>
                                        </p:attrNameLst>
                                      </p:cBhvr>
                                      <p:tavLst>
                                        <p:tav tm="0">
                                          <p:val>
                                            <p:fltVal val="360"/>
                                          </p:val>
                                        </p:tav>
                                        <p:tav tm="100000">
                                          <p:val>
                                            <p:fltVal val="0"/>
                                          </p:val>
                                        </p:tav>
                                      </p:tavLst>
                                    </p:anim>
                                    <p:animEffect transition="in" filter="fade">
                                      <p:cBhvr>
                                        <p:cTn id="30" dur="2300"/>
                                        <p:tgtEl>
                                          <p:spTgt spid="8211"/>
                                        </p:tgtEl>
                                      </p:cBhvr>
                                    </p:animEffect>
                                  </p:childTnLst>
                                </p:cTn>
                              </p:par>
                              <p:par>
                                <p:cTn id="31" presetID="49" presetClass="entr" presetSubtype="0" decel="100000" fill="hold" nodeType="withEffect">
                                  <p:stCondLst>
                                    <p:cond delay="1100"/>
                                  </p:stCondLst>
                                  <p:childTnLst>
                                    <p:set>
                                      <p:cBhvr>
                                        <p:cTn id="32" dur="1" fill="hold">
                                          <p:stCondLst>
                                            <p:cond delay="0"/>
                                          </p:stCondLst>
                                        </p:cTn>
                                        <p:tgtEl>
                                          <p:spTgt spid="8212"/>
                                        </p:tgtEl>
                                        <p:attrNameLst>
                                          <p:attrName>style.visibility</p:attrName>
                                        </p:attrNameLst>
                                      </p:cBhvr>
                                      <p:to>
                                        <p:strVal val="visible"/>
                                      </p:to>
                                    </p:set>
                                    <p:anim calcmode="lin" valueType="num">
                                      <p:cBhvr>
                                        <p:cTn id="33" dur="1900" fill="hold"/>
                                        <p:tgtEl>
                                          <p:spTgt spid="8212"/>
                                        </p:tgtEl>
                                        <p:attrNameLst>
                                          <p:attrName>ppt_w</p:attrName>
                                        </p:attrNameLst>
                                      </p:cBhvr>
                                      <p:tavLst>
                                        <p:tav tm="0">
                                          <p:val>
                                            <p:fltVal val="0"/>
                                          </p:val>
                                        </p:tav>
                                        <p:tav tm="100000">
                                          <p:val>
                                            <p:strVal val="#ppt_w"/>
                                          </p:val>
                                        </p:tav>
                                      </p:tavLst>
                                    </p:anim>
                                    <p:anim calcmode="lin" valueType="num">
                                      <p:cBhvr>
                                        <p:cTn id="34" dur="1900" fill="hold"/>
                                        <p:tgtEl>
                                          <p:spTgt spid="8212"/>
                                        </p:tgtEl>
                                        <p:attrNameLst>
                                          <p:attrName>ppt_h</p:attrName>
                                        </p:attrNameLst>
                                      </p:cBhvr>
                                      <p:tavLst>
                                        <p:tav tm="0">
                                          <p:val>
                                            <p:fltVal val="0"/>
                                          </p:val>
                                        </p:tav>
                                        <p:tav tm="100000">
                                          <p:val>
                                            <p:strVal val="#ppt_h"/>
                                          </p:val>
                                        </p:tav>
                                      </p:tavLst>
                                    </p:anim>
                                    <p:anim calcmode="lin" valueType="num">
                                      <p:cBhvr>
                                        <p:cTn id="35" dur="1900" fill="hold"/>
                                        <p:tgtEl>
                                          <p:spTgt spid="8212"/>
                                        </p:tgtEl>
                                        <p:attrNameLst>
                                          <p:attrName>style.rotation</p:attrName>
                                        </p:attrNameLst>
                                      </p:cBhvr>
                                      <p:tavLst>
                                        <p:tav tm="0">
                                          <p:val>
                                            <p:fltVal val="360"/>
                                          </p:val>
                                        </p:tav>
                                        <p:tav tm="100000">
                                          <p:val>
                                            <p:fltVal val="0"/>
                                          </p:val>
                                        </p:tav>
                                      </p:tavLst>
                                    </p:anim>
                                    <p:animEffect transition="in" filter="fade">
                                      <p:cBhvr>
                                        <p:cTn id="36" dur="1900"/>
                                        <p:tgtEl>
                                          <p:spTgt spid="821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19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FADF3E69-D48D-D89E-F25C-03D037EDF52B}"/>
              </a:ext>
            </a:extLst>
          </p:cNvPr>
          <p:cNvSpPr>
            <a:spLocks noGrp="1" noChangeArrowheads="1"/>
          </p:cNvSpPr>
          <p:nvPr>
            <p:ph type="title"/>
          </p:nvPr>
        </p:nvSpPr>
        <p:spPr/>
        <p:txBody>
          <a:bodyPr/>
          <a:lstStyle/>
          <a:p>
            <a:r>
              <a:rPr lang="en-US" altLang="en-US" sz="3600"/>
              <a:t>Fine-grained Informational Complexity</a:t>
            </a:r>
          </a:p>
        </p:txBody>
      </p:sp>
      <p:sp>
        <p:nvSpPr>
          <p:cNvPr id="14361" name="Rectangle 25">
            <a:extLst>
              <a:ext uri="{FF2B5EF4-FFF2-40B4-BE49-F238E27FC236}">
                <a16:creationId xmlns:a16="http://schemas.microsoft.com/office/drawing/2014/main" id="{ADCA7BB9-7985-11EC-EDFC-9552320F5848}"/>
              </a:ext>
            </a:extLst>
          </p:cNvPr>
          <p:cNvSpPr>
            <a:spLocks noGrp="1" noChangeArrowheads="1"/>
          </p:cNvSpPr>
          <p:nvPr>
            <p:ph type="body" sz="half" idx="2"/>
          </p:nvPr>
        </p:nvSpPr>
        <p:spPr>
          <a:xfrm>
            <a:off x="4724400" y="4724400"/>
            <a:ext cx="3810000" cy="1600200"/>
          </a:xfrm>
        </p:spPr>
        <p:txBody>
          <a:bodyPr/>
          <a:lstStyle/>
          <a:p>
            <a:pPr>
              <a:lnSpc>
                <a:spcPct val="80000"/>
              </a:lnSpc>
            </a:pPr>
            <a:r>
              <a:rPr lang="en-US" altLang="en-US" sz="2400" i="1"/>
              <a:t>n </a:t>
            </a:r>
            <a:r>
              <a:rPr lang="en-US" altLang="en-US" sz="2400"/>
              <a:t>strands of potato</a:t>
            </a:r>
          </a:p>
          <a:p>
            <a:pPr>
              <a:lnSpc>
                <a:spcPct val="80000"/>
              </a:lnSpc>
            </a:pPr>
            <a:r>
              <a:rPr lang="en-US" altLang="en-US" sz="2400"/>
              <a:t>* 4 real #s per strand</a:t>
            </a:r>
          </a:p>
          <a:p>
            <a:pPr>
              <a:lnSpc>
                <a:spcPct val="80000"/>
              </a:lnSpc>
            </a:pPr>
            <a:r>
              <a:rPr lang="en-US" altLang="en-US" sz="2400" i="1"/>
              <a:t>* k</a:t>
            </a:r>
            <a:r>
              <a:rPr lang="en-US" altLang="en-US" sz="2400"/>
              <a:t> bits recovered per real</a:t>
            </a:r>
          </a:p>
          <a:p>
            <a:pPr>
              <a:lnSpc>
                <a:spcPct val="80000"/>
              </a:lnSpc>
            </a:pPr>
            <a:r>
              <a:rPr lang="en-US" altLang="en-US" sz="2400"/>
              <a:t>= </a:t>
            </a:r>
            <a:r>
              <a:rPr lang="en-US" altLang="en-US" sz="2400" i="1"/>
              <a:t>4kn</a:t>
            </a:r>
            <a:r>
              <a:rPr lang="en-US" altLang="en-US" sz="2400"/>
              <a:t> bits?   </a:t>
            </a:r>
          </a:p>
        </p:txBody>
      </p:sp>
      <p:pic>
        <p:nvPicPr>
          <p:cNvPr id="16388" name="Picture 4">
            <a:extLst>
              <a:ext uri="{FF2B5EF4-FFF2-40B4-BE49-F238E27FC236}">
                <a16:creationId xmlns:a16="http://schemas.microsoft.com/office/drawing/2014/main" id="{501631ED-3BE4-41A2-E614-3E16D5A3F7F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00200" y="1752600"/>
            <a:ext cx="2695575" cy="266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1" name="Oval 5">
            <a:extLst>
              <a:ext uri="{FF2B5EF4-FFF2-40B4-BE49-F238E27FC236}">
                <a16:creationId xmlns:a16="http://schemas.microsoft.com/office/drawing/2014/main" id="{B9E23975-0A4C-0E03-85AC-06CC3BF9A990}"/>
              </a:ext>
            </a:extLst>
          </p:cNvPr>
          <p:cNvSpPr>
            <a:spLocks noChangeArrowheads="1"/>
          </p:cNvSpPr>
          <p:nvPr/>
        </p:nvSpPr>
        <p:spPr bwMode="auto">
          <a:xfrm>
            <a:off x="5334000" y="1835150"/>
            <a:ext cx="2514600" cy="25082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sp>
        <p:nvSpPr>
          <p:cNvPr id="14342" name="Line 6">
            <a:extLst>
              <a:ext uri="{FF2B5EF4-FFF2-40B4-BE49-F238E27FC236}">
                <a16:creationId xmlns:a16="http://schemas.microsoft.com/office/drawing/2014/main" id="{971824F5-39AB-4565-1284-326EAA96A0B2}"/>
              </a:ext>
            </a:extLst>
          </p:cNvPr>
          <p:cNvSpPr>
            <a:spLocks noChangeShapeType="1"/>
          </p:cNvSpPr>
          <p:nvPr/>
        </p:nvSpPr>
        <p:spPr bwMode="auto">
          <a:xfrm flipV="1">
            <a:off x="6019800" y="2063750"/>
            <a:ext cx="381000"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3" name="Line 7">
            <a:extLst>
              <a:ext uri="{FF2B5EF4-FFF2-40B4-BE49-F238E27FC236}">
                <a16:creationId xmlns:a16="http://schemas.microsoft.com/office/drawing/2014/main" id="{1B77E873-FC4A-8755-D873-6EF13C268D9B}"/>
              </a:ext>
            </a:extLst>
          </p:cNvPr>
          <p:cNvSpPr>
            <a:spLocks noChangeShapeType="1"/>
          </p:cNvSpPr>
          <p:nvPr/>
        </p:nvSpPr>
        <p:spPr bwMode="auto">
          <a:xfrm flipV="1">
            <a:off x="6096000" y="2444750"/>
            <a:ext cx="320675" cy="533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4" name="Line 8">
            <a:extLst>
              <a:ext uri="{FF2B5EF4-FFF2-40B4-BE49-F238E27FC236}">
                <a16:creationId xmlns:a16="http://schemas.microsoft.com/office/drawing/2014/main" id="{375DF3F3-E32D-55B8-A276-2362AA5CCCF2}"/>
              </a:ext>
            </a:extLst>
          </p:cNvPr>
          <p:cNvSpPr>
            <a:spLocks noChangeShapeType="1"/>
          </p:cNvSpPr>
          <p:nvPr/>
        </p:nvSpPr>
        <p:spPr bwMode="auto">
          <a:xfrm flipH="1" flipV="1">
            <a:off x="6950075" y="2825750"/>
            <a:ext cx="365125" cy="838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5" name="Line 9">
            <a:extLst>
              <a:ext uri="{FF2B5EF4-FFF2-40B4-BE49-F238E27FC236}">
                <a16:creationId xmlns:a16="http://schemas.microsoft.com/office/drawing/2014/main" id="{F3C59962-1344-AE1E-7F19-DD8AB2645BF9}"/>
              </a:ext>
            </a:extLst>
          </p:cNvPr>
          <p:cNvSpPr>
            <a:spLocks noChangeShapeType="1"/>
          </p:cNvSpPr>
          <p:nvPr/>
        </p:nvSpPr>
        <p:spPr bwMode="auto">
          <a:xfrm flipH="1" flipV="1">
            <a:off x="6248400" y="3282950"/>
            <a:ext cx="136525" cy="838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6" name="Line 10">
            <a:extLst>
              <a:ext uri="{FF2B5EF4-FFF2-40B4-BE49-F238E27FC236}">
                <a16:creationId xmlns:a16="http://schemas.microsoft.com/office/drawing/2014/main" id="{0F71959A-C6BD-215E-D8E8-C05215B07449}"/>
              </a:ext>
            </a:extLst>
          </p:cNvPr>
          <p:cNvSpPr>
            <a:spLocks noChangeShapeType="1"/>
          </p:cNvSpPr>
          <p:nvPr/>
        </p:nvSpPr>
        <p:spPr bwMode="auto">
          <a:xfrm flipV="1">
            <a:off x="6553200" y="3206750"/>
            <a:ext cx="381000" cy="457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7" name="Line 11">
            <a:extLst>
              <a:ext uri="{FF2B5EF4-FFF2-40B4-BE49-F238E27FC236}">
                <a16:creationId xmlns:a16="http://schemas.microsoft.com/office/drawing/2014/main" id="{7FC4BCB3-20CB-BC27-1168-33097D4C39EF}"/>
              </a:ext>
            </a:extLst>
          </p:cNvPr>
          <p:cNvSpPr>
            <a:spLocks noChangeShapeType="1"/>
          </p:cNvSpPr>
          <p:nvPr/>
        </p:nvSpPr>
        <p:spPr bwMode="auto">
          <a:xfrm flipV="1">
            <a:off x="6934200" y="3663950"/>
            <a:ext cx="228600" cy="609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8" name="Line 12">
            <a:extLst>
              <a:ext uri="{FF2B5EF4-FFF2-40B4-BE49-F238E27FC236}">
                <a16:creationId xmlns:a16="http://schemas.microsoft.com/office/drawing/2014/main" id="{34097870-165A-778E-A359-9C098BF71332}"/>
              </a:ext>
            </a:extLst>
          </p:cNvPr>
          <p:cNvSpPr>
            <a:spLocks noChangeShapeType="1"/>
          </p:cNvSpPr>
          <p:nvPr/>
        </p:nvSpPr>
        <p:spPr bwMode="auto">
          <a:xfrm flipV="1">
            <a:off x="7391400" y="3282950"/>
            <a:ext cx="76200" cy="533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9" name="Line 13">
            <a:extLst>
              <a:ext uri="{FF2B5EF4-FFF2-40B4-BE49-F238E27FC236}">
                <a16:creationId xmlns:a16="http://schemas.microsoft.com/office/drawing/2014/main" id="{2BBF7BF4-6A62-2758-410F-7CE2593307F7}"/>
              </a:ext>
            </a:extLst>
          </p:cNvPr>
          <p:cNvSpPr>
            <a:spLocks noChangeShapeType="1"/>
          </p:cNvSpPr>
          <p:nvPr/>
        </p:nvSpPr>
        <p:spPr bwMode="auto">
          <a:xfrm flipV="1">
            <a:off x="7391400" y="2978150"/>
            <a:ext cx="152400"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0" name="Line 14">
            <a:extLst>
              <a:ext uri="{FF2B5EF4-FFF2-40B4-BE49-F238E27FC236}">
                <a16:creationId xmlns:a16="http://schemas.microsoft.com/office/drawing/2014/main" id="{8853DA60-B8E8-18DE-35F2-45289E759BEB}"/>
              </a:ext>
            </a:extLst>
          </p:cNvPr>
          <p:cNvSpPr>
            <a:spLocks noChangeShapeType="1"/>
          </p:cNvSpPr>
          <p:nvPr/>
        </p:nvSpPr>
        <p:spPr bwMode="auto">
          <a:xfrm flipH="1" flipV="1">
            <a:off x="6934200" y="2216150"/>
            <a:ext cx="381000" cy="685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1" name="Line 15">
            <a:extLst>
              <a:ext uri="{FF2B5EF4-FFF2-40B4-BE49-F238E27FC236}">
                <a16:creationId xmlns:a16="http://schemas.microsoft.com/office/drawing/2014/main" id="{146F4A46-DC09-7A70-5A94-C420EB7B9E10}"/>
              </a:ext>
            </a:extLst>
          </p:cNvPr>
          <p:cNvSpPr>
            <a:spLocks noChangeShapeType="1"/>
          </p:cNvSpPr>
          <p:nvPr/>
        </p:nvSpPr>
        <p:spPr bwMode="auto">
          <a:xfrm flipH="1" flipV="1">
            <a:off x="5715000" y="2597150"/>
            <a:ext cx="152400" cy="457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2" name="Line 16">
            <a:extLst>
              <a:ext uri="{FF2B5EF4-FFF2-40B4-BE49-F238E27FC236}">
                <a16:creationId xmlns:a16="http://schemas.microsoft.com/office/drawing/2014/main" id="{C8129BE2-40D1-6C93-EE71-D976D986422D}"/>
              </a:ext>
            </a:extLst>
          </p:cNvPr>
          <p:cNvSpPr>
            <a:spLocks noChangeShapeType="1"/>
          </p:cNvSpPr>
          <p:nvPr/>
        </p:nvSpPr>
        <p:spPr bwMode="auto">
          <a:xfrm flipH="1" flipV="1">
            <a:off x="5867400" y="2673350"/>
            <a:ext cx="228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3" name="Line 17">
            <a:extLst>
              <a:ext uri="{FF2B5EF4-FFF2-40B4-BE49-F238E27FC236}">
                <a16:creationId xmlns:a16="http://schemas.microsoft.com/office/drawing/2014/main" id="{949E5497-CD82-8D6E-107E-03399EA2A64B}"/>
              </a:ext>
            </a:extLst>
          </p:cNvPr>
          <p:cNvSpPr>
            <a:spLocks noChangeShapeType="1"/>
          </p:cNvSpPr>
          <p:nvPr/>
        </p:nvSpPr>
        <p:spPr bwMode="auto">
          <a:xfrm flipH="1">
            <a:off x="6477000" y="2520950"/>
            <a:ext cx="30480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4" name="Line 18">
            <a:extLst>
              <a:ext uri="{FF2B5EF4-FFF2-40B4-BE49-F238E27FC236}">
                <a16:creationId xmlns:a16="http://schemas.microsoft.com/office/drawing/2014/main" id="{CC3BC37C-2DC6-691E-F1FB-74EAAEA72969}"/>
              </a:ext>
            </a:extLst>
          </p:cNvPr>
          <p:cNvSpPr>
            <a:spLocks noChangeShapeType="1"/>
          </p:cNvSpPr>
          <p:nvPr/>
        </p:nvSpPr>
        <p:spPr bwMode="auto">
          <a:xfrm flipH="1" flipV="1">
            <a:off x="5410200" y="3435350"/>
            <a:ext cx="45720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4359" name="Group 23">
            <a:extLst>
              <a:ext uri="{FF2B5EF4-FFF2-40B4-BE49-F238E27FC236}">
                <a16:creationId xmlns:a16="http://schemas.microsoft.com/office/drawing/2014/main" id="{4507CDF4-2CD3-A58A-AE2B-D9851AF1651B}"/>
              </a:ext>
            </a:extLst>
          </p:cNvPr>
          <p:cNvGrpSpPr>
            <a:grpSpLocks/>
          </p:cNvGrpSpPr>
          <p:nvPr/>
        </p:nvGrpSpPr>
        <p:grpSpPr bwMode="auto">
          <a:xfrm>
            <a:off x="5410200" y="3024188"/>
            <a:ext cx="1066800" cy="1335087"/>
            <a:chOff x="3408" y="2097"/>
            <a:chExt cx="672" cy="841"/>
          </a:xfrm>
        </p:grpSpPr>
        <p:sp>
          <p:nvSpPr>
            <p:cNvPr id="16409" name="Oval 19">
              <a:extLst>
                <a:ext uri="{FF2B5EF4-FFF2-40B4-BE49-F238E27FC236}">
                  <a16:creationId xmlns:a16="http://schemas.microsoft.com/office/drawing/2014/main" id="{0F73526D-3A8E-F7B0-43C5-37D5B8B0C541}"/>
                </a:ext>
              </a:extLst>
            </p:cNvPr>
            <p:cNvSpPr>
              <a:spLocks noChangeArrowheads="1"/>
            </p:cNvSpPr>
            <p:nvPr/>
          </p:nvSpPr>
          <p:spPr bwMode="auto">
            <a:xfrm>
              <a:off x="3888" y="2208"/>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sp>
          <p:nvSpPr>
            <p:cNvPr id="16410" name="Oval 20">
              <a:extLst>
                <a:ext uri="{FF2B5EF4-FFF2-40B4-BE49-F238E27FC236}">
                  <a16:creationId xmlns:a16="http://schemas.microsoft.com/office/drawing/2014/main" id="{E41E1555-F945-9530-199D-C553DC2E9641}"/>
                </a:ext>
              </a:extLst>
            </p:cNvPr>
            <p:cNvSpPr>
              <a:spLocks noChangeArrowheads="1"/>
            </p:cNvSpPr>
            <p:nvPr/>
          </p:nvSpPr>
          <p:spPr bwMode="auto">
            <a:xfrm>
              <a:off x="3984" y="2784"/>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sp>
          <p:nvSpPr>
            <p:cNvPr id="16411" name="Text Box 21">
              <a:extLst>
                <a:ext uri="{FF2B5EF4-FFF2-40B4-BE49-F238E27FC236}">
                  <a16:creationId xmlns:a16="http://schemas.microsoft.com/office/drawing/2014/main" id="{A88893AF-EA48-53F8-FA78-34530BE645C2}"/>
                </a:ext>
              </a:extLst>
            </p:cNvPr>
            <p:cNvSpPr txBox="1">
              <a:spLocks noChangeArrowheads="1"/>
            </p:cNvSpPr>
            <p:nvPr/>
          </p:nvSpPr>
          <p:spPr bwMode="auto">
            <a:xfrm>
              <a:off x="3408" y="2097"/>
              <a:ext cx="52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r>
                <a:rPr kumimoji="0" lang="en-US" altLang="en-US" sz="2000" b="1"/>
                <a:t>(x</a:t>
              </a:r>
              <a:r>
                <a:rPr kumimoji="0" lang="en-US" altLang="en-US" sz="2000" b="1" baseline="-25000"/>
                <a:t>1</a:t>
              </a:r>
              <a:r>
                <a:rPr kumimoji="0" lang="en-US" altLang="en-US" sz="2000" b="1"/>
                <a:t>,y</a:t>
              </a:r>
              <a:r>
                <a:rPr kumimoji="0" lang="en-US" altLang="en-US" sz="2000" b="1" baseline="-25000"/>
                <a:t>1</a:t>
              </a:r>
              <a:r>
                <a:rPr kumimoji="0" lang="en-US" altLang="en-US" sz="2000" b="1"/>
                <a:t>)</a:t>
              </a:r>
            </a:p>
          </p:txBody>
        </p:sp>
        <p:sp>
          <p:nvSpPr>
            <p:cNvPr id="16412" name="Text Box 22">
              <a:extLst>
                <a:ext uri="{FF2B5EF4-FFF2-40B4-BE49-F238E27FC236}">
                  <a16:creationId xmlns:a16="http://schemas.microsoft.com/office/drawing/2014/main" id="{3EDFD362-9F67-055A-FC06-487886AC4BEE}"/>
                </a:ext>
              </a:extLst>
            </p:cNvPr>
            <p:cNvSpPr txBox="1">
              <a:spLocks noChangeArrowheads="1"/>
            </p:cNvSpPr>
            <p:nvPr/>
          </p:nvSpPr>
          <p:spPr bwMode="auto">
            <a:xfrm>
              <a:off x="3504" y="2688"/>
              <a:ext cx="52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r>
                <a:rPr kumimoji="0" lang="en-US" altLang="en-US" sz="2000" b="1"/>
                <a:t>(x</a:t>
              </a:r>
              <a:r>
                <a:rPr kumimoji="0" lang="en-US" altLang="en-US" sz="2000" b="1" baseline="-25000"/>
                <a:t>2</a:t>
              </a:r>
              <a:r>
                <a:rPr kumimoji="0" lang="en-US" altLang="en-US" sz="2000" b="1"/>
                <a:t>,y</a:t>
              </a:r>
              <a:r>
                <a:rPr kumimoji="0" lang="en-US" altLang="en-US" sz="2000" b="1" baseline="-25000"/>
                <a:t>2</a:t>
              </a:r>
              <a:r>
                <a:rPr kumimoji="0" lang="en-US" altLang="en-US" sz="2000" b="1"/>
                <a:t>)</a:t>
              </a:r>
            </a:p>
          </p:txBody>
        </p:sp>
      </p:grpSp>
      <p:grpSp>
        <p:nvGrpSpPr>
          <p:cNvPr id="14367" name="Group 31">
            <a:extLst>
              <a:ext uri="{FF2B5EF4-FFF2-40B4-BE49-F238E27FC236}">
                <a16:creationId xmlns:a16="http://schemas.microsoft.com/office/drawing/2014/main" id="{18C4311D-11E1-89DE-1A1F-27F265B47626}"/>
              </a:ext>
            </a:extLst>
          </p:cNvPr>
          <p:cNvGrpSpPr>
            <a:grpSpLocks/>
          </p:cNvGrpSpPr>
          <p:nvPr/>
        </p:nvGrpSpPr>
        <p:grpSpPr bwMode="auto">
          <a:xfrm>
            <a:off x="1066800" y="4724400"/>
            <a:ext cx="5562600" cy="1600200"/>
            <a:chOff x="672" y="3024"/>
            <a:chExt cx="3504" cy="1008"/>
          </a:xfrm>
        </p:grpSpPr>
        <p:sp>
          <p:nvSpPr>
            <p:cNvPr id="16405" name="Line 26">
              <a:extLst>
                <a:ext uri="{FF2B5EF4-FFF2-40B4-BE49-F238E27FC236}">
                  <a16:creationId xmlns:a16="http://schemas.microsoft.com/office/drawing/2014/main" id="{55652E3D-83A1-953D-E799-5441891FE42D}"/>
                </a:ext>
              </a:extLst>
            </p:cNvPr>
            <p:cNvSpPr>
              <a:spLocks noChangeShapeType="1"/>
            </p:cNvSpPr>
            <p:nvPr/>
          </p:nvSpPr>
          <p:spPr bwMode="auto">
            <a:xfrm flipV="1">
              <a:off x="3312" y="3792"/>
              <a:ext cx="864" cy="144"/>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6" name="Text Box 28">
              <a:extLst>
                <a:ext uri="{FF2B5EF4-FFF2-40B4-BE49-F238E27FC236}">
                  <a16:creationId xmlns:a16="http://schemas.microsoft.com/office/drawing/2014/main" id="{EED4ACEE-E53A-8CC9-336E-A7B0D4B2994A}"/>
                </a:ext>
              </a:extLst>
            </p:cNvPr>
            <p:cNvSpPr txBox="1">
              <a:spLocks noChangeArrowheads="1"/>
            </p:cNvSpPr>
            <p:nvPr/>
          </p:nvSpPr>
          <p:spPr bwMode="auto">
            <a:xfrm>
              <a:off x="758" y="3024"/>
              <a:ext cx="1853"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r>
                <a:rPr kumimoji="0" lang="en-US" altLang="en-US" sz="2400">
                  <a:solidFill>
                    <a:schemeClr val="accent2"/>
                  </a:solidFill>
                </a:rPr>
                <a:t>Strands are unordered:</a:t>
              </a:r>
            </a:p>
            <a:p>
              <a:pPr>
                <a:spcBef>
                  <a:spcPct val="0"/>
                </a:spcBef>
                <a:buClrTx/>
                <a:buFontTx/>
                <a:buNone/>
              </a:pPr>
              <a:endParaRPr kumimoji="0" lang="en-US" altLang="en-US" sz="2400">
                <a:solidFill>
                  <a:schemeClr val="accent2"/>
                </a:solidFill>
              </a:endParaRPr>
            </a:p>
          </p:txBody>
        </p:sp>
        <p:graphicFrame>
          <p:nvGraphicFramePr>
            <p:cNvPr id="16407" name="Object 29">
              <a:extLst>
                <a:ext uri="{FF2B5EF4-FFF2-40B4-BE49-F238E27FC236}">
                  <a16:creationId xmlns:a16="http://schemas.microsoft.com/office/drawing/2014/main" id="{5D9DEDF9-A929-E823-9FBF-648B8CCDC966}"/>
                </a:ext>
              </a:extLst>
            </p:cNvPr>
            <p:cNvGraphicFramePr>
              <a:graphicFrameLocks noChangeAspect="1"/>
            </p:cNvGraphicFramePr>
            <p:nvPr/>
          </p:nvGraphicFramePr>
          <p:xfrm>
            <a:off x="723" y="3360"/>
            <a:ext cx="2010" cy="570"/>
          </p:xfrm>
          <a:graphic>
            <a:graphicData uri="http://schemas.openxmlformats.org/presentationml/2006/ole">
              <mc:AlternateContent xmlns:mc="http://schemas.openxmlformats.org/markup-compatibility/2006">
                <mc:Choice xmlns:v="urn:schemas-microsoft-com:vml" Requires="v">
                  <p:oleObj name="Equation" r:id="rId4" imgW="1701800" imgH="482600" progId="Equation.3">
                    <p:embed/>
                  </p:oleObj>
                </mc:Choice>
                <mc:Fallback>
                  <p:oleObj name="Equation" r:id="rId4" imgW="1701800" imgH="482600" progId="Equation.3">
                    <p:embed/>
                    <p:pic>
                      <p:nvPicPr>
                        <p:cNvPr id="0" name="Object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 y="3360"/>
                          <a:ext cx="2010" cy="5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408" name="Rectangle 30">
              <a:extLst>
                <a:ext uri="{FF2B5EF4-FFF2-40B4-BE49-F238E27FC236}">
                  <a16:creationId xmlns:a16="http://schemas.microsoft.com/office/drawing/2014/main" id="{DA0BF1A6-971F-83A3-7488-6827A7D8F78F}"/>
                </a:ext>
              </a:extLst>
            </p:cNvPr>
            <p:cNvSpPr>
              <a:spLocks noChangeArrowheads="1"/>
            </p:cNvSpPr>
            <p:nvPr/>
          </p:nvSpPr>
          <p:spPr bwMode="auto">
            <a:xfrm>
              <a:off x="672" y="3024"/>
              <a:ext cx="2112" cy="1008"/>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4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61">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42"/>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nodeType="afterEffect">
                                  <p:stCondLst>
                                    <p:cond delay="100"/>
                                  </p:stCondLst>
                                  <p:childTnLst>
                                    <p:set>
                                      <p:cBhvr>
                                        <p:cTn id="15" dur="1" fill="hold">
                                          <p:stCondLst>
                                            <p:cond delay="0"/>
                                          </p:stCondLst>
                                        </p:cTn>
                                        <p:tgtEl>
                                          <p:spTgt spid="14343"/>
                                        </p:tgtEl>
                                        <p:attrNameLst>
                                          <p:attrName>style.visibility</p:attrName>
                                        </p:attrNameLst>
                                      </p:cBhvr>
                                      <p:to>
                                        <p:strVal val="visible"/>
                                      </p:to>
                                    </p:set>
                                  </p:childTnLst>
                                </p:cTn>
                              </p:par>
                            </p:childTnLst>
                          </p:cTn>
                        </p:par>
                        <p:par>
                          <p:cTn id="16" fill="hold" nodeType="afterGroup">
                            <p:stCondLst>
                              <p:cond delay="100"/>
                            </p:stCondLst>
                            <p:childTnLst>
                              <p:par>
                                <p:cTn id="17" presetID="1" presetClass="entr" presetSubtype="0" fill="hold" nodeType="afterEffect">
                                  <p:stCondLst>
                                    <p:cond delay="100"/>
                                  </p:stCondLst>
                                  <p:childTnLst>
                                    <p:set>
                                      <p:cBhvr>
                                        <p:cTn id="18" dur="1" fill="hold">
                                          <p:stCondLst>
                                            <p:cond delay="0"/>
                                          </p:stCondLst>
                                        </p:cTn>
                                        <p:tgtEl>
                                          <p:spTgt spid="14344"/>
                                        </p:tgtEl>
                                        <p:attrNameLst>
                                          <p:attrName>style.visibility</p:attrName>
                                        </p:attrNameLst>
                                      </p:cBhvr>
                                      <p:to>
                                        <p:strVal val="visible"/>
                                      </p:to>
                                    </p:set>
                                  </p:childTnLst>
                                </p:cTn>
                              </p:par>
                            </p:childTnLst>
                          </p:cTn>
                        </p:par>
                        <p:par>
                          <p:cTn id="19" fill="hold" nodeType="afterGroup">
                            <p:stCondLst>
                              <p:cond delay="200"/>
                            </p:stCondLst>
                            <p:childTnLst>
                              <p:par>
                                <p:cTn id="20" presetID="1" presetClass="entr" presetSubtype="0" fill="hold" nodeType="afterEffect">
                                  <p:stCondLst>
                                    <p:cond delay="100"/>
                                  </p:stCondLst>
                                  <p:childTnLst>
                                    <p:set>
                                      <p:cBhvr>
                                        <p:cTn id="21" dur="1" fill="hold">
                                          <p:stCondLst>
                                            <p:cond delay="0"/>
                                          </p:stCondLst>
                                        </p:cTn>
                                        <p:tgtEl>
                                          <p:spTgt spid="14345"/>
                                        </p:tgtEl>
                                        <p:attrNameLst>
                                          <p:attrName>style.visibility</p:attrName>
                                        </p:attrNameLst>
                                      </p:cBhvr>
                                      <p:to>
                                        <p:strVal val="visible"/>
                                      </p:to>
                                    </p:set>
                                  </p:childTnLst>
                                </p:cTn>
                              </p:par>
                            </p:childTnLst>
                          </p:cTn>
                        </p:par>
                        <p:par>
                          <p:cTn id="22" fill="hold" nodeType="afterGroup">
                            <p:stCondLst>
                              <p:cond delay="300"/>
                            </p:stCondLst>
                            <p:childTnLst>
                              <p:par>
                                <p:cTn id="23" presetID="1" presetClass="entr" presetSubtype="0" fill="hold" nodeType="afterEffect">
                                  <p:stCondLst>
                                    <p:cond delay="100"/>
                                  </p:stCondLst>
                                  <p:childTnLst>
                                    <p:set>
                                      <p:cBhvr>
                                        <p:cTn id="24" dur="1" fill="hold">
                                          <p:stCondLst>
                                            <p:cond delay="0"/>
                                          </p:stCondLst>
                                        </p:cTn>
                                        <p:tgtEl>
                                          <p:spTgt spid="14346"/>
                                        </p:tgtEl>
                                        <p:attrNameLst>
                                          <p:attrName>style.visibility</p:attrName>
                                        </p:attrNameLst>
                                      </p:cBhvr>
                                      <p:to>
                                        <p:strVal val="visible"/>
                                      </p:to>
                                    </p:set>
                                  </p:childTnLst>
                                </p:cTn>
                              </p:par>
                            </p:childTnLst>
                          </p:cTn>
                        </p:par>
                        <p:par>
                          <p:cTn id="25" fill="hold" nodeType="afterGroup">
                            <p:stCondLst>
                              <p:cond delay="400"/>
                            </p:stCondLst>
                            <p:childTnLst>
                              <p:par>
                                <p:cTn id="26" presetID="1" presetClass="entr" presetSubtype="0" fill="hold" nodeType="afterEffect">
                                  <p:stCondLst>
                                    <p:cond delay="100"/>
                                  </p:stCondLst>
                                  <p:childTnLst>
                                    <p:set>
                                      <p:cBhvr>
                                        <p:cTn id="27" dur="1" fill="hold">
                                          <p:stCondLst>
                                            <p:cond delay="0"/>
                                          </p:stCondLst>
                                        </p:cTn>
                                        <p:tgtEl>
                                          <p:spTgt spid="14347"/>
                                        </p:tgtEl>
                                        <p:attrNameLst>
                                          <p:attrName>style.visibility</p:attrName>
                                        </p:attrNameLst>
                                      </p:cBhvr>
                                      <p:to>
                                        <p:strVal val="visible"/>
                                      </p:to>
                                    </p:set>
                                  </p:childTnLst>
                                </p:cTn>
                              </p:par>
                            </p:childTnLst>
                          </p:cTn>
                        </p:par>
                        <p:par>
                          <p:cTn id="28" fill="hold" nodeType="afterGroup">
                            <p:stCondLst>
                              <p:cond delay="500"/>
                            </p:stCondLst>
                            <p:childTnLst>
                              <p:par>
                                <p:cTn id="29" presetID="1" presetClass="entr" presetSubtype="0" fill="hold" nodeType="afterEffect">
                                  <p:stCondLst>
                                    <p:cond delay="100"/>
                                  </p:stCondLst>
                                  <p:childTnLst>
                                    <p:set>
                                      <p:cBhvr>
                                        <p:cTn id="30" dur="1" fill="hold">
                                          <p:stCondLst>
                                            <p:cond delay="0"/>
                                          </p:stCondLst>
                                        </p:cTn>
                                        <p:tgtEl>
                                          <p:spTgt spid="14348"/>
                                        </p:tgtEl>
                                        <p:attrNameLst>
                                          <p:attrName>style.visibility</p:attrName>
                                        </p:attrNameLst>
                                      </p:cBhvr>
                                      <p:to>
                                        <p:strVal val="visible"/>
                                      </p:to>
                                    </p:set>
                                  </p:childTnLst>
                                </p:cTn>
                              </p:par>
                            </p:childTnLst>
                          </p:cTn>
                        </p:par>
                        <p:par>
                          <p:cTn id="31" fill="hold" nodeType="afterGroup">
                            <p:stCondLst>
                              <p:cond delay="600"/>
                            </p:stCondLst>
                            <p:childTnLst>
                              <p:par>
                                <p:cTn id="32" presetID="1" presetClass="entr" presetSubtype="0" fill="hold" nodeType="afterEffect">
                                  <p:stCondLst>
                                    <p:cond delay="100"/>
                                  </p:stCondLst>
                                  <p:childTnLst>
                                    <p:set>
                                      <p:cBhvr>
                                        <p:cTn id="33" dur="1" fill="hold">
                                          <p:stCondLst>
                                            <p:cond delay="0"/>
                                          </p:stCondLst>
                                        </p:cTn>
                                        <p:tgtEl>
                                          <p:spTgt spid="14349"/>
                                        </p:tgtEl>
                                        <p:attrNameLst>
                                          <p:attrName>style.visibility</p:attrName>
                                        </p:attrNameLst>
                                      </p:cBhvr>
                                      <p:to>
                                        <p:strVal val="visible"/>
                                      </p:to>
                                    </p:set>
                                  </p:childTnLst>
                                </p:cTn>
                              </p:par>
                            </p:childTnLst>
                          </p:cTn>
                        </p:par>
                        <p:par>
                          <p:cTn id="34" fill="hold" nodeType="afterGroup">
                            <p:stCondLst>
                              <p:cond delay="700"/>
                            </p:stCondLst>
                            <p:childTnLst>
                              <p:par>
                                <p:cTn id="35" presetID="1" presetClass="entr" presetSubtype="0" fill="hold" nodeType="afterEffect">
                                  <p:stCondLst>
                                    <p:cond delay="100"/>
                                  </p:stCondLst>
                                  <p:childTnLst>
                                    <p:set>
                                      <p:cBhvr>
                                        <p:cTn id="36" dur="1" fill="hold">
                                          <p:stCondLst>
                                            <p:cond delay="0"/>
                                          </p:stCondLst>
                                        </p:cTn>
                                        <p:tgtEl>
                                          <p:spTgt spid="14350"/>
                                        </p:tgtEl>
                                        <p:attrNameLst>
                                          <p:attrName>style.visibility</p:attrName>
                                        </p:attrNameLst>
                                      </p:cBhvr>
                                      <p:to>
                                        <p:strVal val="visible"/>
                                      </p:to>
                                    </p:set>
                                  </p:childTnLst>
                                </p:cTn>
                              </p:par>
                            </p:childTnLst>
                          </p:cTn>
                        </p:par>
                        <p:par>
                          <p:cTn id="37" fill="hold" nodeType="afterGroup">
                            <p:stCondLst>
                              <p:cond delay="800"/>
                            </p:stCondLst>
                            <p:childTnLst>
                              <p:par>
                                <p:cTn id="38" presetID="1" presetClass="entr" presetSubtype="0" fill="hold" nodeType="afterEffect">
                                  <p:stCondLst>
                                    <p:cond delay="100"/>
                                  </p:stCondLst>
                                  <p:childTnLst>
                                    <p:set>
                                      <p:cBhvr>
                                        <p:cTn id="39" dur="1" fill="hold">
                                          <p:stCondLst>
                                            <p:cond delay="0"/>
                                          </p:stCondLst>
                                        </p:cTn>
                                        <p:tgtEl>
                                          <p:spTgt spid="14351"/>
                                        </p:tgtEl>
                                        <p:attrNameLst>
                                          <p:attrName>style.visibility</p:attrName>
                                        </p:attrNameLst>
                                      </p:cBhvr>
                                      <p:to>
                                        <p:strVal val="visible"/>
                                      </p:to>
                                    </p:set>
                                  </p:childTnLst>
                                </p:cTn>
                              </p:par>
                            </p:childTnLst>
                          </p:cTn>
                        </p:par>
                        <p:par>
                          <p:cTn id="40" fill="hold" nodeType="afterGroup">
                            <p:stCondLst>
                              <p:cond delay="900"/>
                            </p:stCondLst>
                            <p:childTnLst>
                              <p:par>
                                <p:cTn id="41" presetID="1" presetClass="entr" presetSubtype="0" fill="hold" nodeType="afterEffect">
                                  <p:stCondLst>
                                    <p:cond delay="100"/>
                                  </p:stCondLst>
                                  <p:childTnLst>
                                    <p:set>
                                      <p:cBhvr>
                                        <p:cTn id="42" dur="1" fill="hold">
                                          <p:stCondLst>
                                            <p:cond delay="0"/>
                                          </p:stCondLst>
                                        </p:cTn>
                                        <p:tgtEl>
                                          <p:spTgt spid="14352"/>
                                        </p:tgtEl>
                                        <p:attrNameLst>
                                          <p:attrName>style.visibility</p:attrName>
                                        </p:attrNameLst>
                                      </p:cBhvr>
                                      <p:to>
                                        <p:strVal val="visible"/>
                                      </p:to>
                                    </p:set>
                                  </p:childTnLst>
                                </p:cTn>
                              </p:par>
                            </p:childTnLst>
                          </p:cTn>
                        </p:par>
                        <p:par>
                          <p:cTn id="43" fill="hold" nodeType="afterGroup">
                            <p:stCondLst>
                              <p:cond delay="1000"/>
                            </p:stCondLst>
                            <p:childTnLst>
                              <p:par>
                                <p:cTn id="44" presetID="1" presetClass="entr" presetSubtype="0" fill="hold" nodeType="afterEffect">
                                  <p:stCondLst>
                                    <p:cond delay="100"/>
                                  </p:stCondLst>
                                  <p:childTnLst>
                                    <p:set>
                                      <p:cBhvr>
                                        <p:cTn id="45" dur="1" fill="hold">
                                          <p:stCondLst>
                                            <p:cond delay="0"/>
                                          </p:stCondLst>
                                        </p:cTn>
                                        <p:tgtEl>
                                          <p:spTgt spid="14353"/>
                                        </p:tgtEl>
                                        <p:attrNameLst>
                                          <p:attrName>style.visibility</p:attrName>
                                        </p:attrNameLst>
                                      </p:cBhvr>
                                      <p:to>
                                        <p:strVal val="visible"/>
                                      </p:to>
                                    </p:set>
                                  </p:childTnLst>
                                </p:cTn>
                              </p:par>
                            </p:childTnLst>
                          </p:cTn>
                        </p:par>
                        <p:par>
                          <p:cTn id="46" fill="hold" nodeType="afterGroup">
                            <p:stCondLst>
                              <p:cond delay="1100"/>
                            </p:stCondLst>
                            <p:childTnLst>
                              <p:par>
                                <p:cTn id="47" presetID="1" presetClass="entr" presetSubtype="0" fill="hold" nodeType="afterEffect">
                                  <p:stCondLst>
                                    <p:cond delay="100"/>
                                  </p:stCondLst>
                                  <p:childTnLst>
                                    <p:set>
                                      <p:cBhvr>
                                        <p:cTn id="48" dur="1" fill="hold">
                                          <p:stCondLst>
                                            <p:cond delay="0"/>
                                          </p:stCondLst>
                                        </p:cTn>
                                        <p:tgtEl>
                                          <p:spTgt spid="14354"/>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4361">
                                            <p:txEl>
                                              <p:pRg st="1" end="1"/>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4359"/>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4361">
                                            <p:txEl>
                                              <p:pRg st="2" end="2"/>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4361">
                                            <p:txEl>
                                              <p:pRg st="3" end="3"/>
                                            </p:txEl>
                                          </p:spTgt>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143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61"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01E8B6F9-2F3B-F1BD-2CA3-C9C44C7C79E8}"/>
              </a:ext>
            </a:extLst>
          </p:cNvPr>
          <p:cNvSpPr>
            <a:spLocks noGrp="1" noChangeArrowheads="1"/>
          </p:cNvSpPr>
          <p:nvPr>
            <p:ph type="title"/>
          </p:nvPr>
        </p:nvSpPr>
        <p:spPr/>
        <p:txBody>
          <a:bodyPr/>
          <a:lstStyle/>
          <a:p>
            <a:r>
              <a:rPr lang="en-US" altLang="en-US" sz="3600"/>
              <a:t>Fine-grained Informational Complexity</a:t>
            </a:r>
          </a:p>
        </p:txBody>
      </p:sp>
      <p:sp>
        <p:nvSpPr>
          <p:cNvPr id="16387" name="Rectangle 3">
            <a:extLst>
              <a:ext uri="{FF2B5EF4-FFF2-40B4-BE49-F238E27FC236}">
                <a16:creationId xmlns:a16="http://schemas.microsoft.com/office/drawing/2014/main" id="{53998C5B-8ADE-70ED-35F7-0F97823C0CD1}"/>
              </a:ext>
            </a:extLst>
          </p:cNvPr>
          <p:cNvSpPr>
            <a:spLocks noGrp="1" noChangeArrowheads="1"/>
          </p:cNvSpPr>
          <p:nvPr>
            <p:ph type="body" sz="half" idx="2"/>
          </p:nvPr>
        </p:nvSpPr>
        <p:spPr>
          <a:xfrm>
            <a:off x="4724400" y="4572000"/>
            <a:ext cx="3810000" cy="1600200"/>
          </a:xfrm>
        </p:spPr>
        <p:txBody>
          <a:bodyPr/>
          <a:lstStyle/>
          <a:p>
            <a:pPr>
              <a:lnSpc>
                <a:spcPct val="80000"/>
              </a:lnSpc>
            </a:pPr>
            <a:r>
              <a:rPr lang="en-US" altLang="en-US" sz="2400" i="1"/>
              <a:t>n </a:t>
            </a:r>
            <a:r>
              <a:rPr lang="en-US" altLang="en-US" sz="2400"/>
              <a:t>poppy seeds</a:t>
            </a:r>
          </a:p>
          <a:p>
            <a:pPr>
              <a:lnSpc>
                <a:spcPct val="80000"/>
              </a:lnSpc>
            </a:pPr>
            <a:r>
              <a:rPr lang="en-US" altLang="en-US" sz="2400"/>
              <a:t>* 3 real #s per seed</a:t>
            </a:r>
          </a:p>
          <a:p>
            <a:pPr>
              <a:lnSpc>
                <a:spcPct val="80000"/>
              </a:lnSpc>
            </a:pPr>
            <a:r>
              <a:rPr lang="en-US" altLang="en-US" sz="2400" i="1"/>
              <a:t>* k</a:t>
            </a:r>
            <a:r>
              <a:rPr lang="en-US" altLang="en-US" sz="2400"/>
              <a:t> bits recovered per real</a:t>
            </a:r>
          </a:p>
          <a:p>
            <a:pPr>
              <a:lnSpc>
                <a:spcPct val="80000"/>
              </a:lnSpc>
            </a:pPr>
            <a:endParaRPr lang="en-US" altLang="en-US" sz="2400"/>
          </a:p>
        </p:txBody>
      </p:sp>
      <p:pic>
        <p:nvPicPr>
          <p:cNvPr id="18436" name="Picture 31">
            <a:extLst>
              <a:ext uri="{FF2B5EF4-FFF2-40B4-BE49-F238E27FC236}">
                <a16:creationId xmlns:a16="http://schemas.microsoft.com/office/drawing/2014/main" id="{452A35BB-2B3B-96C9-FD8B-A2E635E44362}"/>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00200" y="1873250"/>
            <a:ext cx="9180513"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444" name="Group 60">
            <a:extLst>
              <a:ext uri="{FF2B5EF4-FFF2-40B4-BE49-F238E27FC236}">
                <a16:creationId xmlns:a16="http://schemas.microsoft.com/office/drawing/2014/main" id="{680642A7-BECA-C5F1-E1EC-B13FFEA6CFA0}"/>
              </a:ext>
            </a:extLst>
          </p:cNvPr>
          <p:cNvGrpSpPr>
            <a:grpSpLocks/>
          </p:cNvGrpSpPr>
          <p:nvPr/>
        </p:nvGrpSpPr>
        <p:grpSpPr bwMode="auto">
          <a:xfrm>
            <a:off x="5024438" y="1890713"/>
            <a:ext cx="2290762" cy="2057400"/>
            <a:chOff x="3165" y="1248"/>
            <a:chExt cx="1443" cy="1296"/>
          </a:xfrm>
        </p:grpSpPr>
        <p:sp>
          <p:nvSpPr>
            <p:cNvPr id="18461" name="Freeform 33">
              <a:extLst>
                <a:ext uri="{FF2B5EF4-FFF2-40B4-BE49-F238E27FC236}">
                  <a16:creationId xmlns:a16="http://schemas.microsoft.com/office/drawing/2014/main" id="{E9FF1E2B-DC06-DE28-A335-5D8CF80727EE}"/>
                </a:ext>
              </a:extLst>
            </p:cNvPr>
            <p:cNvSpPr>
              <a:spLocks/>
            </p:cNvSpPr>
            <p:nvPr/>
          </p:nvSpPr>
          <p:spPr bwMode="auto">
            <a:xfrm>
              <a:off x="3165" y="1251"/>
              <a:ext cx="1443" cy="1293"/>
            </a:xfrm>
            <a:custGeom>
              <a:avLst/>
              <a:gdLst>
                <a:gd name="T0" fmla="*/ 243 w 1443"/>
                <a:gd name="T1" fmla="*/ 1293 h 1293"/>
                <a:gd name="T2" fmla="*/ 1443 w 1443"/>
                <a:gd name="T3" fmla="*/ 429 h 1293"/>
                <a:gd name="T4" fmla="*/ 0 w 1443"/>
                <a:gd name="T5" fmla="*/ 0 h 1293"/>
                <a:gd name="T6" fmla="*/ 243 w 1443"/>
                <a:gd name="T7" fmla="*/ 1293 h 129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3" h="1293">
                  <a:moveTo>
                    <a:pt x="243" y="1293"/>
                  </a:moveTo>
                  <a:lnTo>
                    <a:pt x="1443" y="429"/>
                  </a:lnTo>
                  <a:lnTo>
                    <a:pt x="0" y="0"/>
                  </a:lnTo>
                  <a:lnTo>
                    <a:pt x="243" y="1293"/>
                  </a:lnTo>
                  <a:close/>
                </a:path>
              </a:pathLst>
            </a:cu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62" name="Freeform 34">
              <a:extLst>
                <a:ext uri="{FF2B5EF4-FFF2-40B4-BE49-F238E27FC236}">
                  <a16:creationId xmlns:a16="http://schemas.microsoft.com/office/drawing/2014/main" id="{C4161E90-B1DD-BF72-C267-E40E42C4B8E4}"/>
                </a:ext>
              </a:extLst>
            </p:cNvPr>
            <p:cNvSpPr>
              <a:spLocks/>
            </p:cNvSpPr>
            <p:nvPr/>
          </p:nvSpPr>
          <p:spPr bwMode="auto">
            <a:xfrm>
              <a:off x="3168" y="1248"/>
              <a:ext cx="617" cy="1296"/>
            </a:xfrm>
            <a:custGeom>
              <a:avLst/>
              <a:gdLst>
                <a:gd name="T0" fmla="*/ 240 w 617"/>
                <a:gd name="T1" fmla="*/ 1296 h 1296"/>
                <a:gd name="T2" fmla="*/ 617 w 617"/>
                <a:gd name="T3" fmla="*/ 324 h 1296"/>
                <a:gd name="T4" fmla="*/ 0 w 617"/>
                <a:gd name="T5" fmla="*/ 0 h 1296"/>
                <a:gd name="T6" fmla="*/ 240 w 617"/>
                <a:gd name="T7" fmla="*/ 1296 h 12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7" h="1296">
                  <a:moveTo>
                    <a:pt x="240" y="1296"/>
                  </a:moveTo>
                  <a:lnTo>
                    <a:pt x="617" y="324"/>
                  </a:lnTo>
                  <a:lnTo>
                    <a:pt x="0" y="0"/>
                  </a:lnTo>
                  <a:lnTo>
                    <a:pt x="240" y="1296"/>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63" name="Freeform 35">
              <a:extLst>
                <a:ext uri="{FF2B5EF4-FFF2-40B4-BE49-F238E27FC236}">
                  <a16:creationId xmlns:a16="http://schemas.microsoft.com/office/drawing/2014/main" id="{B4596B60-C4C2-F978-6FDD-C5431113F8B5}"/>
                </a:ext>
              </a:extLst>
            </p:cNvPr>
            <p:cNvSpPr>
              <a:spLocks/>
            </p:cNvSpPr>
            <p:nvPr/>
          </p:nvSpPr>
          <p:spPr bwMode="auto">
            <a:xfrm>
              <a:off x="3408" y="1572"/>
              <a:ext cx="1200" cy="972"/>
            </a:xfrm>
            <a:custGeom>
              <a:avLst/>
              <a:gdLst>
                <a:gd name="T0" fmla="*/ 0 w 1200"/>
                <a:gd name="T1" fmla="*/ 972 h 972"/>
                <a:gd name="T2" fmla="*/ 369 w 1200"/>
                <a:gd name="T3" fmla="*/ 0 h 972"/>
                <a:gd name="T4" fmla="*/ 1200 w 1200"/>
                <a:gd name="T5" fmla="*/ 108 h 972"/>
                <a:gd name="T6" fmla="*/ 0 w 1200"/>
                <a:gd name="T7" fmla="*/ 972 h 9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0" h="972">
                  <a:moveTo>
                    <a:pt x="0" y="972"/>
                  </a:moveTo>
                  <a:lnTo>
                    <a:pt x="369" y="0"/>
                  </a:lnTo>
                  <a:lnTo>
                    <a:pt x="1200" y="108"/>
                  </a:lnTo>
                  <a:lnTo>
                    <a:pt x="0" y="972"/>
                  </a:lnTo>
                  <a:close/>
                </a:path>
              </a:pathLst>
            </a:cu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6420" name="Rectangle 36">
            <a:extLst>
              <a:ext uri="{FF2B5EF4-FFF2-40B4-BE49-F238E27FC236}">
                <a16:creationId xmlns:a16="http://schemas.microsoft.com/office/drawing/2014/main" id="{5ADA9854-62BC-09BC-2182-D8D93FF37975}"/>
              </a:ext>
            </a:extLst>
          </p:cNvPr>
          <p:cNvSpPr>
            <a:spLocks noChangeArrowheads="1"/>
          </p:cNvSpPr>
          <p:nvPr/>
        </p:nvSpPr>
        <p:spPr bwMode="auto">
          <a:xfrm>
            <a:off x="4876800" y="3886200"/>
            <a:ext cx="965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r>
              <a:rPr kumimoji="0" lang="en-US" altLang="en-US" sz="1800" b="1"/>
              <a:t>(1,0,0,0)</a:t>
            </a:r>
          </a:p>
        </p:txBody>
      </p:sp>
      <p:sp>
        <p:nvSpPr>
          <p:cNvPr id="16421" name="Rectangle 37">
            <a:extLst>
              <a:ext uri="{FF2B5EF4-FFF2-40B4-BE49-F238E27FC236}">
                <a16:creationId xmlns:a16="http://schemas.microsoft.com/office/drawing/2014/main" id="{8B0BD8ED-8FC3-85BA-B530-4632145AE464}"/>
              </a:ext>
            </a:extLst>
          </p:cNvPr>
          <p:cNvSpPr>
            <a:spLocks noChangeArrowheads="1"/>
          </p:cNvSpPr>
          <p:nvPr/>
        </p:nvSpPr>
        <p:spPr bwMode="auto">
          <a:xfrm>
            <a:off x="7315200" y="2362200"/>
            <a:ext cx="965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r>
              <a:rPr kumimoji="0" lang="en-US" altLang="en-US" sz="1800" b="1"/>
              <a:t>(0,1,0,0)</a:t>
            </a:r>
          </a:p>
        </p:txBody>
      </p:sp>
      <p:sp>
        <p:nvSpPr>
          <p:cNvPr id="16422" name="Rectangle 38">
            <a:extLst>
              <a:ext uri="{FF2B5EF4-FFF2-40B4-BE49-F238E27FC236}">
                <a16:creationId xmlns:a16="http://schemas.microsoft.com/office/drawing/2014/main" id="{D3611D59-257A-1F61-22BC-09DBB01D167A}"/>
              </a:ext>
            </a:extLst>
          </p:cNvPr>
          <p:cNvSpPr>
            <a:spLocks noChangeArrowheads="1"/>
          </p:cNvSpPr>
          <p:nvPr/>
        </p:nvSpPr>
        <p:spPr bwMode="auto">
          <a:xfrm>
            <a:off x="4038600" y="1676400"/>
            <a:ext cx="965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r>
              <a:rPr kumimoji="0" lang="en-US" altLang="en-US" sz="1800" b="1"/>
              <a:t>(0,0,1,0)</a:t>
            </a:r>
          </a:p>
        </p:txBody>
      </p:sp>
      <p:sp>
        <p:nvSpPr>
          <p:cNvPr id="16423" name="Rectangle 39">
            <a:extLst>
              <a:ext uri="{FF2B5EF4-FFF2-40B4-BE49-F238E27FC236}">
                <a16:creationId xmlns:a16="http://schemas.microsoft.com/office/drawing/2014/main" id="{5AD65103-9E2D-25BF-B627-4BF7F486133B}"/>
              </a:ext>
            </a:extLst>
          </p:cNvPr>
          <p:cNvSpPr>
            <a:spLocks noChangeArrowheads="1"/>
          </p:cNvSpPr>
          <p:nvPr/>
        </p:nvSpPr>
        <p:spPr bwMode="auto">
          <a:xfrm rot="-892097">
            <a:off x="5943600" y="1966913"/>
            <a:ext cx="965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r>
              <a:rPr kumimoji="0" lang="en-US" altLang="en-US" sz="1800" b="1"/>
              <a:t>(0,0,0,1)</a:t>
            </a:r>
          </a:p>
        </p:txBody>
      </p:sp>
      <p:sp>
        <p:nvSpPr>
          <p:cNvPr id="16424" name="Oval 40">
            <a:extLst>
              <a:ext uri="{FF2B5EF4-FFF2-40B4-BE49-F238E27FC236}">
                <a16:creationId xmlns:a16="http://schemas.microsoft.com/office/drawing/2014/main" id="{DFD048B4-47FE-8839-3A42-4D93D9E6B39F}"/>
              </a:ext>
            </a:extLst>
          </p:cNvPr>
          <p:cNvSpPr>
            <a:spLocks noChangeArrowheads="1"/>
          </p:cNvSpPr>
          <p:nvPr/>
        </p:nvSpPr>
        <p:spPr bwMode="auto">
          <a:xfrm>
            <a:off x="5257800" y="2271713"/>
            <a:ext cx="76200" cy="76200"/>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sp>
        <p:nvSpPr>
          <p:cNvPr id="16426" name="Oval 42">
            <a:extLst>
              <a:ext uri="{FF2B5EF4-FFF2-40B4-BE49-F238E27FC236}">
                <a16:creationId xmlns:a16="http://schemas.microsoft.com/office/drawing/2014/main" id="{ACF65FC5-566E-E4EC-E32B-9138C7C64B23}"/>
              </a:ext>
            </a:extLst>
          </p:cNvPr>
          <p:cNvSpPr>
            <a:spLocks noChangeArrowheads="1"/>
          </p:cNvSpPr>
          <p:nvPr/>
        </p:nvSpPr>
        <p:spPr bwMode="auto">
          <a:xfrm>
            <a:off x="5410200" y="2424113"/>
            <a:ext cx="76200" cy="76200"/>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sp>
        <p:nvSpPr>
          <p:cNvPr id="16427" name="Oval 43">
            <a:extLst>
              <a:ext uri="{FF2B5EF4-FFF2-40B4-BE49-F238E27FC236}">
                <a16:creationId xmlns:a16="http://schemas.microsoft.com/office/drawing/2014/main" id="{246C148F-EB0D-2500-6656-FEDCEE566859}"/>
              </a:ext>
            </a:extLst>
          </p:cNvPr>
          <p:cNvSpPr>
            <a:spLocks noChangeArrowheads="1"/>
          </p:cNvSpPr>
          <p:nvPr/>
        </p:nvSpPr>
        <p:spPr bwMode="auto">
          <a:xfrm>
            <a:off x="5410200" y="2652713"/>
            <a:ext cx="76200" cy="76200"/>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sp>
        <p:nvSpPr>
          <p:cNvPr id="16428" name="Oval 44">
            <a:extLst>
              <a:ext uri="{FF2B5EF4-FFF2-40B4-BE49-F238E27FC236}">
                <a16:creationId xmlns:a16="http://schemas.microsoft.com/office/drawing/2014/main" id="{8BA5635A-A90E-9548-68A5-C97475CBA4D7}"/>
              </a:ext>
            </a:extLst>
          </p:cNvPr>
          <p:cNvSpPr>
            <a:spLocks noChangeArrowheads="1"/>
          </p:cNvSpPr>
          <p:nvPr/>
        </p:nvSpPr>
        <p:spPr bwMode="auto">
          <a:xfrm>
            <a:off x="5715000" y="2576513"/>
            <a:ext cx="76200" cy="76200"/>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sp>
        <p:nvSpPr>
          <p:cNvPr id="16429" name="Oval 45">
            <a:extLst>
              <a:ext uri="{FF2B5EF4-FFF2-40B4-BE49-F238E27FC236}">
                <a16:creationId xmlns:a16="http://schemas.microsoft.com/office/drawing/2014/main" id="{FFEE19D0-CCF6-39A2-B926-7F8C9E7C4388}"/>
              </a:ext>
            </a:extLst>
          </p:cNvPr>
          <p:cNvSpPr>
            <a:spLocks noChangeArrowheads="1"/>
          </p:cNvSpPr>
          <p:nvPr/>
        </p:nvSpPr>
        <p:spPr bwMode="auto">
          <a:xfrm>
            <a:off x="5562600" y="2881313"/>
            <a:ext cx="76200" cy="76200"/>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sp>
        <p:nvSpPr>
          <p:cNvPr id="16430" name="Oval 46">
            <a:extLst>
              <a:ext uri="{FF2B5EF4-FFF2-40B4-BE49-F238E27FC236}">
                <a16:creationId xmlns:a16="http://schemas.microsoft.com/office/drawing/2014/main" id="{8845F685-D3CD-1912-FE07-9485ABA4D386}"/>
              </a:ext>
            </a:extLst>
          </p:cNvPr>
          <p:cNvSpPr>
            <a:spLocks noChangeArrowheads="1"/>
          </p:cNvSpPr>
          <p:nvPr/>
        </p:nvSpPr>
        <p:spPr bwMode="auto">
          <a:xfrm>
            <a:off x="5638800" y="2728913"/>
            <a:ext cx="76200" cy="76200"/>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sp>
        <p:nvSpPr>
          <p:cNvPr id="16431" name="Oval 47">
            <a:extLst>
              <a:ext uri="{FF2B5EF4-FFF2-40B4-BE49-F238E27FC236}">
                <a16:creationId xmlns:a16="http://schemas.microsoft.com/office/drawing/2014/main" id="{4AC51813-6F98-91E3-DCF2-2FD9080EA573}"/>
              </a:ext>
            </a:extLst>
          </p:cNvPr>
          <p:cNvSpPr>
            <a:spLocks noChangeArrowheads="1"/>
          </p:cNvSpPr>
          <p:nvPr/>
        </p:nvSpPr>
        <p:spPr bwMode="auto">
          <a:xfrm>
            <a:off x="6019800" y="2576513"/>
            <a:ext cx="76200" cy="76200"/>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sp>
        <p:nvSpPr>
          <p:cNvPr id="16432" name="Oval 48">
            <a:extLst>
              <a:ext uri="{FF2B5EF4-FFF2-40B4-BE49-F238E27FC236}">
                <a16:creationId xmlns:a16="http://schemas.microsoft.com/office/drawing/2014/main" id="{0F78FEEE-AE64-7A7C-2071-E1C62C089F60}"/>
              </a:ext>
            </a:extLst>
          </p:cNvPr>
          <p:cNvSpPr>
            <a:spLocks noChangeArrowheads="1"/>
          </p:cNvSpPr>
          <p:nvPr/>
        </p:nvSpPr>
        <p:spPr bwMode="auto">
          <a:xfrm>
            <a:off x="6019800" y="2805113"/>
            <a:ext cx="76200" cy="76200"/>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sp>
        <p:nvSpPr>
          <p:cNvPr id="16433" name="Oval 49">
            <a:extLst>
              <a:ext uri="{FF2B5EF4-FFF2-40B4-BE49-F238E27FC236}">
                <a16:creationId xmlns:a16="http://schemas.microsoft.com/office/drawing/2014/main" id="{6D6F42A1-9195-8F06-29AC-398AA2CBA4C0}"/>
              </a:ext>
            </a:extLst>
          </p:cNvPr>
          <p:cNvSpPr>
            <a:spLocks noChangeArrowheads="1"/>
          </p:cNvSpPr>
          <p:nvPr/>
        </p:nvSpPr>
        <p:spPr bwMode="auto">
          <a:xfrm>
            <a:off x="5867400" y="2195513"/>
            <a:ext cx="76200" cy="76200"/>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sp>
        <p:nvSpPr>
          <p:cNvPr id="16434" name="Oval 50">
            <a:extLst>
              <a:ext uri="{FF2B5EF4-FFF2-40B4-BE49-F238E27FC236}">
                <a16:creationId xmlns:a16="http://schemas.microsoft.com/office/drawing/2014/main" id="{00F921BD-9DA4-F0CC-293A-91919C868683}"/>
              </a:ext>
            </a:extLst>
          </p:cNvPr>
          <p:cNvSpPr>
            <a:spLocks noChangeArrowheads="1"/>
          </p:cNvSpPr>
          <p:nvPr/>
        </p:nvSpPr>
        <p:spPr bwMode="auto">
          <a:xfrm>
            <a:off x="6477000" y="2347913"/>
            <a:ext cx="76200" cy="76200"/>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sp>
        <p:nvSpPr>
          <p:cNvPr id="16435" name="Oval 51">
            <a:extLst>
              <a:ext uri="{FF2B5EF4-FFF2-40B4-BE49-F238E27FC236}">
                <a16:creationId xmlns:a16="http://schemas.microsoft.com/office/drawing/2014/main" id="{A16E3C8B-9E58-3492-61BE-6AE5049E263D}"/>
              </a:ext>
            </a:extLst>
          </p:cNvPr>
          <p:cNvSpPr>
            <a:spLocks noChangeArrowheads="1"/>
          </p:cNvSpPr>
          <p:nvPr/>
        </p:nvSpPr>
        <p:spPr bwMode="auto">
          <a:xfrm>
            <a:off x="5867400" y="2805113"/>
            <a:ext cx="76200" cy="76200"/>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sp>
        <p:nvSpPr>
          <p:cNvPr id="16436" name="Oval 52">
            <a:extLst>
              <a:ext uri="{FF2B5EF4-FFF2-40B4-BE49-F238E27FC236}">
                <a16:creationId xmlns:a16="http://schemas.microsoft.com/office/drawing/2014/main" id="{7EEB72A5-B8BE-7AFB-46F5-87B7C214E78C}"/>
              </a:ext>
            </a:extLst>
          </p:cNvPr>
          <p:cNvSpPr>
            <a:spLocks noChangeArrowheads="1"/>
          </p:cNvSpPr>
          <p:nvPr/>
        </p:nvSpPr>
        <p:spPr bwMode="auto">
          <a:xfrm>
            <a:off x="5943600" y="3033713"/>
            <a:ext cx="76200" cy="76200"/>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sp>
        <p:nvSpPr>
          <p:cNvPr id="16437" name="Oval 53">
            <a:extLst>
              <a:ext uri="{FF2B5EF4-FFF2-40B4-BE49-F238E27FC236}">
                <a16:creationId xmlns:a16="http://schemas.microsoft.com/office/drawing/2014/main" id="{B0BD2D7B-1EB9-23D0-8266-51D403BEF9BC}"/>
              </a:ext>
            </a:extLst>
          </p:cNvPr>
          <p:cNvSpPr>
            <a:spLocks noChangeArrowheads="1"/>
          </p:cNvSpPr>
          <p:nvPr/>
        </p:nvSpPr>
        <p:spPr bwMode="auto">
          <a:xfrm>
            <a:off x="6248400" y="2576513"/>
            <a:ext cx="76200" cy="76200"/>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sp>
        <p:nvSpPr>
          <p:cNvPr id="16438" name="Oval 54">
            <a:extLst>
              <a:ext uri="{FF2B5EF4-FFF2-40B4-BE49-F238E27FC236}">
                <a16:creationId xmlns:a16="http://schemas.microsoft.com/office/drawing/2014/main" id="{819DD3AF-5097-C910-0A97-62A68CEAD53D}"/>
              </a:ext>
            </a:extLst>
          </p:cNvPr>
          <p:cNvSpPr>
            <a:spLocks noChangeArrowheads="1"/>
          </p:cNvSpPr>
          <p:nvPr/>
        </p:nvSpPr>
        <p:spPr bwMode="auto">
          <a:xfrm>
            <a:off x="6477000" y="2576513"/>
            <a:ext cx="76200" cy="76200"/>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sp>
        <p:nvSpPr>
          <p:cNvPr id="16439" name="Oval 55">
            <a:extLst>
              <a:ext uri="{FF2B5EF4-FFF2-40B4-BE49-F238E27FC236}">
                <a16:creationId xmlns:a16="http://schemas.microsoft.com/office/drawing/2014/main" id="{0AD89355-1F2E-4838-5966-52BA3484E0A7}"/>
              </a:ext>
            </a:extLst>
          </p:cNvPr>
          <p:cNvSpPr>
            <a:spLocks noChangeArrowheads="1"/>
          </p:cNvSpPr>
          <p:nvPr/>
        </p:nvSpPr>
        <p:spPr bwMode="auto">
          <a:xfrm>
            <a:off x="6248400" y="2728913"/>
            <a:ext cx="76200" cy="76200"/>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sp>
        <p:nvSpPr>
          <p:cNvPr id="16440" name="Oval 56">
            <a:extLst>
              <a:ext uri="{FF2B5EF4-FFF2-40B4-BE49-F238E27FC236}">
                <a16:creationId xmlns:a16="http://schemas.microsoft.com/office/drawing/2014/main" id="{BF443D3F-F63E-E168-7891-B36FD8BD4F21}"/>
              </a:ext>
            </a:extLst>
          </p:cNvPr>
          <p:cNvSpPr>
            <a:spLocks noChangeArrowheads="1"/>
          </p:cNvSpPr>
          <p:nvPr/>
        </p:nvSpPr>
        <p:spPr bwMode="auto">
          <a:xfrm>
            <a:off x="6172200" y="2881313"/>
            <a:ext cx="76200" cy="76200"/>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sp>
        <p:nvSpPr>
          <p:cNvPr id="16441" name="Oval 57">
            <a:extLst>
              <a:ext uri="{FF2B5EF4-FFF2-40B4-BE49-F238E27FC236}">
                <a16:creationId xmlns:a16="http://schemas.microsoft.com/office/drawing/2014/main" id="{9C0F7824-A013-11CA-10D2-51514B80512D}"/>
              </a:ext>
            </a:extLst>
          </p:cNvPr>
          <p:cNvSpPr>
            <a:spLocks noChangeArrowheads="1"/>
          </p:cNvSpPr>
          <p:nvPr/>
        </p:nvSpPr>
        <p:spPr bwMode="auto">
          <a:xfrm>
            <a:off x="5562600" y="2728913"/>
            <a:ext cx="76200" cy="76200"/>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sp>
        <p:nvSpPr>
          <p:cNvPr id="16443" name="Text Box 59">
            <a:extLst>
              <a:ext uri="{FF2B5EF4-FFF2-40B4-BE49-F238E27FC236}">
                <a16:creationId xmlns:a16="http://schemas.microsoft.com/office/drawing/2014/main" id="{CE7A8A78-0B0D-D7AB-F592-57645D3B256F}"/>
              </a:ext>
            </a:extLst>
          </p:cNvPr>
          <p:cNvSpPr txBox="1">
            <a:spLocks noChangeArrowheads="1"/>
          </p:cNvSpPr>
          <p:nvPr/>
        </p:nvSpPr>
        <p:spPr bwMode="auto">
          <a:xfrm>
            <a:off x="6553200" y="3306763"/>
            <a:ext cx="2133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r>
              <a:rPr kumimoji="0" lang="en-US" altLang="en-US" sz="1800"/>
              <a:t>(each point’s </a:t>
            </a:r>
            <a:br>
              <a:rPr kumimoji="0" lang="en-US" altLang="en-US" sz="1800"/>
            </a:br>
            <a:r>
              <a:rPr kumimoji="0" lang="en-US" altLang="en-US" sz="1800"/>
              <a:t>coords sum to 1)</a:t>
            </a:r>
          </a:p>
        </p:txBody>
      </p:sp>
      <p:graphicFrame>
        <p:nvGraphicFramePr>
          <p:cNvPr id="16448" name="Object 64">
            <a:extLst>
              <a:ext uri="{FF2B5EF4-FFF2-40B4-BE49-F238E27FC236}">
                <a16:creationId xmlns:a16="http://schemas.microsoft.com/office/drawing/2014/main" id="{390924A7-033B-1FBE-4FCD-15D3B5E74E2F}"/>
              </a:ext>
            </a:extLst>
          </p:cNvPr>
          <p:cNvGraphicFramePr>
            <a:graphicFrameLocks noChangeAspect="1"/>
          </p:cNvGraphicFramePr>
          <p:nvPr/>
        </p:nvGraphicFramePr>
        <p:xfrm>
          <a:off x="5281613" y="5700713"/>
          <a:ext cx="3000375" cy="904875"/>
        </p:xfrm>
        <a:graphic>
          <a:graphicData uri="http://schemas.openxmlformats.org/presentationml/2006/ole">
            <mc:AlternateContent xmlns:mc="http://schemas.openxmlformats.org/markup-compatibility/2006">
              <mc:Choice xmlns:v="urn:schemas-microsoft-com:vml" Requires="v">
                <p:oleObj name="Equation" r:id="rId4" imgW="1600200" imgH="482600" progId="Equation.3">
                  <p:embed/>
                </p:oleObj>
              </mc:Choice>
              <mc:Fallback>
                <p:oleObj name="Equation" r:id="rId4" imgW="1600200" imgH="482600" progId="Equation.3">
                  <p:embed/>
                  <p:pic>
                    <p:nvPicPr>
                      <p:cNvPr id="0" name="Object 6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1613" y="5700713"/>
                        <a:ext cx="3000375" cy="904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44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0" end="0"/>
                                            </p:txEl>
                                          </p:spTgt>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nodeType="afterEffect">
                                  <p:stCondLst>
                                    <p:cond delay="100"/>
                                  </p:stCondLst>
                                  <p:childTnLst>
                                    <p:set>
                                      <p:cBhvr>
                                        <p:cTn id="13" dur="1" fill="hold">
                                          <p:stCondLst>
                                            <p:cond delay="0"/>
                                          </p:stCondLst>
                                        </p:cTn>
                                        <p:tgtEl>
                                          <p:spTgt spid="16424"/>
                                        </p:tgtEl>
                                        <p:attrNameLst>
                                          <p:attrName>style.visibility</p:attrName>
                                        </p:attrNameLst>
                                      </p:cBhvr>
                                      <p:to>
                                        <p:strVal val="visible"/>
                                      </p:to>
                                    </p:set>
                                  </p:childTnLst>
                                </p:cTn>
                              </p:par>
                            </p:childTnLst>
                          </p:cTn>
                        </p:par>
                        <p:par>
                          <p:cTn id="14" fill="hold" nodeType="afterGroup">
                            <p:stCondLst>
                              <p:cond delay="100"/>
                            </p:stCondLst>
                            <p:childTnLst>
                              <p:par>
                                <p:cTn id="15" presetID="1" presetClass="entr" presetSubtype="0" fill="hold" nodeType="afterEffect">
                                  <p:stCondLst>
                                    <p:cond delay="100"/>
                                  </p:stCondLst>
                                  <p:childTnLst>
                                    <p:set>
                                      <p:cBhvr>
                                        <p:cTn id="16" dur="1" fill="hold">
                                          <p:stCondLst>
                                            <p:cond delay="0"/>
                                          </p:stCondLst>
                                        </p:cTn>
                                        <p:tgtEl>
                                          <p:spTgt spid="16426"/>
                                        </p:tgtEl>
                                        <p:attrNameLst>
                                          <p:attrName>style.visibility</p:attrName>
                                        </p:attrNameLst>
                                      </p:cBhvr>
                                      <p:to>
                                        <p:strVal val="visible"/>
                                      </p:to>
                                    </p:set>
                                  </p:childTnLst>
                                </p:cTn>
                              </p:par>
                            </p:childTnLst>
                          </p:cTn>
                        </p:par>
                        <p:par>
                          <p:cTn id="17" fill="hold" nodeType="afterGroup">
                            <p:stCondLst>
                              <p:cond delay="200"/>
                            </p:stCondLst>
                            <p:childTnLst>
                              <p:par>
                                <p:cTn id="18" presetID="1" presetClass="entr" presetSubtype="0" fill="hold" nodeType="afterEffect">
                                  <p:stCondLst>
                                    <p:cond delay="100"/>
                                  </p:stCondLst>
                                  <p:childTnLst>
                                    <p:set>
                                      <p:cBhvr>
                                        <p:cTn id="19" dur="1" fill="hold">
                                          <p:stCondLst>
                                            <p:cond delay="0"/>
                                          </p:stCondLst>
                                        </p:cTn>
                                        <p:tgtEl>
                                          <p:spTgt spid="16427"/>
                                        </p:tgtEl>
                                        <p:attrNameLst>
                                          <p:attrName>style.visibility</p:attrName>
                                        </p:attrNameLst>
                                      </p:cBhvr>
                                      <p:to>
                                        <p:strVal val="visible"/>
                                      </p:to>
                                    </p:set>
                                  </p:childTnLst>
                                </p:cTn>
                              </p:par>
                            </p:childTnLst>
                          </p:cTn>
                        </p:par>
                        <p:par>
                          <p:cTn id="20" fill="hold" nodeType="afterGroup">
                            <p:stCondLst>
                              <p:cond delay="300"/>
                            </p:stCondLst>
                            <p:childTnLst>
                              <p:par>
                                <p:cTn id="21" presetID="1" presetClass="entr" presetSubtype="0" fill="hold" nodeType="afterEffect">
                                  <p:stCondLst>
                                    <p:cond delay="100"/>
                                  </p:stCondLst>
                                  <p:childTnLst>
                                    <p:set>
                                      <p:cBhvr>
                                        <p:cTn id="22" dur="1" fill="hold">
                                          <p:stCondLst>
                                            <p:cond delay="0"/>
                                          </p:stCondLst>
                                        </p:cTn>
                                        <p:tgtEl>
                                          <p:spTgt spid="16428"/>
                                        </p:tgtEl>
                                        <p:attrNameLst>
                                          <p:attrName>style.visibility</p:attrName>
                                        </p:attrNameLst>
                                      </p:cBhvr>
                                      <p:to>
                                        <p:strVal val="visible"/>
                                      </p:to>
                                    </p:set>
                                  </p:childTnLst>
                                </p:cTn>
                              </p:par>
                            </p:childTnLst>
                          </p:cTn>
                        </p:par>
                        <p:par>
                          <p:cTn id="23" fill="hold" nodeType="afterGroup">
                            <p:stCondLst>
                              <p:cond delay="400"/>
                            </p:stCondLst>
                            <p:childTnLst>
                              <p:par>
                                <p:cTn id="24" presetID="1" presetClass="entr" presetSubtype="0" fill="hold" nodeType="afterEffect">
                                  <p:stCondLst>
                                    <p:cond delay="100"/>
                                  </p:stCondLst>
                                  <p:childTnLst>
                                    <p:set>
                                      <p:cBhvr>
                                        <p:cTn id="25" dur="1" fill="hold">
                                          <p:stCondLst>
                                            <p:cond delay="0"/>
                                          </p:stCondLst>
                                        </p:cTn>
                                        <p:tgtEl>
                                          <p:spTgt spid="16429"/>
                                        </p:tgtEl>
                                        <p:attrNameLst>
                                          <p:attrName>style.visibility</p:attrName>
                                        </p:attrNameLst>
                                      </p:cBhvr>
                                      <p:to>
                                        <p:strVal val="visible"/>
                                      </p:to>
                                    </p:set>
                                  </p:childTnLst>
                                </p:cTn>
                              </p:par>
                            </p:childTnLst>
                          </p:cTn>
                        </p:par>
                        <p:par>
                          <p:cTn id="26" fill="hold" nodeType="afterGroup">
                            <p:stCondLst>
                              <p:cond delay="500"/>
                            </p:stCondLst>
                            <p:childTnLst>
                              <p:par>
                                <p:cTn id="27" presetID="1" presetClass="entr" presetSubtype="0" fill="hold" nodeType="afterEffect">
                                  <p:stCondLst>
                                    <p:cond delay="100"/>
                                  </p:stCondLst>
                                  <p:childTnLst>
                                    <p:set>
                                      <p:cBhvr>
                                        <p:cTn id="28" dur="1" fill="hold">
                                          <p:stCondLst>
                                            <p:cond delay="0"/>
                                          </p:stCondLst>
                                        </p:cTn>
                                        <p:tgtEl>
                                          <p:spTgt spid="16430"/>
                                        </p:tgtEl>
                                        <p:attrNameLst>
                                          <p:attrName>style.visibility</p:attrName>
                                        </p:attrNameLst>
                                      </p:cBhvr>
                                      <p:to>
                                        <p:strVal val="visible"/>
                                      </p:to>
                                    </p:set>
                                  </p:childTnLst>
                                </p:cTn>
                              </p:par>
                            </p:childTnLst>
                          </p:cTn>
                        </p:par>
                        <p:par>
                          <p:cTn id="29" fill="hold" nodeType="afterGroup">
                            <p:stCondLst>
                              <p:cond delay="600"/>
                            </p:stCondLst>
                            <p:childTnLst>
                              <p:par>
                                <p:cTn id="30" presetID="1" presetClass="entr" presetSubtype="0" fill="hold" nodeType="afterEffect">
                                  <p:stCondLst>
                                    <p:cond delay="100"/>
                                  </p:stCondLst>
                                  <p:childTnLst>
                                    <p:set>
                                      <p:cBhvr>
                                        <p:cTn id="31" dur="1" fill="hold">
                                          <p:stCondLst>
                                            <p:cond delay="0"/>
                                          </p:stCondLst>
                                        </p:cTn>
                                        <p:tgtEl>
                                          <p:spTgt spid="16431"/>
                                        </p:tgtEl>
                                        <p:attrNameLst>
                                          <p:attrName>style.visibility</p:attrName>
                                        </p:attrNameLst>
                                      </p:cBhvr>
                                      <p:to>
                                        <p:strVal val="visible"/>
                                      </p:to>
                                    </p:set>
                                  </p:childTnLst>
                                </p:cTn>
                              </p:par>
                            </p:childTnLst>
                          </p:cTn>
                        </p:par>
                        <p:par>
                          <p:cTn id="32" fill="hold" nodeType="afterGroup">
                            <p:stCondLst>
                              <p:cond delay="700"/>
                            </p:stCondLst>
                            <p:childTnLst>
                              <p:par>
                                <p:cTn id="33" presetID="1" presetClass="entr" presetSubtype="0" fill="hold" nodeType="afterEffect">
                                  <p:stCondLst>
                                    <p:cond delay="100"/>
                                  </p:stCondLst>
                                  <p:childTnLst>
                                    <p:set>
                                      <p:cBhvr>
                                        <p:cTn id="34" dur="1" fill="hold">
                                          <p:stCondLst>
                                            <p:cond delay="0"/>
                                          </p:stCondLst>
                                        </p:cTn>
                                        <p:tgtEl>
                                          <p:spTgt spid="16432"/>
                                        </p:tgtEl>
                                        <p:attrNameLst>
                                          <p:attrName>style.visibility</p:attrName>
                                        </p:attrNameLst>
                                      </p:cBhvr>
                                      <p:to>
                                        <p:strVal val="visible"/>
                                      </p:to>
                                    </p:set>
                                  </p:childTnLst>
                                </p:cTn>
                              </p:par>
                            </p:childTnLst>
                          </p:cTn>
                        </p:par>
                        <p:par>
                          <p:cTn id="35" fill="hold" nodeType="afterGroup">
                            <p:stCondLst>
                              <p:cond delay="800"/>
                            </p:stCondLst>
                            <p:childTnLst>
                              <p:par>
                                <p:cTn id="36" presetID="1" presetClass="entr" presetSubtype="0" fill="hold" nodeType="afterEffect">
                                  <p:stCondLst>
                                    <p:cond delay="100"/>
                                  </p:stCondLst>
                                  <p:childTnLst>
                                    <p:set>
                                      <p:cBhvr>
                                        <p:cTn id="37" dur="1" fill="hold">
                                          <p:stCondLst>
                                            <p:cond delay="0"/>
                                          </p:stCondLst>
                                        </p:cTn>
                                        <p:tgtEl>
                                          <p:spTgt spid="16433"/>
                                        </p:tgtEl>
                                        <p:attrNameLst>
                                          <p:attrName>style.visibility</p:attrName>
                                        </p:attrNameLst>
                                      </p:cBhvr>
                                      <p:to>
                                        <p:strVal val="visible"/>
                                      </p:to>
                                    </p:set>
                                  </p:childTnLst>
                                </p:cTn>
                              </p:par>
                            </p:childTnLst>
                          </p:cTn>
                        </p:par>
                        <p:par>
                          <p:cTn id="38" fill="hold" nodeType="afterGroup">
                            <p:stCondLst>
                              <p:cond delay="900"/>
                            </p:stCondLst>
                            <p:childTnLst>
                              <p:par>
                                <p:cTn id="39" presetID="1" presetClass="entr" presetSubtype="0" fill="hold" nodeType="afterEffect">
                                  <p:stCondLst>
                                    <p:cond delay="100"/>
                                  </p:stCondLst>
                                  <p:childTnLst>
                                    <p:set>
                                      <p:cBhvr>
                                        <p:cTn id="40" dur="1" fill="hold">
                                          <p:stCondLst>
                                            <p:cond delay="0"/>
                                          </p:stCondLst>
                                        </p:cTn>
                                        <p:tgtEl>
                                          <p:spTgt spid="16434"/>
                                        </p:tgtEl>
                                        <p:attrNameLst>
                                          <p:attrName>style.visibility</p:attrName>
                                        </p:attrNameLst>
                                      </p:cBhvr>
                                      <p:to>
                                        <p:strVal val="visible"/>
                                      </p:to>
                                    </p:set>
                                  </p:childTnLst>
                                </p:cTn>
                              </p:par>
                            </p:childTnLst>
                          </p:cTn>
                        </p:par>
                        <p:par>
                          <p:cTn id="41" fill="hold" nodeType="afterGroup">
                            <p:stCondLst>
                              <p:cond delay="1000"/>
                            </p:stCondLst>
                            <p:childTnLst>
                              <p:par>
                                <p:cTn id="42" presetID="1" presetClass="entr" presetSubtype="0" fill="hold" nodeType="afterEffect">
                                  <p:stCondLst>
                                    <p:cond delay="100"/>
                                  </p:stCondLst>
                                  <p:childTnLst>
                                    <p:set>
                                      <p:cBhvr>
                                        <p:cTn id="43" dur="1" fill="hold">
                                          <p:stCondLst>
                                            <p:cond delay="0"/>
                                          </p:stCondLst>
                                        </p:cTn>
                                        <p:tgtEl>
                                          <p:spTgt spid="16435"/>
                                        </p:tgtEl>
                                        <p:attrNameLst>
                                          <p:attrName>style.visibility</p:attrName>
                                        </p:attrNameLst>
                                      </p:cBhvr>
                                      <p:to>
                                        <p:strVal val="visible"/>
                                      </p:to>
                                    </p:set>
                                  </p:childTnLst>
                                </p:cTn>
                              </p:par>
                            </p:childTnLst>
                          </p:cTn>
                        </p:par>
                        <p:par>
                          <p:cTn id="44" fill="hold" nodeType="afterGroup">
                            <p:stCondLst>
                              <p:cond delay="1100"/>
                            </p:stCondLst>
                            <p:childTnLst>
                              <p:par>
                                <p:cTn id="45" presetID="1" presetClass="entr" presetSubtype="0" fill="hold" nodeType="afterEffect">
                                  <p:stCondLst>
                                    <p:cond delay="100"/>
                                  </p:stCondLst>
                                  <p:childTnLst>
                                    <p:set>
                                      <p:cBhvr>
                                        <p:cTn id="46" dur="1" fill="hold">
                                          <p:stCondLst>
                                            <p:cond delay="0"/>
                                          </p:stCondLst>
                                        </p:cTn>
                                        <p:tgtEl>
                                          <p:spTgt spid="16436"/>
                                        </p:tgtEl>
                                        <p:attrNameLst>
                                          <p:attrName>style.visibility</p:attrName>
                                        </p:attrNameLst>
                                      </p:cBhvr>
                                      <p:to>
                                        <p:strVal val="visible"/>
                                      </p:to>
                                    </p:set>
                                  </p:childTnLst>
                                </p:cTn>
                              </p:par>
                            </p:childTnLst>
                          </p:cTn>
                        </p:par>
                        <p:par>
                          <p:cTn id="47" fill="hold" nodeType="afterGroup">
                            <p:stCondLst>
                              <p:cond delay="1200"/>
                            </p:stCondLst>
                            <p:childTnLst>
                              <p:par>
                                <p:cTn id="48" presetID="1" presetClass="entr" presetSubtype="0" fill="hold" nodeType="afterEffect">
                                  <p:stCondLst>
                                    <p:cond delay="100"/>
                                  </p:stCondLst>
                                  <p:childTnLst>
                                    <p:set>
                                      <p:cBhvr>
                                        <p:cTn id="49" dur="1" fill="hold">
                                          <p:stCondLst>
                                            <p:cond delay="0"/>
                                          </p:stCondLst>
                                        </p:cTn>
                                        <p:tgtEl>
                                          <p:spTgt spid="16437"/>
                                        </p:tgtEl>
                                        <p:attrNameLst>
                                          <p:attrName>style.visibility</p:attrName>
                                        </p:attrNameLst>
                                      </p:cBhvr>
                                      <p:to>
                                        <p:strVal val="visible"/>
                                      </p:to>
                                    </p:set>
                                  </p:childTnLst>
                                </p:cTn>
                              </p:par>
                            </p:childTnLst>
                          </p:cTn>
                        </p:par>
                        <p:par>
                          <p:cTn id="50" fill="hold" nodeType="afterGroup">
                            <p:stCondLst>
                              <p:cond delay="1300"/>
                            </p:stCondLst>
                            <p:childTnLst>
                              <p:par>
                                <p:cTn id="51" presetID="1" presetClass="entr" presetSubtype="0" fill="hold" nodeType="afterEffect">
                                  <p:stCondLst>
                                    <p:cond delay="100"/>
                                  </p:stCondLst>
                                  <p:childTnLst>
                                    <p:set>
                                      <p:cBhvr>
                                        <p:cTn id="52" dur="1" fill="hold">
                                          <p:stCondLst>
                                            <p:cond delay="0"/>
                                          </p:stCondLst>
                                        </p:cTn>
                                        <p:tgtEl>
                                          <p:spTgt spid="16438"/>
                                        </p:tgtEl>
                                        <p:attrNameLst>
                                          <p:attrName>style.visibility</p:attrName>
                                        </p:attrNameLst>
                                      </p:cBhvr>
                                      <p:to>
                                        <p:strVal val="visible"/>
                                      </p:to>
                                    </p:set>
                                  </p:childTnLst>
                                </p:cTn>
                              </p:par>
                            </p:childTnLst>
                          </p:cTn>
                        </p:par>
                        <p:par>
                          <p:cTn id="53" fill="hold" nodeType="afterGroup">
                            <p:stCondLst>
                              <p:cond delay="1400"/>
                            </p:stCondLst>
                            <p:childTnLst>
                              <p:par>
                                <p:cTn id="54" presetID="1" presetClass="entr" presetSubtype="0" fill="hold" nodeType="afterEffect">
                                  <p:stCondLst>
                                    <p:cond delay="100"/>
                                  </p:stCondLst>
                                  <p:childTnLst>
                                    <p:set>
                                      <p:cBhvr>
                                        <p:cTn id="55" dur="1" fill="hold">
                                          <p:stCondLst>
                                            <p:cond delay="0"/>
                                          </p:stCondLst>
                                        </p:cTn>
                                        <p:tgtEl>
                                          <p:spTgt spid="16439"/>
                                        </p:tgtEl>
                                        <p:attrNameLst>
                                          <p:attrName>style.visibility</p:attrName>
                                        </p:attrNameLst>
                                      </p:cBhvr>
                                      <p:to>
                                        <p:strVal val="visible"/>
                                      </p:to>
                                    </p:set>
                                  </p:childTnLst>
                                </p:cTn>
                              </p:par>
                            </p:childTnLst>
                          </p:cTn>
                        </p:par>
                        <p:par>
                          <p:cTn id="56" fill="hold" nodeType="afterGroup">
                            <p:stCondLst>
                              <p:cond delay="1500"/>
                            </p:stCondLst>
                            <p:childTnLst>
                              <p:par>
                                <p:cTn id="57" presetID="1" presetClass="entr" presetSubtype="0" fill="hold" nodeType="afterEffect">
                                  <p:stCondLst>
                                    <p:cond delay="100"/>
                                  </p:stCondLst>
                                  <p:childTnLst>
                                    <p:set>
                                      <p:cBhvr>
                                        <p:cTn id="58" dur="1" fill="hold">
                                          <p:stCondLst>
                                            <p:cond delay="0"/>
                                          </p:stCondLst>
                                        </p:cTn>
                                        <p:tgtEl>
                                          <p:spTgt spid="16440"/>
                                        </p:tgtEl>
                                        <p:attrNameLst>
                                          <p:attrName>style.visibility</p:attrName>
                                        </p:attrNameLst>
                                      </p:cBhvr>
                                      <p:to>
                                        <p:strVal val="visible"/>
                                      </p:to>
                                    </p:set>
                                  </p:childTnLst>
                                </p:cTn>
                              </p:par>
                            </p:childTnLst>
                          </p:cTn>
                        </p:par>
                        <p:par>
                          <p:cTn id="59" fill="hold" nodeType="afterGroup">
                            <p:stCondLst>
                              <p:cond delay="1600"/>
                            </p:stCondLst>
                            <p:childTnLst>
                              <p:par>
                                <p:cTn id="60" presetID="1" presetClass="entr" presetSubtype="0" fill="hold" nodeType="afterEffect">
                                  <p:stCondLst>
                                    <p:cond delay="100"/>
                                  </p:stCondLst>
                                  <p:childTnLst>
                                    <p:set>
                                      <p:cBhvr>
                                        <p:cTn id="61" dur="1" fill="hold">
                                          <p:stCondLst>
                                            <p:cond delay="0"/>
                                          </p:stCondLst>
                                        </p:cTn>
                                        <p:tgtEl>
                                          <p:spTgt spid="16441"/>
                                        </p:tgtEl>
                                        <p:attrNameLst>
                                          <p:attrName>style.visibility</p:attrName>
                                        </p:attrNameLst>
                                      </p:cBhvr>
                                      <p:to>
                                        <p:strVal val="visible"/>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16422"/>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16423"/>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16421"/>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16420"/>
                                        </p:tgtEl>
                                        <p:attrNameLst>
                                          <p:attrName>style.visibility</p:attrName>
                                        </p:attrNameLst>
                                      </p:cBhvr>
                                      <p:to>
                                        <p:strVal val="visible"/>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16443"/>
                                        </p:tgtEl>
                                        <p:attrNameLst>
                                          <p:attrName>style.visibility</p:attrName>
                                        </p:attrNameLst>
                                      </p:cBhvr>
                                      <p:to>
                                        <p:strVal val="visible"/>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80" fill="hold" nodeType="clickPar">
                      <p:stCondLst>
                        <p:cond delay="indefinite"/>
                      </p:stCondLst>
                      <p:childTnLst>
                        <p:par>
                          <p:cTn id="81" fill="hold" nodeType="withGroup">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16387">
                                            <p:txEl>
                                              <p:pRg st="2" end="2"/>
                                            </p:txEl>
                                          </p:spTgt>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164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p:bldP spid="16420" grpId="0"/>
      <p:bldP spid="16421" grpId="0"/>
      <p:bldP spid="16422" grpId="0"/>
      <p:bldP spid="16423" grpId="0"/>
      <p:bldP spid="1644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AD55161C-8010-C888-3611-E60470914FB0}"/>
              </a:ext>
            </a:extLst>
          </p:cNvPr>
          <p:cNvSpPr>
            <a:spLocks noGrp="1" noChangeArrowheads="1"/>
          </p:cNvSpPr>
          <p:nvPr>
            <p:ph type="title"/>
          </p:nvPr>
        </p:nvSpPr>
        <p:spPr/>
        <p:txBody>
          <a:bodyPr/>
          <a:lstStyle/>
          <a:p>
            <a:r>
              <a:rPr lang="en-US" altLang="en-US" sz="3600"/>
              <a:t>Fine-grained Informational Complexity</a:t>
            </a:r>
          </a:p>
        </p:txBody>
      </p:sp>
      <p:sp>
        <p:nvSpPr>
          <p:cNvPr id="20483" name="Rectangle 3">
            <a:extLst>
              <a:ext uri="{FF2B5EF4-FFF2-40B4-BE49-F238E27FC236}">
                <a16:creationId xmlns:a16="http://schemas.microsoft.com/office/drawing/2014/main" id="{C8067879-E2B6-F2B4-4FA3-950CBF5F384B}"/>
              </a:ext>
            </a:extLst>
          </p:cNvPr>
          <p:cNvSpPr>
            <a:spLocks noGrp="1" noChangeArrowheads="1"/>
          </p:cNvSpPr>
          <p:nvPr>
            <p:ph type="body" sz="half" idx="2"/>
          </p:nvPr>
        </p:nvSpPr>
        <p:spPr>
          <a:xfrm>
            <a:off x="4724400" y="4572000"/>
            <a:ext cx="3810000" cy="1600200"/>
          </a:xfrm>
        </p:spPr>
        <p:txBody>
          <a:bodyPr/>
          <a:lstStyle/>
          <a:p>
            <a:pPr>
              <a:lnSpc>
                <a:spcPct val="80000"/>
              </a:lnSpc>
            </a:pPr>
            <a:r>
              <a:rPr lang="en-US" altLang="en-US" sz="2400" i="1"/>
              <a:t>n </a:t>
            </a:r>
            <a:r>
              <a:rPr lang="en-US" altLang="en-US" sz="2400"/>
              <a:t>poppy seeds</a:t>
            </a:r>
          </a:p>
          <a:p>
            <a:pPr>
              <a:lnSpc>
                <a:spcPct val="80000"/>
              </a:lnSpc>
            </a:pPr>
            <a:r>
              <a:rPr lang="en-US" altLang="en-US" sz="2400"/>
              <a:t>* 3 real #s per seed</a:t>
            </a:r>
          </a:p>
          <a:p>
            <a:pPr>
              <a:lnSpc>
                <a:spcPct val="80000"/>
              </a:lnSpc>
            </a:pPr>
            <a:r>
              <a:rPr lang="en-US" altLang="en-US" sz="2400" i="1"/>
              <a:t>* k</a:t>
            </a:r>
            <a:r>
              <a:rPr lang="en-US" altLang="en-US" sz="2400"/>
              <a:t> bits recovered per real</a:t>
            </a:r>
          </a:p>
          <a:p>
            <a:pPr>
              <a:lnSpc>
                <a:spcPct val="80000"/>
              </a:lnSpc>
            </a:pPr>
            <a:endParaRPr lang="en-US" altLang="en-US" sz="2400"/>
          </a:p>
        </p:txBody>
      </p:sp>
      <p:grpSp>
        <p:nvGrpSpPr>
          <p:cNvPr id="20484" name="Group 5">
            <a:extLst>
              <a:ext uri="{FF2B5EF4-FFF2-40B4-BE49-F238E27FC236}">
                <a16:creationId xmlns:a16="http://schemas.microsoft.com/office/drawing/2014/main" id="{289A2D17-DEA1-F9C7-1276-1F7A0C70F5DC}"/>
              </a:ext>
            </a:extLst>
          </p:cNvPr>
          <p:cNvGrpSpPr>
            <a:grpSpLocks/>
          </p:cNvGrpSpPr>
          <p:nvPr/>
        </p:nvGrpSpPr>
        <p:grpSpPr bwMode="auto">
          <a:xfrm>
            <a:off x="5024438" y="1890713"/>
            <a:ext cx="2290762" cy="2057400"/>
            <a:chOff x="3165" y="1248"/>
            <a:chExt cx="1443" cy="1296"/>
          </a:xfrm>
        </p:grpSpPr>
        <p:sp>
          <p:nvSpPr>
            <p:cNvPr id="20535" name="Freeform 6">
              <a:extLst>
                <a:ext uri="{FF2B5EF4-FFF2-40B4-BE49-F238E27FC236}">
                  <a16:creationId xmlns:a16="http://schemas.microsoft.com/office/drawing/2014/main" id="{B0FCB479-1E3B-D9AD-0FAE-04AF6A8F8D27}"/>
                </a:ext>
              </a:extLst>
            </p:cNvPr>
            <p:cNvSpPr>
              <a:spLocks/>
            </p:cNvSpPr>
            <p:nvPr/>
          </p:nvSpPr>
          <p:spPr bwMode="auto">
            <a:xfrm>
              <a:off x="3165" y="1251"/>
              <a:ext cx="1443" cy="1293"/>
            </a:xfrm>
            <a:custGeom>
              <a:avLst/>
              <a:gdLst>
                <a:gd name="T0" fmla="*/ 243 w 1443"/>
                <a:gd name="T1" fmla="*/ 1293 h 1293"/>
                <a:gd name="T2" fmla="*/ 1443 w 1443"/>
                <a:gd name="T3" fmla="*/ 429 h 1293"/>
                <a:gd name="T4" fmla="*/ 0 w 1443"/>
                <a:gd name="T5" fmla="*/ 0 h 1293"/>
                <a:gd name="T6" fmla="*/ 243 w 1443"/>
                <a:gd name="T7" fmla="*/ 1293 h 129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3" h="1293">
                  <a:moveTo>
                    <a:pt x="243" y="1293"/>
                  </a:moveTo>
                  <a:lnTo>
                    <a:pt x="1443" y="429"/>
                  </a:lnTo>
                  <a:lnTo>
                    <a:pt x="0" y="0"/>
                  </a:lnTo>
                  <a:lnTo>
                    <a:pt x="243" y="1293"/>
                  </a:lnTo>
                  <a:close/>
                </a:path>
              </a:pathLst>
            </a:cu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36" name="Freeform 7">
              <a:extLst>
                <a:ext uri="{FF2B5EF4-FFF2-40B4-BE49-F238E27FC236}">
                  <a16:creationId xmlns:a16="http://schemas.microsoft.com/office/drawing/2014/main" id="{12CC2116-56A5-8257-9C0C-D458A7E9E7A5}"/>
                </a:ext>
              </a:extLst>
            </p:cNvPr>
            <p:cNvSpPr>
              <a:spLocks/>
            </p:cNvSpPr>
            <p:nvPr/>
          </p:nvSpPr>
          <p:spPr bwMode="auto">
            <a:xfrm>
              <a:off x="3168" y="1248"/>
              <a:ext cx="617" cy="1296"/>
            </a:xfrm>
            <a:custGeom>
              <a:avLst/>
              <a:gdLst>
                <a:gd name="T0" fmla="*/ 240 w 617"/>
                <a:gd name="T1" fmla="*/ 1296 h 1296"/>
                <a:gd name="T2" fmla="*/ 617 w 617"/>
                <a:gd name="T3" fmla="*/ 324 h 1296"/>
                <a:gd name="T4" fmla="*/ 0 w 617"/>
                <a:gd name="T5" fmla="*/ 0 h 1296"/>
                <a:gd name="T6" fmla="*/ 240 w 617"/>
                <a:gd name="T7" fmla="*/ 1296 h 12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7" h="1296">
                  <a:moveTo>
                    <a:pt x="240" y="1296"/>
                  </a:moveTo>
                  <a:lnTo>
                    <a:pt x="617" y="324"/>
                  </a:lnTo>
                  <a:lnTo>
                    <a:pt x="0" y="0"/>
                  </a:lnTo>
                  <a:lnTo>
                    <a:pt x="240" y="1296"/>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37" name="Freeform 8">
              <a:extLst>
                <a:ext uri="{FF2B5EF4-FFF2-40B4-BE49-F238E27FC236}">
                  <a16:creationId xmlns:a16="http://schemas.microsoft.com/office/drawing/2014/main" id="{62E83D21-AC1E-3801-D141-9C5F173FCE6C}"/>
                </a:ext>
              </a:extLst>
            </p:cNvPr>
            <p:cNvSpPr>
              <a:spLocks/>
            </p:cNvSpPr>
            <p:nvPr/>
          </p:nvSpPr>
          <p:spPr bwMode="auto">
            <a:xfrm>
              <a:off x="3408" y="1572"/>
              <a:ext cx="1200" cy="972"/>
            </a:xfrm>
            <a:custGeom>
              <a:avLst/>
              <a:gdLst>
                <a:gd name="T0" fmla="*/ 0 w 1200"/>
                <a:gd name="T1" fmla="*/ 972 h 972"/>
                <a:gd name="T2" fmla="*/ 369 w 1200"/>
                <a:gd name="T3" fmla="*/ 0 h 972"/>
                <a:gd name="T4" fmla="*/ 1200 w 1200"/>
                <a:gd name="T5" fmla="*/ 108 h 972"/>
                <a:gd name="T6" fmla="*/ 0 w 1200"/>
                <a:gd name="T7" fmla="*/ 972 h 9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0" h="972">
                  <a:moveTo>
                    <a:pt x="0" y="972"/>
                  </a:moveTo>
                  <a:lnTo>
                    <a:pt x="369" y="0"/>
                  </a:lnTo>
                  <a:lnTo>
                    <a:pt x="1200" y="108"/>
                  </a:lnTo>
                  <a:lnTo>
                    <a:pt x="0" y="972"/>
                  </a:lnTo>
                  <a:close/>
                </a:path>
              </a:pathLst>
            </a:cu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0485" name="Rectangle 9">
            <a:extLst>
              <a:ext uri="{FF2B5EF4-FFF2-40B4-BE49-F238E27FC236}">
                <a16:creationId xmlns:a16="http://schemas.microsoft.com/office/drawing/2014/main" id="{F6980DE0-49E6-15AC-0F5C-69A44CEE96FA}"/>
              </a:ext>
            </a:extLst>
          </p:cNvPr>
          <p:cNvSpPr>
            <a:spLocks noChangeArrowheads="1"/>
          </p:cNvSpPr>
          <p:nvPr/>
        </p:nvSpPr>
        <p:spPr bwMode="auto">
          <a:xfrm>
            <a:off x="4876800" y="3886200"/>
            <a:ext cx="965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r>
              <a:rPr kumimoji="0" lang="en-US" altLang="en-US" sz="1800" b="1"/>
              <a:t>(1,0,0,0)</a:t>
            </a:r>
          </a:p>
        </p:txBody>
      </p:sp>
      <p:sp>
        <p:nvSpPr>
          <p:cNvPr id="20486" name="Rectangle 10">
            <a:extLst>
              <a:ext uri="{FF2B5EF4-FFF2-40B4-BE49-F238E27FC236}">
                <a16:creationId xmlns:a16="http://schemas.microsoft.com/office/drawing/2014/main" id="{DDA8A97E-BB7C-269B-C1E4-E810B61387C2}"/>
              </a:ext>
            </a:extLst>
          </p:cNvPr>
          <p:cNvSpPr>
            <a:spLocks noChangeArrowheads="1"/>
          </p:cNvSpPr>
          <p:nvPr/>
        </p:nvSpPr>
        <p:spPr bwMode="auto">
          <a:xfrm>
            <a:off x="7315200" y="2362200"/>
            <a:ext cx="965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r>
              <a:rPr kumimoji="0" lang="en-US" altLang="en-US" sz="1800" b="1"/>
              <a:t>(0,1,0,0)</a:t>
            </a:r>
          </a:p>
        </p:txBody>
      </p:sp>
      <p:sp>
        <p:nvSpPr>
          <p:cNvPr id="20487" name="Rectangle 11">
            <a:extLst>
              <a:ext uri="{FF2B5EF4-FFF2-40B4-BE49-F238E27FC236}">
                <a16:creationId xmlns:a16="http://schemas.microsoft.com/office/drawing/2014/main" id="{21149EA5-9012-FC31-FAD0-0046EFA20DA5}"/>
              </a:ext>
            </a:extLst>
          </p:cNvPr>
          <p:cNvSpPr>
            <a:spLocks noChangeArrowheads="1"/>
          </p:cNvSpPr>
          <p:nvPr/>
        </p:nvSpPr>
        <p:spPr bwMode="auto">
          <a:xfrm>
            <a:off x="4038600" y="1676400"/>
            <a:ext cx="965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r>
              <a:rPr kumimoji="0" lang="en-US" altLang="en-US" sz="1800" b="1"/>
              <a:t>(0,0,1,0)</a:t>
            </a:r>
          </a:p>
        </p:txBody>
      </p:sp>
      <p:sp>
        <p:nvSpPr>
          <p:cNvPr id="20488" name="Rectangle 12">
            <a:extLst>
              <a:ext uri="{FF2B5EF4-FFF2-40B4-BE49-F238E27FC236}">
                <a16:creationId xmlns:a16="http://schemas.microsoft.com/office/drawing/2014/main" id="{4CEFB562-0AD4-D93C-D33F-20B03855DAC6}"/>
              </a:ext>
            </a:extLst>
          </p:cNvPr>
          <p:cNvSpPr>
            <a:spLocks noChangeArrowheads="1"/>
          </p:cNvSpPr>
          <p:nvPr/>
        </p:nvSpPr>
        <p:spPr bwMode="auto">
          <a:xfrm rot="-892097">
            <a:off x="5943600" y="1966913"/>
            <a:ext cx="965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r>
              <a:rPr kumimoji="0" lang="en-US" altLang="en-US" sz="1800" b="1"/>
              <a:t>(0,0,0,1)</a:t>
            </a:r>
          </a:p>
        </p:txBody>
      </p:sp>
      <p:sp>
        <p:nvSpPr>
          <p:cNvPr id="20489" name="Oval 13">
            <a:extLst>
              <a:ext uri="{FF2B5EF4-FFF2-40B4-BE49-F238E27FC236}">
                <a16:creationId xmlns:a16="http://schemas.microsoft.com/office/drawing/2014/main" id="{7A826A36-8AE3-CDFD-4251-CB980DC8576B}"/>
              </a:ext>
            </a:extLst>
          </p:cNvPr>
          <p:cNvSpPr>
            <a:spLocks noChangeArrowheads="1"/>
          </p:cNvSpPr>
          <p:nvPr/>
        </p:nvSpPr>
        <p:spPr bwMode="auto">
          <a:xfrm>
            <a:off x="5257800" y="2271713"/>
            <a:ext cx="76200" cy="76200"/>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sp>
        <p:nvSpPr>
          <p:cNvPr id="20490" name="Oval 14">
            <a:extLst>
              <a:ext uri="{FF2B5EF4-FFF2-40B4-BE49-F238E27FC236}">
                <a16:creationId xmlns:a16="http://schemas.microsoft.com/office/drawing/2014/main" id="{AD207748-07CF-FC80-5142-F62D3F9BFD70}"/>
              </a:ext>
            </a:extLst>
          </p:cNvPr>
          <p:cNvSpPr>
            <a:spLocks noChangeArrowheads="1"/>
          </p:cNvSpPr>
          <p:nvPr/>
        </p:nvSpPr>
        <p:spPr bwMode="auto">
          <a:xfrm>
            <a:off x="5410200" y="2424113"/>
            <a:ext cx="76200" cy="76200"/>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sp>
        <p:nvSpPr>
          <p:cNvPr id="20491" name="Oval 15">
            <a:extLst>
              <a:ext uri="{FF2B5EF4-FFF2-40B4-BE49-F238E27FC236}">
                <a16:creationId xmlns:a16="http://schemas.microsoft.com/office/drawing/2014/main" id="{B2F1DA75-CFD5-9F51-561C-93BE3496FAC0}"/>
              </a:ext>
            </a:extLst>
          </p:cNvPr>
          <p:cNvSpPr>
            <a:spLocks noChangeArrowheads="1"/>
          </p:cNvSpPr>
          <p:nvPr/>
        </p:nvSpPr>
        <p:spPr bwMode="auto">
          <a:xfrm>
            <a:off x="5410200" y="2652713"/>
            <a:ext cx="76200" cy="76200"/>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sp>
        <p:nvSpPr>
          <p:cNvPr id="20492" name="Oval 16">
            <a:extLst>
              <a:ext uri="{FF2B5EF4-FFF2-40B4-BE49-F238E27FC236}">
                <a16:creationId xmlns:a16="http://schemas.microsoft.com/office/drawing/2014/main" id="{BE30C01C-B162-9290-9A96-5D8BE01BD09E}"/>
              </a:ext>
            </a:extLst>
          </p:cNvPr>
          <p:cNvSpPr>
            <a:spLocks noChangeArrowheads="1"/>
          </p:cNvSpPr>
          <p:nvPr/>
        </p:nvSpPr>
        <p:spPr bwMode="auto">
          <a:xfrm>
            <a:off x="5715000" y="2576513"/>
            <a:ext cx="76200" cy="76200"/>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sp>
        <p:nvSpPr>
          <p:cNvPr id="20493" name="Oval 17">
            <a:extLst>
              <a:ext uri="{FF2B5EF4-FFF2-40B4-BE49-F238E27FC236}">
                <a16:creationId xmlns:a16="http://schemas.microsoft.com/office/drawing/2014/main" id="{436DF1F3-24E7-DC04-9258-721E3049C88F}"/>
              </a:ext>
            </a:extLst>
          </p:cNvPr>
          <p:cNvSpPr>
            <a:spLocks noChangeArrowheads="1"/>
          </p:cNvSpPr>
          <p:nvPr/>
        </p:nvSpPr>
        <p:spPr bwMode="auto">
          <a:xfrm>
            <a:off x="5562600" y="2881313"/>
            <a:ext cx="76200" cy="76200"/>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sp>
        <p:nvSpPr>
          <p:cNvPr id="20494" name="Oval 18">
            <a:extLst>
              <a:ext uri="{FF2B5EF4-FFF2-40B4-BE49-F238E27FC236}">
                <a16:creationId xmlns:a16="http://schemas.microsoft.com/office/drawing/2014/main" id="{7D98ECA2-2F0D-8283-702C-D9B9A550AC07}"/>
              </a:ext>
            </a:extLst>
          </p:cNvPr>
          <p:cNvSpPr>
            <a:spLocks noChangeArrowheads="1"/>
          </p:cNvSpPr>
          <p:nvPr/>
        </p:nvSpPr>
        <p:spPr bwMode="auto">
          <a:xfrm>
            <a:off x="5638800" y="2728913"/>
            <a:ext cx="76200" cy="76200"/>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sp>
        <p:nvSpPr>
          <p:cNvPr id="20495" name="Oval 19">
            <a:extLst>
              <a:ext uri="{FF2B5EF4-FFF2-40B4-BE49-F238E27FC236}">
                <a16:creationId xmlns:a16="http://schemas.microsoft.com/office/drawing/2014/main" id="{EC0593CC-6A96-8242-0309-B0DADA711322}"/>
              </a:ext>
            </a:extLst>
          </p:cNvPr>
          <p:cNvSpPr>
            <a:spLocks noChangeArrowheads="1"/>
          </p:cNvSpPr>
          <p:nvPr/>
        </p:nvSpPr>
        <p:spPr bwMode="auto">
          <a:xfrm>
            <a:off x="6019800" y="2576513"/>
            <a:ext cx="76200" cy="76200"/>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sp>
        <p:nvSpPr>
          <p:cNvPr id="20496" name="Oval 20">
            <a:extLst>
              <a:ext uri="{FF2B5EF4-FFF2-40B4-BE49-F238E27FC236}">
                <a16:creationId xmlns:a16="http://schemas.microsoft.com/office/drawing/2014/main" id="{42A1EFF2-178D-3193-CA18-5AC5890378F5}"/>
              </a:ext>
            </a:extLst>
          </p:cNvPr>
          <p:cNvSpPr>
            <a:spLocks noChangeArrowheads="1"/>
          </p:cNvSpPr>
          <p:nvPr/>
        </p:nvSpPr>
        <p:spPr bwMode="auto">
          <a:xfrm>
            <a:off x="6019800" y="2805113"/>
            <a:ext cx="76200" cy="76200"/>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sp>
        <p:nvSpPr>
          <p:cNvPr id="20497" name="Oval 21">
            <a:extLst>
              <a:ext uri="{FF2B5EF4-FFF2-40B4-BE49-F238E27FC236}">
                <a16:creationId xmlns:a16="http://schemas.microsoft.com/office/drawing/2014/main" id="{5C94814A-4070-5744-EC28-B7489C6540F1}"/>
              </a:ext>
            </a:extLst>
          </p:cNvPr>
          <p:cNvSpPr>
            <a:spLocks noChangeArrowheads="1"/>
          </p:cNvSpPr>
          <p:nvPr/>
        </p:nvSpPr>
        <p:spPr bwMode="auto">
          <a:xfrm>
            <a:off x="5867400" y="2195513"/>
            <a:ext cx="76200" cy="76200"/>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sp>
        <p:nvSpPr>
          <p:cNvPr id="20498" name="Oval 22">
            <a:extLst>
              <a:ext uri="{FF2B5EF4-FFF2-40B4-BE49-F238E27FC236}">
                <a16:creationId xmlns:a16="http://schemas.microsoft.com/office/drawing/2014/main" id="{D44765B2-4B36-A3C6-AC5E-4F2D315DD46E}"/>
              </a:ext>
            </a:extLst>
          </p:cNvPr>
          <p:cNvSpPr>
            <a:spLocks noChangeArrowheads="1"/>
          </p:cNvSpPr>
          <p:nvPr/>
        </p:nvSpPr>
        <p:spPr bwMode="auto">
          <a:xfrm>
            <a:off x="6477000" y="2347913"/>
            <a:ext cx="76200" cy="76200"/>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sp>
        <p:nvSpPr>
          <p:cNvPr id="20499" name="Oval 23">
            <a:extLst>
              <a:ext uri="{FF2B5EF4-FFF2-40B4-BE49-F238E27FC236}">
                <a16:creationId xmlns:a16="http://schemas.microsoft.com/office/drawing/2014/main" id="{9EF75D43-B581-1411-8091-B314FE8D6F68}"/>
              </a:ext>
            </a:extLst>
          </p:cNvPr>
          <p:cNvSpPr>
            <a:spLocks noChangeArrowheads="1"/>
          </p:cNvSpPr>
          <p:nvPr/>
        </p:nvSpPr>
        <p:spPr bwMode="auto">
          <a:xfrm>
            <a:off x="5867400" y="2805113"/>
            <a:ext cx="76200" cy="76200"/>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sp>
        <p:nvSpPr>
          <p:cNvPr id="20500" name="Oval 24">
            <a:extLst>
              <a:ext uri="{FF2B5EF4-FFF2-40B4-BE49-F238E27FC236}">
                <a16:creationId xmlns:a16="http://schemas.microsoft.com/office/drawing/2014/main" id="{593EEB22-6190-E671-B456-B15003760033}"/>
              </a:ext>
            </a:extLst>
          </p:cNvPr>
          <p:cNvSpPr>
            <a:spLocks noChangeArrowheads="1"/>
          </p:cNvSpPr>
          <p:nvPr/>
        </p:nvSpPr>
        <p:spPr bwMode="auto">
          <a:xfrm>
            <a:off x="5943600" y="3033713"/>
            <a:ext cx="76200" cy="76200"/>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sp>
        <p:nvSpPr>
          <p:cNvPr id="20501" name="Oval 25">
            <a:extLst>
              <a:ext uri="{FF2B5EF4-FFF2-40B4-BE49-F238E27FC236}">
                <a16:creationId xmlns:a16="http://schemas.microsoft.com/office/drawing/2014/main" id="{7D6610AF-9EAC-5FBE-1F65-D565664B006A}"/>
              </a:ext>
            </a:extLst>
          </p:cNvPr>
          <p:cNvSpPr>
            <a:spLocks noChangeArrowheads="1"/>
          </p:cNvSpPr>
          <p:nvPr/>
        </p:nvSpPr>
        <p:spPr bwMode="auto">
          <a:xfrm>
            <a:off x="6248400" y="2576513"/>
            <a:ext cx="76200" cy="76200"/>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sp>
        <p:nvSpPr>
          <p:cNvPr id="20502" name="Oval 26">
            <a:extLst>
              <a:ext uri="{FF2B5EF4-FFF2-40B4-BE49-F238E27FC236}">
                <a16:creationId xmlns:a16="http://schemas.microsoft.com/office/drawing/2014/main" id="{BD51204B-28AE-1D22-1667-F2C8C34D7B0A}"/>
              </a:ext>
            </a:extLst>
          </p:cNvPr>
          <p:cNvSpPr>
            <a:spLocks noChangeArrowheads="1"/>
          </p:cNvSpPr>
          <p:nvPr/>
        </p:nvSpPr>
        <p:spPr bwMode="auto">
          <a:xfrm>
            <a:off x="6477000" y="2576513"/>
            <a:ext cx="76200" cy="76200"/>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sp>
        <p:nvSpPr>
          <p:cNvPr id="20503" name="Oval 27">
            <a:extLst>
              <a:ext uri="{FF2B5EF4-FFF2-40B4-BE49-F238E27FC236}">
                <a16:creationId xmlns:a16="http://schemas.microsoft.com/office/drawing/2014/main" id="{254AB3C9-29F7-EC73-893F-698D3BD2364D}"/>
              </a:ext>
            </a:extLst>
          </p:cNvPr>
          <p:cNvSpPr>
            <a:spLocks noChangeArrowheads="1"/>
          </p:cNvSpPr>
          <p:nvPr/>
        </p:nvSpPr>
        <p:spPr bwMode="auto">
          <a:xfrm>
            <a:off x="6248400" y="2728913"/>
            <a:ext cx="76200" cy="76200"/>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sp>
        <p:nvSpPr>
          <p:cNvPr id="20504" name="Oval 28">
            <a:extLst>
              <a:ext uri="{FF2B5EF4-FFF2-40B4-BE49-F238E27FC236}">
                <a16:creationId xmlns:a16="http://schemas.microsoft.com/office/drawing/2014/main" id="{E00AED0D-B218-AAD9-6CCE-5913240CB620}"/>
              </a:ext>
            </a:extLst>
          </p:cNvPr>
          <p:cNvSpPr>
            <a:spLocks noChangeArrowheads="1"/>
          </p:cNvSpPr>
          <p:nvPr/>
        </p:nvSpPr>
        <p:spPr bwMode="auto">
          <a:xfrm>
            <a:off x="6172200" y="2881313"/>
            <a:ext cx="76200" cy="76200"/>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sp>
        <p:nvSpPr>
          <p:cNvPr id="20505" name="Oval 29">
            <a:extLst>
              <a:ext uri="{FF2B5EF4-FFF2-40B4-BE49-F238E27FC236}">
                <a16:creationId xmlns:a16="http://schemas.microsoft.com/office/drawing/2014/main" id="{5DDB71A9-0F02-5BDC-646F-93DCBBA2320D}"/>
              </a:ext>
            </a:extLst>
          </p:cNvPr>
          <p:cNvSpPr>
            <a:spLocks noChangeArrowheads="1"/>
          </p:cNvSpPr>
          <p:nvPr/>
        </p:nvSpPr>
        <p:spPr bwMode="auto">
          <a:xfrm>
            <a:off x="5562600" y="2728913"/>
            <a:ext cx="76200" cy="76200"/>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sp>
        <p:nvSpPr>
          <p:cNvPr id="20506" name="Text Box 30">
            <a:extLst>
              <a:ext uri="{FF2B5EF4-FFF2-40B4-BE49-F238E27FC236}">
                <a16:creationId xmlns:a16="http://schemas.microsoft.com/office/drawing/2014/main" id="{FEF788C6-AF75-4A26-1064-4BC37B62EAF8}"/>
              </a:ext>
            </a:extLst>
          </p:cNvPr>
          <p:cNvSpPr txBox="1">
            <a:spLocks noChangeArrowheads="1"/>
          </p:cNvSpPr>
          <p:nvPr/>
        </p:nvSpPr>
        <p:spPr bwMode="auto">
          <a:xfrm>
            <a:off x="6553200" y="3306763"/>
            <a:ext cx="2133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r>
              <a:rPr kumimoji="0" lang="en-US" altLang="en-US" sz="1800"/>
              <a:t>(each point’s </a:t>
            </a:r>
            <a:br>
              <a:rPr kumimoji="0" lang="en-US" altLang="en-US" sz="1800"/>
            </a:br>
            <a:r>
              <a:rPr kumimoji="0" lang="en-US" altLang="en-US" sz="1800"/>
              <a:t>coords sum to 1)</a:t>
            </a:r>
          </a:p>
        </p:txBody>
      </p:sp>
      <p:graphicFrame>
        <p:nvGraphicFramePr>
          <p:cNvPr id="20507" name="Object 31">
            <a:extLst>
              <a:ext uri="{FF2B5EF4-FFF2-40B4-BE49-F238E27FC236}">
                <a16:creationId xmlns:a16="http://schemas.microsoft.com/office/drawing/2014/main" id="{88B2F483-B087-8728-6C58-B0CA10DD4F78}"/>
              </a:ext>
            </a:extLst>
          </p:cNvPr>
          <p:cNvGraphicFramePr>
            <a:graphicFrameLocks noChangeAspect="1"/>
          </p:cNvGraphicFramePr>
          <p:nvPr/>
        </p:nvGraphicFramePr>
        <p:xfrm>
          <a:off x="5281613" y="5700713"/>
          <a:ext cx="3000375" cy="904875"/>
        </p:xfrm>
        <a:graphic>
          <a:graphicData uri="http://schemas.openxmlformats.org/presentationml/2006/ole">
            <mc:AlternateContent xmlns:mc="http://schemas.openxmlformats.org/markup-compatibility/2006">
              <mc:Choice xmlns:v="urn:schemas-microsoft-com:vml" Requires="v">
                <p:oleObj name="Equation" r:id="rId3" imgW="1600200" imgH="482600" progId="Equation.3">
                  <p:embed/>
                </p:oleObj>
              </mc:Choice>
              <mc:Fallback>
                <p:oleObj name="Equation" r:id="rId3" imgW="1600200" imgH="482600" progId="Equation.3">
                  <p:embed/>
                  <p:pic>
                    <p:nvPicPr>
                      <p:cNvPr id="0" name="Object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1613" y="5700713"/>
                        <a:ext cx="3000375" cy="904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0508" name="Group 51">
            <a:extLst>
              <a:ext uri="{FF2B5EF4-FFF2-40B4-BE49-F238E27FC236}">
                <a16:creationId xmlns:a16="http://schemas.microsoft.com/office/drawing/2014/main" id="{49B05D70-AABB-8F13-12A2-CB3B3E07BA4D}"/>
              </a:ext>
            </a:extLst>
          </p:cNvPr>
          <p:cNvGrpSpPr>
            <a:grpSpLocks/>
          </p:cNvGrpSpPr>
          <p:nvPr/>
        </p:nvGrpSpPr>
        <p:grpSpPr bwMode="auto">
          <a:xfrm>
            <a:off x="1371600" y="1835150"/>
            <a:ext cx="2159000" cy="2222500"/>
            <a:chOff x="864" y="1156"/>
            <a:chExt cx="1584" cy="1631"/>
          </a:xfrm>
        </p:grpSpPr>
        <p:sp>
          <p:nvSpPr>
            <p:cNvPr id="20516" name="Oval 32">
              <a:extLst>
                <a:ext uri="{FF2B5EF4-FFF2-40B4-BE49-F238E27FC236}">
                  <a16:creationId xmlns:a16="http://schemas.microsoft.com/office/drawing/2014/main" id="{BD3EC317-64C8-BFAC-5CBC-23754872BAAC}"/>
                </a:ext>
              </a:extLst>
            </p:cNvPr>
            <p:cNvSpPr>
              <a:spLocks noChangeArrowheads="1"/>
            </p:cNvSpPr>
            <p:nvPr/>
          </p:nvSpPr>
          <p:spPr bwMode="auto">
            <a:xfrm>
              <a:off x="864" y="1156"/>
              <a:ext cx="1584" cy="158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sp>
          <p:nvSpPr>
            <p:cNvPr id="20517" name="Line 33">
              <a:extLst>
                <a:ext uri="{FF2B5EF4-FFF2-40B4-BE49-F238E27FC236}">
                  <a16:creationId xmlns:a16="http://schemas.microsoft.com/office/drawing/2014/main" id="{82372D81-D9FB-D976-534C-D22036545AC3}"/>
                </a:ext>
              </a:extLst>
            </p:cNvPr>
            <p:cNvSpPr>
              <a:spLocks noChangeShapeType="1"/>
            </p:cNvSpPr>
            <p:nvPr/>
          </p:nvSpPr>
          <p:spPr bwMode="auto">
            <a:xfrm flipV="1">
              <a:off x="1296" y="1300"/>
              <a:ext cx="24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18" name="Line 34">
              <a:extLst>
                <a:ext uri="{FF2B5EF4-FFF2-40B4-BE49-F238E27FC236}">
                  <a16:creationId xmlns:a16="http://schemas.microsoft.com/office/drawing/2014/main" id="{60C36680-3540-1EC1-9720-904C398C7F9C}"/>
                </a:ext>
              </a:extLst>
            </p:cNvPr>
            <p:cNvSpPr>
              <a:spLocks noChangeShapeType="1"/>
            </p:cNvSpPr>
            <p:nvPr/>
          </p:nvSpPr>
          <p:spPr bwMode="auto">
            <a:xfrm flipV="1">
              <a:off x="1344" y="1540"/>
              <a:ext cx="202" cy="3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19" name="Line 35">
              <a:extLst>
                <a:ext uri="{FF2B5EF4-FFF2-40B4-BE49-F238E27FC236}">
                  <a16:creationId xmlns:a16="http://schemas.microsoft.com/office/drawing/2014/main" id="{844B1C4B-8D1D-7ADB-8B79-837D368D223A}"/>
                </a:ext>
              </a:extLst>
            </p:cNvPr>
            <p:cNvSpPr>
              <a:spLocks noChangeShapeType="1"/>
            </p:cNvSpPr>
            <p:nvPr/>
          </p:nvSpPr>
          <p:spPr bwMode="auto">
            <a:xfrm flipH="1" flipV="1">
              <a:off x="1882" y="1780"/>
              <a:ext cx="230" cy="52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20" name="Line 36">
              <a:extLst>
                <a:ext uri="{FF2B5EF4-FFF2-40B4-BE49-F238E27FC236}">
                  <a16:creationId xmlns:a16="http://schemas.microsoft.com/office/drawing/2014/main" id="{E41D0778-4C19-6952-00FA-9395BD48951B}"/>
                </a:ext>
              </a:extLst>
            </p:cNvPr>
            <p:cNvSpPr>
              <a:spLocks noChangeShapeType="1"/>
            </p:cNvSpPr>
            <p:nvPr/>
          </p:nvSpPr>
          <p:spPr bwMode="auto">
            <a:xfrm flipH="1" flipV="1">
              <a:off x="1440" y="2068"/>
              <a:ext cx="86" cy="52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21" name="Line 37">
              <a:extLst>
                <a:ext uri="{FF2B5EF4-FFF2-40B4-BE49-F238E27FC236}">
                  <a16:creationId xmlns:a16="http://schemas.microsoft.com/office/drawing/2014/main" id="{470E2240-A675-E733-D97E-FE75BC20C642}"/>
                </a:ext>
              </a:extLst>
            </p:cNvPr>
            <p:cNvSpPr>
              <a:spLocks noChangeShapeType="1"/>
            </p:cNvSpPr>
            <p:nvPr/>
          </p:nvSpPr>
          <p:spPr bwMode="auto">
            <a:xfrm flipV="1">
              <a:off x="1632" y="2020"/>
              <a:ext cx="24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22" name="Line 38">
              <a:extLst>
                <a:ext uri="{FF2B5EF4-FFF2-40B4-BE49-F238E27FC236}">
                  <a16:creationId xmlns:a16="http://schemas.microsoft.com/office/drawing/2014/main" id="{F8E0B687-65D4-5FB5-7FC5-62C23FE9B0A9}"/>
                </a:ext>
              </a:extLst>
            </p:cNvPr>
            <p:cNvSpPr>
              <a:spLocks noChangeShapeType="1"/>
            </p:cNvSpPr>
            <p:nvPr/>
          </p:nvSpPr>
          <p:spPr bwMode="auto">
            <a:xfrm flipV="1">
              <a:off x="1872" y="2308"/>
              <a:ext cx="144" cy="38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23" name="Line 39">
              <a:extLst>
                <a:ext uri="{FF2B5EF4-FFF2-40B4-BE49-F238E27FC236}">
                  <a16:creationId xmlns:a16="http://schemas.microsoft.com/office/drawing/2014/main" id="{6920B5B7-109B-CA6F-824C-2D9A5567D65B}"/>
                </a:ext>
              </a:extLst>
            </p:cNvPr>
            <p:cNvSpPr>
              <a:spLocks noChangeShapeType="1"/>
            </p:cNvSpPr>
            <p:nvPr/>
          </p:nvSpPr>
          <p:spPr bwMode="auto">
            <a:xfrm flipV="1">
              <a:off x="2160" y="2068"/>
              <a:ext cx="48" cy="3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24" name="Line 40">
              <a:extLst>
                <a:ext uri="{FF2B5EF4-FFF2-40B4-BE49-F238E27FC236}">
                  <a16:creationId xmlns:a16="http://schemas.microsoft.com/office/drawing/2014/main" id="{E3A434B8-EC82-14A6-E442-52417D8D524A}"/>
                </a:ext>
              </a:extLst>
            </p:cNvPr>
            <p:cNvSpPr>
              <a:spLocks noChangeShapeType="1"/>
            </p:cNvSpPr>
            <p:nvPr/>
          </p:nvSpPr>
          <p:spPr bwMode="auto">
            <a:xfrm flipV="1">
              <a:off x="2160" y="1876"/>
              <a:ext cx="96"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25" name="Line 41">
              <a:extLst>
                <a:ext uri="{FF2B5EF4-FFF2-40B4-BE49-F238E27FC236}">
                  <a16:creationId xmlns:a16="http://schemas.microsoft.com/office/drawing/2014/main" id="{43516A11-C292-E255-2498-858EEB10365E}"/>
                </a:ext>
              </a:extLst>
            </p:cNvPr>
            <p:cNvSpPr>
              <a:spLocks noChangeShapeType="1"/>
            </p:cNvSpPr>
            <p:nvPr/>
          </p:nvSpPr>
          <p:spPr bwMode="auto">
            <a:xfrm flipH="1" flipV="1">
              <a:off x="1872" y="1396"/>
              <a:ext cx="240" cy="43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26" name="Line 42">
              <a:extLst>
                <a:ext uri="{FF2B5EF4-FFF2-40B4-BE49-F238E27FC236}">
                  <a16:creationId xmlns:a16="http://schemas.microsoft.com/office/drawing/2014/main" id="{CA07A043-201E-6DBD-3CEB-56EDBD8AFA30}"/>
                </a:ext>
              </a:extLst>
            </p:cNvPr>
            <p:cNvSpPr>
              <a:spLocks noChangeShapeType="1"/>
            </p:cNvSpPr>
            <p:nvPr/>
          </p:nvSpPr>
          <p:spPr bwMode="auto">
            <a:xfrm flipH="1" flipV="1">
              <a:off x="1104" y="1636"/>
              <a:ext cx="96"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27" name="Line 43">
              <a:extLst>
                <a:ext uri="{FF2B5EF4-FFF2-40B4-BE49-F238E27FC236}">
                  <a16:creationId xmlns:a16="http://schemas.microsoft.com/office/drawing/2014/main" id="{7350BD76-5BAD-F05D-02FC-A5A38AFD4856}"/>
                </a:ext>
              </a:extLst>
            </p:cNvPr>
            <p:cNvSpPr>
              <a:spLocks noChangeShapeType="1"/>
            </p:cNvSpPr>
            <p:nvPr/>
          </p:nvSpPr>
          <p:spPr bwMode="auto">
            <a:xfrm flipH="1" flipV="1">
              <a:off x="1200" y="1684"/>
              <a:ext cx="14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28" name="Line 44">
              <a:extLst>
                <a:ext uri="{FF2B5EF4-FFF2-40B4-BE49-F238E27FC236}">
                  <a16:creationId xmlns:a16="http://schemas.microsoft.com/office/drawing/2014/main" id="{C5139906-7588-162B-4582-FB8E7939CF58}"/>
                </a:ext>
              </a:extLst>
            </p:cNvPr>
            <p:cNvSpPr>
              <a:spLocks noChangeShapeType="1"/>
            </p:cNvSpPr>
            <p:nvPr/>
          </p:nvSpPr>
          <p:spPr bwMode="auto">
            <a:xfrm flipH="1">
              <a:off x="1584" y="1588"/>
              <a:ext cx="192" cy="9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29" name="Line 45">
              <a:extLst>
                <a:ext uri="{FF2B5EF4-FFF2-40B4-BE49-F238E27FC236}">
                  <a16:creationId xmlns:a16="http://schemas.microsoft.com/office/drawing/2014/main" id="{27110B5A-7F46-D710-E8D3-261D1543E957}"/>
                </a:ext>
              </a:extLst>
            </p:cNvPr>
            <p:cNvSpPr>
              <a:spLocks noChangeShapeType="1"/>
            </p:cNvSpPr>
            <p:nvPr/>
          </p:nvSpPr>
          <p:spPr bwMode="auto">
            <a:xfrm flipH="1" flipV="1">
              <a:off x="912" y="2164"/>
              <a:ext cx="288" cy="1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0530" name="Group 46">
              <a:extLst>
                <a:ext uri="{FF2B5EF4-FFF2-40B4-BE49-F238E27FC236}">
                  <a16:creationId xmlns:a16="http://schemas.microsoft.com/office/drawing/2014/main" id="{FE4F0886-D6DA-E7F3-388D-12EE769AB807}"/>
                </a:ext>
              </a:extLst>
            </p:cNvPr>
            <p:cNvGrpSpPr>
              <a:grpSpLocks/>
            </p:cNvGrpSpPr>
            <p:nvPr/>
          </p:nvGrpSpPr>
          <p:grpSpPr bwMode="auto">
            <a:xfrm>
              <a:off x="912" y="1905"/>
              <a:ext cx="708" cy="882"/>
              <a:chOff x="3408" y="2097"/>
              <a:chExt cx="708" cy="882"/>
            </a:xfrm>
          </p:grpSpPr>
          <p:sp>
            <p:nvSpPr>
              <p:cNvPr id="20531" name="Oval 47">
                <a:extLst>
                  <a:ext uri="{FF2B5EF4-FFF2-40B4-BE49-F238E27FC236}">
                    <a16:creationId xmlns:a16="http://schemas.microsoft.com/office/drawing/2014/main" id="{62C88287-8F80-53E7-B587-C7BD1ABF01AA}"/>
                  </a:ext>
                </a:extLst>
              </p:cNvPr>
              <p:cNvSpPr>
                <a:spLocks noChangeArrowheads="1"/>
              </p:cNvSpPr>
              <p:nvPr/>
            </p:nvSpPr>
            <p:spPr bwMode="auto">
              <a:xfrm>
                <a:off x="3888" y="2208"/>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sp>
            <p:nvSpPr>
              <p:cNvPr id="20532" name="Oval 48">
                <a:extLst>
                  <a:ext uri="{FF2B5EF4-FFF2-40B4-BE49-F238E27FC236}">
                    <a16:creationId xmlns:a16="http://schemas.microsoft.com/office/drawing/2014/main" id="{1C736B9B-74DC-5886-8D49-5B347002252F}"/>
                  </a:ext>
                </a:extLst>
              </p:cNvPr>
              <p:cNvSpPr>
                <a:spLocks noChangeArrowheads="1"/>
              </p:cNvSpPr>
              <p:nvPr/>
            </p:nvSpPr>
            <p:spPr bwMode="auto">
              <a:xfrm>
                <a:off x="3984" y="2784"/>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sp>
            <p:nvSpPr>
              <p:cNvPr id="20533" name="Text Box 49">
                <a:extLst>
                  <a:ext uri="{FF2B5EF4-FFF2-40B4-BE49-F238E27FC236}">
                    <a16:creationId xmlns:a16="http://schemas.microsoft.com/office/drawing/2014/main" id="{DF6D3482-A6D4-9590-FD88-EFC1856F78BF}"/>
                  </a:ext>
                </a:extLst>
              </p:cNvPr>
              <p:cNvSpPr txBox="1">
                <a:spLocks noChangeArrowheads="1"/>
              </p:cNvSpPr>
              <p:nvPr/>
            </p:nvSpPr>
            <p:spPr bwMode="auto">
              <a:xfrm>
                <a:off x="3408" y="2097"/>
                <a:ext cx="61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r>
                  <a:rPr kumimoji="0" lang="en-US" altLang="en-US" sz="2000" b="1"/>
                  <a:t>(x</a:t>
                </a:r>
                <a:r>
                  <a:rPr kumimoji="0" lang="en-US" altLang="en-US" sz="2000" b="1" baseline="-25000"/>
                  <a:t>1</a:t>
                </a:r>
                <a:r>
                  <a:rPr kumimoji="0" lang="en-US" altLang="en-US" sz="2000" b="1"/>
                  <a:t>,y</a:t>
                </a:r>
                <a:r>
                  <a:rPr kumimoji="0" lang="en-US" altLang="en-US" sz="2000" b="1" baseline="-25000"/>
                  <a:t>1</a:t>
                </a:r>
                <a:r>
                  <a:rPr kumimoji="0" lang="en-US" altLang="en-US" sz="2000" b="1"/>
                  <a:t>)</a:t>
                </a:r>
              </a:p>
            </p:txBody>
          </p:sp>
          <p:sp>
            <p:nvSpPr>
              <p:cNvPr id="20534" name="Text Box 50">
                <a:extLst>
                  <a:ext uri="{FF2B5EF4-FFF2-40B4-BE49-F238E27FC236}">
                    <a16:creationId xmlns:a16="http://schemas.microsoft.com/office/drawing/2014/main" id="{6BF1472B-4290-E754-FC46-FCBBF0DCEF5D}"/>
                  </a:ext>
                </a:extLst>
              </p:cNvPr>
              <p:cNvSpPr txBox="1">
                <a:spLocks noChangeArrowheads="1"/>
              </p:cNvSpPr>
              <p:nvPr/>
            </p:nvSpPr>
            <p:spPr bwMode="auto">
              <a:xfrm>
                <a:off x="3504" y="2688"/>
                <a:ext cx="61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r>
                  <a:rPr kumimoji="0" lang="en-US" altLang="en-US" sz="2000" b="1"/>
                  <a:t>(x</a:t>
                </a:r>
                <a:r>
                  <a:rPr kumimoji="0" lang="en-US" altLang="en-US" sz="2000" b="1" baseline="-25000"/>
                  <a:t>2</a:t>
                </a:r>
                <a:r>
                  <a:rPr kumimoji="0" lang="en-US" altLang="en-US" sz="2000" b="1"/>
                  <a:t>,y</a:t>
                </a:r>
                <a:r>
                  <a:rPr kumimoji="0" lang="en-US" altLang="en-US" sz="2000" b="1" baseline="-25000"/>
                  <a:t>2</a:t>
                </a:r>
                <a:r>
                  <a:rPr kumimoji="0" lang="en-US" altLang="en-US" sz="2000" b="1"/>
                  <a:t>)</a:t>
                </a:r>
              </a:p>
            </p:txBody>
          </p:sp>
        </p:grpSp>
      </p:grpSp>
      <p:sp>
        <p:nvSpPr>
          <p:cNvPr id="20509" name="Rectangle 52">
            <a:extLst>
              <a:ext uri="{FF2B5EF4-FFF2-40B4-BE49-F238E27FC236}">
                <a16:creationId xmlns:a16="http://schemas.microsoft.com/office/drawing/2014/main" id="{5CACE0A4-56AB-13C3-048B-6F5A193197A2}"/>
              </a:ext>
            </a:extLst>
          </p:cNvPr>
          <p:cNvSpPr>
            <a:spLocks noChangeArrowheads="1"/>
          </p:cNvSpPr>
          <p:nvPr/>
        </p:nvSpPr>
        <p:spPr bwMode="auto">
          <a:xfrm>
            <a:off x="838200" y="4572000"/>
            <a:ext cx="38100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lnSpc>
                <a:spcPct val="80000"/>
              </a:lnSpc>
            </a:pPr>
            <a:r>
              <a:rPr lang="en-US" altLang="en-US" sz="2400" i="1"/>
              <a:t>n </a:t>
            </a:r>
            <a:r>
              <a:rPr lang="en-US" altLang="en-US" sz="2400"/>
              <a:t>potato strands</a:t>
            </a:r>
          </a:p>
          <a:p>
            <a:pPr>
              <a:lnSpc>
                <a:spcPct val="80000"/>
              </a:lnSpc>
            </a:pPr>
            <a:r>
              <a:rPr lang="en-US" altLang="en-US" sz="2400"/>
              <a:t>* 4 real #s per strand</a:t>
            </a:r>
          </a:p>
          <a:p>
            <a:pPr>
              <a:lnSpc>
                <a:spcPct val="80000"/>
              </a:lnSpc>
            </a:pPr>
            <a:r>
              <a:rPr lang="en-US" altLang="en-US" sz="2400" i="1"/>
              <a:t>* k</a:t>
            </a:r>
            <a:r>
              <a:rPr lang="en-US" altLang="en-US" sz="2400"/>
              <a:t> bits recovered per real</a:t>
            </a:r>
          </a:p>
          <a:p>
            <a:pPr>
              <a:lnSpc>
                <a:spcPct val="80000"/>
              </a:lnSpc>
            </a:pPr>
            <a:endParaRPr lang="en-US" altLang="en-US" sz="2400"/>
          </a:p>
        </p:txBody>
      </p:sp>
      <p:graphicFrame>
        <p:nvGraphicFramePr>
          <p:cNvPr id="20510" name="Object 53">
            <a:extLst>
              <a:ext uri="{FF2B5EF4-FFF2-40B4-BE49-F238E27FC236}">
                <a16:creationId xmlns:a16="http://schemas.microsoft.com/office/drawing/2014/main" id="{D746BB84-85BE-934B-C2D2-61C9EDBF4996}"/>
              </a:ext>
            </a:extLst>
          </p:cNvPr>
          <p:cNvGraphicFramePr>
            <a:graphicFrameLocks noChangeAspect="1"/>
          </p:cNvGraphicFramePr>
          <p:nvPr/>
        </p:nvGraphicFramePr>
        <p:xfrm>
          <a:off x="1219200" y="5700713"/>
          <a:ext cx="3190875" cy="904875"/>
        </p:xfrm>
        <a:graphic>
          <a:graphicData uri="http://schemas.openxmlformats.org/presentationml/2006/ole">
            <mc:AlternateContent xmlns:mc="http://schemas.openxmlformats.org/markup-compatibility/2006">
              <mc:Choice xmlns:v="urn:schemas-microsoft-com:vml" Requires="v">
                <p:oleObj name="Equation" r:id="rId5" imgW="1701800" imgH="482600" progId="Equation.3">
                  <p:embed/>
                </p:oleObj>
              </mc:Choice>
              <mc:Fallback>
                <p:oleObj name="Equation" r:id="rId5" imgW="1701800" imgH="482600" progId="Equation.3">
                  <p:embed/>
                  <p:pic>
                    <p:nvPicPr>
                      <p:cNvPr id="0" name="Object 5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5700713"/>
                        <a:ext cx="3190875" cy="904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511" name="Oval 55">
            <a:extLst>
              <a:ext uri="{FF2B5EF4-FFF2-40B4-BE49-F238E27FC236}">
                <a16:creationId xmlns:a16="http://schemas.microsoft.com/office/drawing/2014/main" id="{556FA4B8-F16A-0C49-FD94-606BF27FA124}"/>
              </a:ext>
            </a:extLst>
          </p:cNvPr>
          <p:cNvSpPr>
            <a:spLocks noChangeArrowheads="1"/>
          </p:cNvSpPr>
          <p:nvPr/>
        </p:nvSpPr>
        <p:spPr bwMode="auto">
          <a:xfrm>
            <a:off x="1371600" y="4953000"/>
            <a:ext cx="381000" cy="381000"/>
          </a:xfrm>
          <a:prstGeom prst="ellipse">
            <a:avLst/>
          </a:prstGeom>
          <a:noFill/>
          <a:ln w="381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sp>
        <p:nvSpPr>
          <p:cNvPr id="19512" name="Oval 56">
            <a:extLst>
              <a:ext uri="{FF2B5EF4-FFF2-40B4-BE49-F238E27FC236}">
                <a16:creationId xmlns:a16="http://schemas.microsoft.com/office/drawing/2014/main" id="{A3DA7280-597A-93AA-7806-CB42454E13F7}"/>
              </a:ext>
            </a:extLst>
          </p:cNvPr>
          <p:cNvSpPr>
            <a:spLocks noChangeArrowheads="1"/>
          </p:cNvSpPr>
          <p:nvPr/>
        </p:nvSpPr>
        <p:spPr bwMode="auto">
          <a:xfrm>
            <a:off x="5257800" y="4953000"/>
            <a:ext cx="381000" cy="381000"/>
          </a:xfrm>
          <a:prstGeom prst="ellipse">
            <a:avLst/>
          </a:prstGeom>
          <a:noFill/>
          <a:ln w="381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sp>
        <p:nvSpPr>
          <p:cNvPr id="19513" name="Oval 57">
            <a:extLst>
              <a:ext uri="{FF2B5EF4-FFF2-40B4-BE49-F238E27FC236}">
                <a16:creationId xmlns:a16="http://schemas.microsoft.com/office/drawing/2014/main" id="{99D7B0DD-B995-D781-28DD-BEEB0CFA1E63}"/>
              </a:ext>
            </a:extLst>
          </p:cNvPr>
          <p:cNvSpPr>
            <a:spLocks noChangeArrowheads="1"/>
          </p:cNvSpPr>
          <p:nvPr/>
        </p:nvSpPr>
        <p:spPr bwMode="auto">
          <a:xfrm>
            <a:off x="6629400" y="5943600"/>
            <a:ext cx="381000" cy="381000"/>
          </a:xfrm>
          <a:prstGeom prst="ellipse">
            <a:avLst/>
          </a:prstGeom>
          <a:noFill/>
          <a:ln w="381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sp>
        <p:nvSpPr>
          <p:cNvPr id="19514" name="Oval 58">
            <a:extLst>
              <a:ext uri="{FF2B5EF4-FFF2-40B4-BE49-F238E27FC236}">
                <a16:creationId xmlns:a16="http://schemas.microsoft.com/office/drawing/2014/main" id="{2EA1FEDE-1734-E064-4795-AE011F1B4691}"/>
              </a:ext>
            </a:extLst>
          </p:cNvPr>
          <p:cNvSpPr>
            <a:spLocks noChangeArrowheads="1"/>
          </p:cNvSpPr>
          <p:nvPr/>
        </p:nvSpPr>
        <p:spPr bwMode="auto">
          <a:xfrm>
            <a:off x="2743200" y="5943600"/>
            <a:ext cx="381000" cy="381000"/>
          </a:xfrm>
          <a:prstGeom prst="ellipse">
            <a:avLst/>
          </a:prstGeom>
          <a:noFill/>
          <a:ln w="381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en-US" altLang="en-US" sz="1800"/>
          </a:p>
        </p:txBody>
      </p:sp>
      <p:sp>
        <p:nvSpPr>
          <p:cNvPr id="19515" name="Text Box 59">
            <a:extLst>
              <a:ext uri="{FF2B5EF4-FFF2-40B4-BE49-F238E27FC236}">
                <a16:creationId xmlns:a16="http://schemas.microsoft.com/office/drawing/2014/main" id="{E0CF6794-19E2-A129-FC1B-5E84D6094A48}"/>
              </a:ext>
            </a:extLst>
          </p:cNvPr>
          <p:cNvSpPr txBox="1">
            <a:spLocks noChangeArrowheads="1"/>
          </p:cNvSpPr>
          <p:nvPr/>
        </p:nvSpPr>
        <p:spPr bwMode="auto">
          <a:xfrm>
            <a:off x="4419600" y="5181600"/>
            <a:ext cx="796925"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Char char="•"/>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spcBef>
                <a:spcPct val="0"/>
              </a:spcBef>
              <a:buClrTx/>
              <a:buFontTx/>
              <a:buNone/>
            </a:pPr>
            <a:r>
              <a:rPr kumimoji="0" lang="en-US" altLang="en-US" sz="8800">
                <a:solidFill>
                  <a:schemeClr val="accent2"/>
                </a:solidFill>
                <a:sym typeface="Symbol" panose="05050102010706020507" pitchFamily="18" charset="2"/>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5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51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95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5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5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15" grpId="0"/>
    </p:bldLst>
  </p:timing>
</p:sld>
</file>

<file path=ppt/theme/theme1.xml><?xml version="1.0" encoding="utf-8"?>
<a:theme xmlns:a="http://schemas.openxmlformats.org/drawingml/2006/main" name="NOTEBOOK">
  <a:themeElements>
    <a:clrScheme name="NOTEBOOK 1">
      <a:dk1>
        <a:srgbClr val="402000"/>
      </a:dk1>
      <a:lt1>
        <a:srgbClr val="FBFAE2"/>
      </a:lt1>
      <a:dk2>
        <a:srgbClr val="996633"/>
      </a:dk2>
      <a:lt2>
        <a:srgbClr val="A08366"/>
      </a:lt2>
      <a:accent1>
        <a:srgbClr val="CE9964"/>
      </a:accent1>
      <a:accent2>
        <a:srgbClr val="CD3333"/>
      </a:accent2>
      <a:accent3>
        <a:srgbClr val="FDFCEE"/>
      </a:accent3>
      <a:accent4>
        <a:srgbClr val="351A00"/>
      </a:accent4>
      <a:accent5>
        <a:srgbClr val="E3CAB8"/>
      </a:accent5>
      <a:accent6>
        <a:srgbClr val="BA2D2D"/>
      </a:accent6>
      <a:hlink>
        <a:srgbClr val="9A7F32"/>
      </a:hlink>
      <a:folHlink>
        <a:srgbClr val="ECA07A"/>
      </a:folHlink>
    </a:clrScheme>
    <a:fontScheme name="NOTEBOO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NOTEBOOK 1">
        <a:dk1>
          <a:srgbClr val="402000"/>
        </a:dk1>
        <a:lt1>
          <a:srgbClr val="FBFAE2"/>
        </a:lt1>
        <a:dk2>
          <a:srgbClr val="996633"/>
        </a:dk2>
        <a:lt2>
          <a:srgbClr val="A08366"/>
        </a:lt2>
        <a:accent1>
          <a:srgbClr val="CE9964"/>
        </a:accent1>
        <a:accent2>
          <a:srgbClr val="CD3333"/>
        </a:accent2>
        <a:accent3>
          <a:srgbClr val="FDFCEE"/>
        </a:accent3>
        <a:accent4>
          <a:srgbClr val="351A00"/>
        </a:accent4>
        <a:accent5>
          <a:srgbClr val="E3CAB8"/>
        </a:accent5>
        <a:accent6>
          <a:srgbClr val="BA2D2D"/>
        </a:accent6>
        <a:hlink>
          <a:srgbClr val="9A7F32"/>
        </a:hlink>
        <a:folHlink>
          <a:srgbClr val="ECA07A"/>
        </a:folHlink>
      </a:clrScheme>
      <a:clrMap bg1="lt1" tx1="dk1" bg2="lt2" tx2="dk2" accent1="accent1" accent2="accent2" accent3="accent3" accent4="accent4" accent5="accent5" accent6="accent6" hlink="hlink" folHlink="folHlink"/>
    </a:extraClrScheme>
    <a:extraClrScheme>
      <a:clrScheme name="NOTEBOOK 2">
        <a:dk1>
          <a:srgbClr val="402000"/>
        </a:dk1>
        <a:lt1>
          <a:srgbClr val="FFFFFF"/>
        </a:lt1>
        <a:dk2>
          <a:srgbClr val="996633"/>
        </a:dk2>
        <a:lt2>
          <a:srgbClr val="A08366"/>
        </a:lt2>
        <a:accent1>
          <a:srgbClr val="CE9964"/>
        </a:accent1>
        <a:accent2>
          <a:srgbClr val="CD3333"/>
        </a:accent2>
        <a:accent3>
          <a:srgbClr val="FFFFFF"/>
        </a:accent3>
        <a:accent4>
          <a:srgbClr val="351A00"/>
        </a:accent4>
        <a:accent5>
          <a:srgbClr val="E3CAB8"/>
        </a:accent5>
        <a:accent6>
          <a:srgbClr val="BA2D2D"/>
        </a:accent6>
        <a:hlink>
          <a:srgbClr val="9A7F32"/>
        </a:hlink>
        <a:folHlink>
          <a:srgbClr val="ECA07A"/>
        </a:folHlink>
      </a:clrScheme>
      <a:clrMap bg1="lt1" tx1="dk1" bg2="lt2" tx2="dk2" accent1="accent1" accent2="accent2" accent3="accent3" accent4="accent4" accent5="accent5" accent6="accent6" hlink="hlink" folHlink="folHlink"/>
    </a:extraClrScheme>
    <a:extraClrScheme>
      <a:clrScheme name="NOTEBOOK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OTEBOOK 4">
        <a:dk1>
          <a:srgbClr val="1C1C1C"/>
        </a:dk1>
        <a:lt1>
          <a:srgbClr val="FFFFFF"/>
        </a:lt1>
        <a:dk2>
          <a:srgbClr val="000066"/>
        </a:dk2>
        <a:lt2>
          <a:srgbClr val="666699"/>
        </a:lt2>
        <a:accent1>
          <a:srgbClr val="FF5050"/>
        </a:accent1>
        <a:accent2>
          <a:srgbClr val="009999"/>
        </a:accent2>
        <a:accent3>
          <a:srgbClr val="FFFFFF"/>
        </a:accent3>
        <a:accent4>
          <a:srgbClr val="161616"/>
        </a:accent4>
        <a:accent5>
          <a:srgbClr val="FFB3B3"/>
        </a:accent5>
        <a:accent6>
          <a:srgbClr val="008A8A"/>
        </a:accent6>
        <a:hlink>
          <a:srgbClr val="3366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NOTEBOOK</Template>
  <TotalTime>1377</TotalTime>
  <Words>1736</Words>
  <Application>Microsoft Office PowerPoint</Application>
  <PresentationFormat>On-screen Show (4:3)</PresentationFormat>
  <Paragraphs>196</Paragraphs>
  <Slides>19</Slides>
  <Notes>19</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5" baseType="lpstr">
      <vt:lpstr>Arial</vt:lpstr>
      <vt:lpstr>Comic Sans MS</vt:lpstr>
      <vt:lpstr>Symbol</vt:lpstr>
      <vt:lpstr>Times New Roman</vt:lpstr>
      <vt:lpstr>NOTEBOOK</vt:lpstr>
      <vt:lpstr>Equation</vt:lpstr>
      <vt:lpstr>Latkes vs. Hamantaschen</vt:lpstr>
      <vt:lpstr>Simplicity vs. Complexity</vt:lpstr>
      <vt:lpstr>Simplicity vs. Complexity</vt:lpstr>
      <vt:lpstr>Simplicity vs. Complexity</vt:lpstr>
      <vt:lpstr>Informational Complexity</vt:lpstr>
      <vt:lpstr>Informational Complexity</vt:lpstr>
      <vt:lpstr>Fine-grained Informational Complexity</vt:lpstr>
      <vt:lpstr>Fine-grained Informational Complexity</vt:lpstr>
      <vt:lpstr>Fine-grained Informational Complexity</vt:lpstr>
      <vt:lpstr>Fine-grained Informational Complexity</vt:lpstr>
      <vt:lpstr>Linguistic Complexity</vt:lpstr>
      <vt:lpstr>Point of Order …</vt:lpstr>
      <vt:lpstr>Purim, a.k.a. the Feast of Lots</vt:lpstr>
      <vt:lpstr>Purim, a.k.a. the Feast of Lots</vt:lpstr>
      <vt:lpstr>Purim, a.k.a. the Feast of Lots</vt:lpstr>
      <vt:lpstr>Computational Complexity</vt:lpstr>
      <vt:lpstr>Computational Complexity</vt:lpstr>
      <vt:lpstr>Computational Complexity </vt:lpstr>
      <vt:lpstr>Conclusions</vt:lpstr>
    </vt:vector>
  </TitlesOfParts>
  <Company>Johns Hopkins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Latkes vs. Hamantaschen</dc:title>
  <dc:creator>clsp</dc:creator>
  <cp:lastModifiedBy>Jason Eisner</cp:lastModifiedBy>
  <cp:revision>78</cp:revision>
  <dcterms:created xsi:type="dcterms:W3CDTF">2007-12-04T04:04:57Z</dcterms:created>
  <dcterms:modified xsi:type="dcterms:W3CDTF">2024-12-05T01:15:01Z</dcterms:modified>
</cp:coreProperties>
</file>