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3.xml" ContentType="application/vnd.openxmlformats-officedocument.drawingml.chartshapes+xml"/>
  <Override PartName="/ppt/notesSlides/notesSlide2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62"/>
  </p:notesMasterIdLst>
  <p:sldIdLst>
    <p:sldId id="256" r:id="rId2"/>
    <p:sldId id="257" r:id="rId3"/>
    <p:sldId id="258" r:id="rId4"/>
    <p:sldId id="276" r:id="rId5"/>
    <p:sldId id="277" r:id="rId6"/>
    <p:sldId id="278" r:id="rId7"/>
    <p:sldId id="286" r:id="rId8"/>
    <p:sldId id="260" r:id="rId9"/>
    <p:sldId id="259" r:id="rId10"/>
    <p:sldId id="280" r:id="rId11"/>
    <p:sldId id="281" r:id="rId12"/>
    <p:sldId id="305" r:id="rId13"/>
    <p:sldId id="306" r:id="rId14"/>
    <p:sldId id="315" r:id="rId15"/>
    <p:sldId id="2227" r:id="rId16"/>
    <p:sldId id="2230" r:id="rId17"/>
    <p:sldId id="2229" r:id="rId18"/>
    <p:sldId id="2225" r:id="rId19"/>
    <p:sldId id="2228" r:id="rId20"/>
    <p:sldId id="317" r:id="rId21"/>
    <p:sldId id="323" r:id="rId22"/>
    <p:sldId id="297" r:id="rId23"/>
    <p:sldId id="296" r:id="rId24"/>
    <p:sldId id="271" r:id="rId25"/>
    <p:sldId id="294" r:id="rId26"/>
    <p:sldId id="295" r:id="rId27"/>
    <p:sldId id="325" r:id="rId28"/>
    <p:sldId id="326" r:id="rId29"/>
    <p:sldId id="282" r:id="rId30"/>
    <p:sldId id="2222" r:id="rId31"/>
    <p:sldId id="266" r:id="rId32"/>
    <p:sldId id="312" r:id="rId33"/>
    <p:sldId id="318" r:id="rId34"/>
    <p:sldId id="311" r:id="rId35"/>
    <p:sldId id="2220" r:id="rId36"/>
    <p:sldId id="268" r:id="rId37"/>
    <p:sldId id="310" r:id="rId38"/>
    <p:sldId id="288" r:id="rId39"/>
    <p:sldId id="309" r:id="rId40"/>
    <p:sldId id="307" r:id="rId41"/>
    <p:sldId id="313" r:id="rId42"/>
    <p:sldId id="308" r:id="rId43"/>
    <p:sldId id="314" r:id="rId44"/>
    <p:sldId id="321" r:id="rId45"/>
    <p:sldId id="322" r:id="rId46"/>
    <p:sldId id="262" r:id="rId47"/>
    <p:sldId id="264" r:id="rId48"/>
    <p:sldId id="275" r:id="rId49"/>
    <p:sldId id="290" r:id="rId50"/>
    <p:sldId id="2221" r:id="rId51"/>
    <p:sldId id="272" r:id="rId52"/>
    <p:sldId id="289" r:id="rId53"/>
    <p:sldId id="2223" r:id="rId54"/>
    <p:sldId id="302" r:id="rId55"/>
    <p:sldId id="274" r:id="rId56"/>
    <p:sldId id="299" r:id="rId57"/>
    <p:sldId id="285" r:id="rId58"/>
    <p:sldId id="292" r:id="rId59"/>
    <p:sldId id="279" r:id="rId60"/>
    <p:sldId id="298" r:id="rId6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99"/>
    <p:restoredTop sz="80959"/>
  </p:normalViewPr>
  <p:slideViewPr>
    <p:cSldViewPr snapToGrid="0" snapToObjects="1">
      <p:cViewPr varScale="1">
        <p:scale>
          <a:sx n="105" d="100"/>
          <a:sy n="105" d="100"/>
        </p:scale>
        <p:origin x="1016" y="184"/>
      </p:cViewPr>
      <p:guideLst>
        <p:guide orient="horz" pos="2160"/>
        <p:guide pos="288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7364-8A43-8AA4-1F79B53648A6}"/>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4-7364-8A43-8AA4-1F79B53648A6}"/>
              </c:ext>
            </c:extLst>
          </c:dPt>
          <c:cat>
            <c:strRef>
              <c:f>Sheet1!$A$2:$A$3</c:f>
              <c:strCache>
                <c:ptCount val="2"/>
                <c:pt idx="0">
                  <c:v>Yes</c:v>
                </c:pt>
                <c:pt idx="1">
                  <c:v>No</c:v>
                </c:pt>
              </c:strCache>
            </c:strRef>
          </c:cat>
          <c:val>
            <c:numRef>
              <c:f>Sheet1!$B$2:$B$3</c:f>
              <c:numCache>
                <c:formatCode>General</c:formatCode>
                <c:ptCount val="2"/>
                <c:pt idx="0">
                  <c:v>83</c:v>
                </c:pt>
                <c:pt idx="1">
                  <c:v>17</c:v>
                </c:pt>
              </c:numCache>
            </c:numRef>
          </c:val>
          <c:extLst>
            <c:ext xmlns:c16="http://schemas.microsoft.com/office/drawing/2014/chart" uri="{C3380CC4-5D6E-409C-BE32-E72D297353CC}">
              <c16:uniqueId val="{00000000-7364-8A43-8AA4-1F79B53648A6}"/>
            </c:ext>
          </c:extLst>
        </c:ser>
        <c:dLbls>
          <c:showLegendKey val="0"/>
          <c:showVal val="0"/>
          <c:showCatName val="0"/>
          <c:showSerName val="0"/>
          <c:showPercent val="0"/>
          <c:showBubbleSize val="0"/>
        </c:dLbls>
        <c:gapWidth val="150"/>
        <c:overlap val="100"/>
        <c:axId val="1076765808"/>
        <c:axId val="1079677712"/>
      </c:barChart>
      <c:catAx>
        <c:axId val="107676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79677712"/>
        <c:crosses val="autoZero"/>
        <c:auto val="1"/>
        <c:lblAlgn val="ctr"/>
        <c:lblOffset val="100"/>
        <c:noMultiLvlLbl val="0"/>
      </c:catAx>
      <c:valAx>
        <c:axId val="1079677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7676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34128109940744"/>
          <c:y val="4.5525422225433418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1646-3741-BB26-8195FCB79845}"/>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3">
                  <a:lumMod val="60000"/>
                  <a:lumOff val="40000"/>
                </a:schemeClr>
              </a:solidFill>
              <a:ln w="9525">
                <a:solidFill>
                  <a:schemeClr val="tx1"/>
                </a:solidFill>
              </a:ln>
              <a:effectLst/>
            </c:spPr>
          </c:marker>
          <c:xVal>
            <c:numRef>
              <c:f>Sheet1!$A$2:$A$21</c:f>
              <c:numCache>
                <c:formatCode>General</c:formatCode>
                <c:ptCount val="20"/>
                <c:pt idx="0">
                  <c:v>52</c:v>
                </c:pt>
                <c:pt idx="1">
                  <c:v>5</c:v>
                </c:pt>
                <c:pt idx="2">
                  <c:v>70</c:v>
                </c:pt>
                <c:pt idx="3">
                  <c:v>29</c:v>
                </c:pt>
                <c:pt idx="4">
                  <c:v>16</c:v>
                </c:pt>
                <c:pt idx="5">
                  <c:v>41</c:v>
                </c:pt>
                <c:pt idx="6">
                  <c:v>37</c:v>
                </c:pt>
                <c:pt idx="7">
                  <c:v>54</c:v>
                </c:pt>
                <c:pt idx="8">
                  <c:v>14</c:v>
                </c:pt>
                <c:pt idx="9">
                  <c:v>28</c:v>
                </c:pt>
                <c:pt idx="10">
                  <c:v>78</c:v>
                </c:pt>
                <c:pt idx="11">
                  <c:v>55</c:v>
                </c:pt>
                <c:pt idx="12">
                  <c:v>11</c:v>
                </c:pt>
                <c:pt idx="13">
                  <c:v>59</c:v>
                </c:pt>
                <c:pt idx="14">
                  <c:v>53</c:v>
                </c:pt>
                <c:pt idx="15">
                  <c:v>51</c:v>
                </c:pt>
                <c:pt idx="16">
                  <c:v>49</c:v>
                </c:pt>
                <c:pt idx="17">
                  <c:v>70</c:v>
                </c:pt>
                <c:pt idx="18">
                  <c:v>76</c:v>
                </c:pt>
                <c:pt idx="19">
                  <c:v>112</c:v>
                </c:pt>
              </c:numCache>
            </c:numRef>
          </c:xVal>
          <c:yVal>
            <c:numRef>
              <c:f>Sheet1!$B$2:$B$21</c:f>
              <c:numCache>
                <c:formatCode>General</c:formatCode>
                <c:ptCount val="20"/>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pt idx="19">
                  <c:v>1.98095681879</c:v>
                </c:pt>
              </c:numCache>
            </c:numRef>
          </c:yVal>
          <c:smooth val="0"/>
          <c:extLst>
            <c:ext xmlns:c16="http://schemas.microsoft.com/office/drawing/2014/chart" uri="{C3380CC4-5D6E-409C-BE32-E72D297353CC}">
              <c16:uniqueId val="{00000000-9200-AF4F-83C7-2DBE4E1A236C}"/>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3">
                  <a:lumMod val="60000"/>
                  <a:lumOff val="40000"/>
                </a:schemeClr>
              </a:solidFill>
              <a:ln w="9525">
                <a:solidFill>
                  <a:schemeClr val="tx1"/>
                </a:solidFill>
              </a:ln>
              <a:effectLst/>
            </c:spPr>
          </c:marker>
          <c:xVal>
            <c:numRef>
              <c:f>Sheet1!$A$2:$A$21</c:f>
              <c:numCache>
                <c:formatCode>General</c:formatCode>
                <c:ptCount val="20"/>
                <c:pt idx="0">
                  <c:v>16</c:v>
                </c:pt>
                <c:pt idx="1">
                  <c:v>76</c:v>
                </c:pt>
                <c:pt idx="2">
                  <c:v>70</c:v>
                </c:pt>
                <c:pt idx="3">
                  <c:v>11</c:v>
                </c:pt>
                <c:pt idx="4">
                  <c:v>112</c:v>
                </c:pt>
                <c:pt idx="5">
                  <c:v>52</c:v>
                </c:pt>
                <c:pt idx="6">
                  <c:v>59</c:v>
                </c:pt>
                <c:pt idx="7">
                  <c:v>53</c:v>
                </c:pt>
                <c:pt idx="8">
                  <c:v>29</c:v>
                </c:pt>
                <c:pt idx="9">
                  <c:v>51</c:v>
                </c:pt>
                <c:pt idx="10">
                  <c:v>55</c:v>
                </c:pt>
                <c:pt idx="11">
                  <c:v>54</c:v>
                </c:pt>
                <c:pt idx="12">
                  <c:v>28</c:v>
                </c:pt>
                <c:pt idx="13">
                  <c:v>37</c:v>
                </c:pt>
                <c:pt idx="14">
                  <c:v>78</c:v>
                </c:pt>
                <c:pt idx="15">
                  <c:v>14</c:v>
                </c:pt>
                <c:pt idx="16">
                  <c:v>5</c:v>
                </c:pt>
                <c:pt idx="17">
                  <c:v>70</c:v>
                </c:pt>
                <c:pt idx="18">
                  <c:v>49</c:v>
                </c:pt>
                <c:pt idx="19">
                  <c:v>41</c:v>
                </c:pt>
              </c:numCache>
            </c:numRef>
          </c:xVal>
          <c:yVal>
            <c:numRef>
              <c:f>Sheet1!$B$2:$B$21</c:f>
              <c:numCache>
                <c:formatCode>General</c:formatCode>
                <c:ptCount val="20"/>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pt idx="19">
                  <c:v>1.98095681879</c:v>
                </c:pt>
              </c:numCache>
            </c:numRef>
          </c:yVal>
          <c:smooth val="0"/>
          <c:extLst>
            <c:ext xmlns:c16="http://schemas.microsoft.com/office/drawing/2014/chart" uri="{C3380CC4-5D6E-409C-BE32-E72D297353CC}">
              <c16:uniqueId val="{00000000-9200-AF4F-83C7-2DBE4E1A236C}"/>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3">
                  <a:lumMod val="60000"/>
                  <a:lumOff val="40000"/>
                </a:schemeClr>
              </a:solidFill>
              <a:ln w="9525">
                <a:solidFill>
                  <a:schemeClr val="tx1"/>
                </a:solidFill>
              </a:ln>
              <a:effectLst/>
            </c:spPr>
          </c:marker>
          <c:xVal>
            <c:numRef>
              <c:f>Sheet1!$A$2:$A$21</c:f>
              <c:numCache>
                <c:formatCode>General</c:formatCode>
                <c:ptCount val="20"/>
                <c:pt idx="0">
                  <c:v>112</c:v>
                </c:pt>
                <c:pt idx="1">
                  <c:v>16</c:v>
                </c:pt>
                <c:pt idx="2">
                  <c:v>51</c:v>
                </c:pt>
                <c:pt idx="3">
                  <c:v>49</c:v>
                </c:pt>
                <c:pt idx="4">
                  <c:v>52</c:v>
                </c:pt>
                <c:pt idx="5">
                  <c:v>41</c:v>
                </c:pt>
                <c:pt idx="6">
                  <c:v>54</c:v>
                </c:pt>
                <c:pt idx="7">
                  <c:v>11</c:v>
                </c:pt>
                <c:pt idx="8">
                  <c:v>78</c:v>
                </c:pt>
                <c:pt idx="9">
                  <c:v>76</c:v>
                </c:pt>
                <c:pt idx="10">
                  <c:v>37</c:v>
                </c:pt>
                <c:pt idx="11">
                  <c:v>29</c:v>
                </c:pt>
                <c:pt idx="12">
                  <c:v>70</c:v>
                </c:pt>
                <c:pt idx="13">
                  <c:v>70</c:v>
                </c:pt>
                <c:pt idx="14">
                  <c:v>5</c:v>
                </c:pt>
                <c:pt idx="15">
                  <c:v>28</c:v>
                </c:pt>
                <c:pt idx="16">
                  <c:v>14</c:v>
                </c:pt>
                <c:pt idx="17">
                  <c:v>59</c:v>
                </c:pt>
                <c:pt idx="18">
                  <c:v>55</c:v>
                </c:pt>
                <c:pt idx="19">
                  <c:v>53</c:v>
                </c:pt>
              </c:numCache>
            </c:numRef>
          </c:xVal>
          <c:yVal>
            <c:numRef>
              <c:f>Sheet1!$B$2:$B$21</c:f>
              <c:numCache>
                <c:formatCode>General</c:formatCode>
                <c:ptCount val="20"/>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pt idx="19">
                  <c:v>1.98095681879</c:v>
                </c:pt>
              </c:numCache>
            </c:numRef>
          </c:yVal>
          <c:smooth val="0"/>
          <c:extLst>
            <c:ext xmlns:c16="http://schemas.microsoft.com/office/drawing/2014/chart" uri="{C3380CC4-5D6E-409C-BE32-E72D297353CC}">
              <c16:uniqueId val="{00000000-9200-AF4F-83C7-2DBE4E1A236C}"/>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5BE4-DF49-9365-5F8A2E3B1CA7}"/>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20DF-D243-8B5F-1C1B89D7F16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20636482939633E-2"/>
          <c:y val="0.15008612204724409"/>
          <c:w val="0.92146161417322836"/>
          <c:h val="0.7727209645669291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7"/>
            <c:spPr>
              <a:solidFill>
                <a:schemeClr val="accent1"/>
              </a:solidFill>
              <a:ln w="136525">
                <a:noFill/>
              </a:ln>
              <a:effectLst/>
            </c:spPr>
          </c:marker>
          <c:xVal>
            <c:numRef>
              <c:f>Sheet1!$B$2:$B$8</c:f>
              <c:numCache>
                <c:formatCode>General</c:formatCode>
                <c:ptCount val="7"/>
                <c:pt idx="0">
                  <c:v>0.91</c:v>
                </c:pt>
                <c:pt idx="1">
                  <c:v>0.74</c:v>
                </c:pt>
                <c:pt idx="2">
                  <c:v>0.79</c:v>
                </c:pt>
                <c:pt idx="3">
                  <c:v>0.72</c:v>
                </c:pt>
                <c:pt idx="4">
                  <c:v>0.49</c:v>
                </c:pt>
                <c:pt idx="5">
                  <c:v>0.94</c:v>
                </c:pt>
                <c:pt idx="6">
                  <c:v>0.63</c:v>
                </c:pt>
              </c:numCache>
            </c:numRef>
          </c:xVal>
          <c:yVal>
            <c:numRef>
              <c:f>Sheet1!$A$2:$A$8</c:f>
              <c:numCache>
                <c:formatCode>General</c:formatCode>
                <c:ptCount val="7"/>
                <c:pt idx="0">
                  <c:v>6.19</c:v>
                </c:pt>
                <c:pt idx="1">
                  <c:v>7.18</c:v>
                </c:pt>
                <c:pt idx="2">
                  <c:v>5.97</c:v>
                </c:pt>
                <c:pt idx="3">
                  <c:v>6.99</c:v>
                </c:pt>
                <c:pt idx="4">
                  <c:v>7.84</c:v>
                </c:pt>
                <c:pt idx="5">
                  <c:v>5.18</c:v>
                </c:pt>
                <c:pt idx="6">
                  <c:v>7.82</c:v>
                </c:pt>
              </c:numCache>
            </c:numRef>
          </c:yVal>
          <c:smooth val="0"/>
          <c:extLst>
            <c:ext xmlns:c16="http://schemas.microsoft.com/office/drawing/2014/chart" uri="{C3380CC4-5D6E-409C-BE32-E72D297353CC}">
              <c16:uniqueId val="{00000000-3B20-0649-9113-AD8DCAAD5A55}"/>
            </c:ext>
          </c:extLst>
        </c:ser>
        <c:dLbls>
          <c:showLegendKey val="0"/>
          <c:showVal val="0"/>
          <c:showCatName val="0"/>
          <c:showSerName val="0"/>
          <c:showPercent val="0"/>
          <c:showBubbleSize val="0"/>
        </c:dLbls>
        <c:axId val="651822224"/>
        <c:axId val="651823952"/>
      </c:scatterChart>
      <c:valAx>
        <c:axId val="651822224"/>
        <c:scaling>
          <c:orientation val="minMax"/>
          <c:min val="0.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crossAx val="651823952"/>
        <c:crosses val="autoZero"/>
        <c:crossBetween val="midCat"/>
      </c:valAx>
      <c:valAx>
        <c:axId val="651823952"/>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crossAx val="651822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20DF-D243-8B5F-1C1B89D7F16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Sheet1!$A$2:$A$3</c:f>
              <c:numCache>
                <c:formatCode>General</c:formatCode>
                <c:ptCount val="2"/>
                <c:pt idx="0">
                  <c:v>5</c:v>
                </c:pt>
                <c:pt idx="1">
                  <c:v>70</c:v>
                </c:pt>
              </c:numCache>
            </c:numRef>
          </c:xVal>
          <c:yVal>
            <c:numRef>
              <c:f>Sheet1!$B$2:$B$3</c:f>
              <c:numCache>
                <c:formatCode>General</c:formatCode>
                <c:ptCount val="2"/>
                <c:pt idx="0">
                  <c:v>1.46</c:v>
                </c:pt>
                <c:pt idx="1">
                  <c:v>0.245975308</c:v>
                </c:pt>
              </c:numCache>
            </c:numRef>
          </c:yVal>
          <c:smooth val="0"/>
          <c:extLst>
            <c:ext xmlns:c16="http://schemas.microsoft.com/office/drawing/2014/chart" uri="{C3380CC4-5D6E-409C-BE32-E72D297353CC}">
              <c16:uniqueId val="{00000000-AA8D-2343-BDC7-01E0CA6F2742}"/>
            </c:ext>
          </c:extLst>
        </c:ser>
        <c:dLbls>
          <c:showLegendKey val="0"/>
          <c:showVal val="0"/>
          <c:showCatName val="0"/>
          <c:showSerName val="0"/>
          <c:showPercent val="0"/>
          <c:showBubbleSize val="0"/>
        </c:dLbls>
        <c:axId val="650799168"/>
        <c:axId val="872030816"/>
      </c:scatterChart>
      <c:valAx>
        <c:axId val="650799168"/>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max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DA09-D74F-9FCB-3D4E11C4BAE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DA09-D74F-9FCB-3D4E11C4BAE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DA09-D74F-9FCB-3D4E11C4BAE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DA09-D74F-9FCB-3D4E11C4BAE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DA09-D74F-9FCB-3D4E11C4BAE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344B-8347-8CAC-D5F41756F29A}"/>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468503937011E-2"/>
          <c:y val="5.5760693243444535E-2"/>
          <c:w val="0.91073244750656168"/>
          <c:h val="0.849037567765280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2"/>
            <c:spPr>
              <a:solidFill>
                <a:schemeClr val="accent4">
                  <a:lumMod val="60000"/>
                  <a:lumOff val="40000"/>
                </a:schemeClr>
              </a:solidFill>
              <a:ln w="9525">
                <a:solidFill>
                  <a:schemeClr val="tx1"/>
                </a:solidFill>
              </a:ln>
              <a:effectLst/>
            </c:spPr>
          </c:marker>
          <c:xVal>
            <c:numRef>
              <c:f>Sheet1!$A$2:$A$20</c:f>
              <c:numCache>
                <c:formatCode>General</c:formatCode>
                <c:ptCount val="19"/>
                <c:pt idx="0">
                  <c:v>112</c:v>
                </c:pt>
                <c:pt idx="1">
                  <c:v>52</c:v>
                </c:pt>
                <c:pt idx="2">
                  <c:v>53</c:v>
                </c:pt>
                <c:pt idx="3">
                  <c:v>16</c:v>
                </c:pt>
                <c:pt idx="4">
                  <c:v>5</c:v>
                </c:pt>
                <c:pt idx="5">
                  <c:v>14</c:v>
                </c:pt>
                <c:pt idx="6">
                  <c:v>49</c:v>
                </c:pt>
                <c:pt idx="7">
                  <c:v>29</c:v>
                </c:pt>
                <c:pt idx="8">
                  <c:v>59</c:v>
                </c:pt>
                <c:pt idx="9">
                  <c:v>28</c:v>
                </c:pt>
                <c:pt idx="10">
                  <c:v>51</c:v>
                </c:pt>
                <c:pt idx="11">
                  <c:v>78</c:v>
                </c:pt>
                <c:pt idx="12">
                  <c:v>76</c:v>
                </c:pt>
                <c:pt idx="13">
                  <c:v>41</c:v>
                </c:pt>
                <c:pt idx="14">
                  <c:v>37</c:v>
                </c:pt>
                <c:pt idx="15">
                  <c:v>55</c:v>
                </c:pt>
                <c:pt idx="16">
                  <c:v>70</c:v>
                </c:pt>
                <c:pt idx="17">
                  <c:v>70</c:v>
                </c:pt>
                <c:pt idx="18">
                  <c:v>11</c:v>
                </c:pt>
              </c:numCache>
            </c:numRef>
          </c:xVal>
          <c:yVal>
            <c:numRef>
              <c:f>Sheet1!$B$2:$B$20</c:f>
              <c:numCache>
                <c:formatCode>General</c:formatCode>
                <c:ptCount val="19"/>
                <c:pt idx="0">
                  <c:v>0.49135426799999998</c:v>
                </c:pt>
                <c:pt idx="1">
                  <c:v>0.91690438100000005</c:v>
                </c:pt>
                <c:pt idx="2">
                  <c:v>0.245975308</c:v>
                </c:pt>
                <c:pt idx="3">
                  <c:v>0.34970108300000002</c:v>
                </c:pt>
                <c:pt idx="4">
                  <c:v>1.469758297</c:v>
                </c:pt>
                <c:pt idx="5">
                  <c:v>1.385601936</c:v>
                </c:pt>
                <c:pt idx="6">
                  <c:v>0.486496716</c:v>
                </c:pt>
                <c:pt idx="7">
                  <c:v>0.36166351600000002</c:v>
                </c:pt>
                <c:pt idx="8">
                  <c:v>5.0686971999999997E-2</c:v>
                </c:pt>
                <c:pt idx="9">
                  <c:v>0.973567878</c:v>
                </c:pt>
                <c:pt idx="10">
                  <c:v>0.41945112400000001</c:v>
                </c:pt>
                <c:pt idx="11">
                  <c:v>0.12993328600000001</c:v>
                </c:pt>
                <c:pt idx="12">
                  <c:v>4.2927704999999997E-2</c:v>
                </c:pt>
                <c:pt idx="13">
                  <c:v>0.76036332100000004</c:v>
                </c:pt>
                <c:pt idx="14">
                  <c:v>0.83613333300000003</c:v>
                </c:pt>
                <c:pt idx="15">
                  <c:v>0.29689855100000001</c:v>
                </c:pt>
                <c:pt idx="16">
                  <c:v>0.26836240300000003</c:v>
                </c:pt>
                <c:pt idx="17">
                  <c:v>0.26522201499999998</c:v>
                </c:pt>
                <c:pt idx="18">
                  <c:v>1.550230279</c:v>
                </c:pt>
              </c:numCache>
            </c:numRef>
          </c:yVal>
          <c:smooth val="0"/>
          <c:extLst>
            <c:ext xmlns:c16="http://schemas.microsoft.com/office/drawing/2014/chart" uri="{C3380CC4-5D6E-409C-BE32-E72D297353CC}">
              <c16:uniqueId val="{00000000-20DF-D243-8B5F-1C1B89D7F161}"/>
            </c:ext>
          </c:extLst>
        </c:ser>
        <c:dLbls>
          <c:showLegendKey val="0"/>
          <c:showVal val="0"/>
          <c:showCatName val="0"/>
          <c:showSerName val="0"/>
          <c:showPercent val="0"/>
          <c:showBubbleSize val="0"/>
        </c:dLbls>
        <c:axId val="650799168"/>
        <c:axId val="872030816"/>
      </c:scatterChart>
      <c:valAx>
        <c:axId val="650799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2030816"/>
        <c:crosses val="autoZero"/>
        <c:crossBetween val="midCat"/>
      </c:valAx>
      <c:valAx>
        <c:axId val="8720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50799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0.09498</cdr:x>
      <cdr:y>0.20743</cdr:y>
    </cdr:from>
    <cdr:to>
      <cdr:x>0.90159</cdr:x>
      <cdr:y>0.87418</cdr:y>
    </cdr:to>
    <cdr:grpSp>
      <cdr:nvGrpSpPr>
        <cdr:cNvPr id="29" name="Group 28">
          <a:extLst xmlns:a="http://schemas.openxmlformats.org/drawingml/2006/main">
            <a:ext uri="{FF2B5EF4-FFF2-40B4-BE49-F238E27FC236}">
              <a16:creationId xmlns:a16="http://schemas.microsoft.com/office/drawing/2014/main" id="{FC2CC768-6C17-6047-9EBF-128954BADEE9}"/>
            </a:ext>
          </a:extLst>
        </cdr:cNvPr>
        <cdr:cNvGrpSpPr/>
      </cdr:nvGrpSpPr>
      <cdr:grpSpPr>
        <a:xfrm xmlns:a="http://schemas.openxmlformats.org/drawingml/2006/main">
          <a:off x="578998" y="769156"/>
          <a:ext cx="4917095" cy="2472329"/>
          <a:chOff x="528228" y="718380"/>
          <a:chExt cx="4917068" cy="2472287"/>
        </a:xfrm>
      </cdr:grpSpPr>
      <cdr:cxnSp macro="">
        <cdr:nvCxnSpPr>
          <cdr:cNvPr id="31" name="Straight Connector 30">
            <a:extLst xmlns:a="http://schemas.openxmlformats.org/drawingml/2006/main">
              <a:ext uri="{FF2B5EF4-FFF2-40B4-BE49-F238E27FC236}">
                <a16:creationId xmlns:a16="http://schemas.microsoft.com/office/drawing/2014/main" id="{5DCAC633-0536-6E4E-8C2D-2FA061894321}"/>
              </a:ext>
            </a:extLst>
          </cdr:cNvPr>
          <cdr:cNvCxnSpPr/>
        </cdr:nvCxnSpPr>
        <cdr:spPr>
          <a:xfrm xmlns:a="http://schemas.openxmlformats.org/drawingml/2006/main">
            <a:off x="5412986" y="718380"/>
            <a:ext cx="0" cy="2472287"/>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34" name="Straight Connector 33">
            <a:extLst xmlns:a="http://schemas.openxmlformats.org/drawingml/2006/main">
              <a:ext uri="{FF2B5EF4-FFF2-40B4-BE49-F238E27FC236}">
                <a16:creationId xmlns:a16="http://schemas.microsoft.com/office/drawing/2014/main" id="{470EDAD9-DA08-874B-9C64-CB44EE3EB875}"/>
              </a:ext>
            </a:extLst>
          </cdr:cNvPr>
          <cdr:cNvCxnSpPr/>
        </cdr:nvCxnSpPr>
        <cdr:spPr>
          <a:xfrm xmlns:a="http://schemas.openxmlformats.org/drawingml/2006/main">
            <a:off x="528228" y="731299"/>
            <a:ext cx="4917068"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userShapes>
</file>

<file path=ppt/drawings/drawing2.xml><?xml version="1.0" encoding="utf-8"?>
<c:userShapes xmlns:c="http://schemas.openxmlformats.org/drawingml/2006/chart">
  <cdr:relSizeAnchor xmlns:cdr="http://schemas.openxmlformats.org/drawingml/2006/chartDrawing">
    <cdr:from>
      <cdr:x>0.09498</cdr:x>
      <cdr:y>0.20819</cdr:y>
    </cdr:from>
    <cdr:to>
      <cdr:x>0.89629</cdr:x>
      <cdr:y>0.87418</cdr:y>
    </cdr:to>
    <cdr:grpSp>
      <cdr:nvGrpSpPr>
        <cdr:cNvPr id="29" name="Group 28">
          <a:extLst xmlns:a="http://schemas.openxmlformats.org/drawingml/2006/main">
            <a:ext uri="{FF2B5EF4-FFF2-40B4-BE49-F238E27FC236}">
              <a16:creationId xmlns:a16="http://schemas.microsoft.com/office/drawing/2014/main" id="{FC2CC768-6C17-6047-9EBF-128954BADEE9}"/>
            </a:ext>
          </a:extLst>
        </cdr:cNvPr>
        <cdr:cNvGrpSpPr/>
      </cdr:nvGrpSpPr>
      <cdr:grpSpPr>
        <a:xfrm xmlns:a="http://schemas.openxmlformats.org/drawingml/2006/main">
          <a:off x="578998" y="771975"/>
          <a:ext cx="4884786" cy="2469510"/>
          <a:chOff x="528228" y="721195"/>
          <a:chExt cx="4884758" cy="2469472"/>
        </a:xfrm>
      </cdr:grpSpPr>
      <cdr:cxnSp macro="">
        <cdr:nvCxnSpPr>
          <cdr:cNvPr id="31" name="Straight Connector 30">
            <a:extLst xmlns:a="http://schemas.openxmlformats.org/drawingml/2006/main">
              <a:ext uri="{FF2B5EF4-FFF2-40B4-BE49-F238E27FC236}">
                <a16:creationId xmlns:a16="http://schemas.microsoft.com/office/drawing/2014/main" id="{5DCAC633-0536-6E4E-8C2D-2FA061894321}"/>
              </a:ext>
            </a:extLst>
          </cdr:cNvPr>
          <cdr:cNvCxnSpPr/>
        </cdr:nvCxnSpPr>
        <cdr:spPr>
          <a:xfrm xmlns:a="http://schemas.openxmlformats.org/drawingml/2006/main">
            <a:off x="5412986" y="1271217"/>
            <a:ext cx="0" cy="191945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34" name="Straight Connector 33">
            <a:extLst xmlns:a="http://schemas.openxmlformats.org/drawingml/2006/main">
              <a:ext uri="{FF2B5EF4-FFF2-40B4-BE49-F238E27FC236}">
                <a16:creationId xmlns:a16="http://schemas.microsoft.com/office/drawing/2014/main" id="{470EDAD9-DA08-874B-9C64-CB44EE3EB875}"/>
              </a:ext>
            </a:extLst>
          </cdr:cNvPr>
          <cdr:cNvCxnSpPr/>
        </cdr:nvCxnSpPr>
        <cdr:spPr>
          <a:xfrm xmlns:a="http://schemas.openxmlformats.org/drawingml/2006/main">
            <a:off x="528228" y="721195"/>
            <a:ext cx="2205538"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dr:relSizeAnchor xmlns:cdr="http://schemas.openxmlformats.org/drawingml/2006/chartDrawing">
    <cdr:from>
      <cdr:x>0.44498</cdr:x>
      <cdr:y>0.35204</cdr:y>
    </cdr:from>
    <cdr:to>
      <cdr:x>0.90058</cdr:x>
      <cdr:y>0.35204</cdr:y>
    </cdr:to>
    <cdr:cxnSp macro="">
      <cdr:nvCxnSpPr>
        <cdr:cNvPr id="7" name="Straight Connector 6">
          <a:extLst xmlns:a="http://schemas.openxmlformats.org/drawingml/2006/main">
            <a:ext uri="{FF2B5EF4-FFF2-40B4-BE49-F238E27FC236}">
              <a16:creationId xmlns:a16="http://schemas.microsoft.com/office/drawing/2014/main" id="{F9B3172F-753A-E24F-A683-B2FE2EE94384}"/>
            </a:ext>
          </a:extLst>
        </cdr:cNvPr>
        <cdr:cNvCxnSpPr/>
      </cdr:nvCxnSpPr>
      <cdr:spPr>
        <a:xfrm xmlns:a="http://schemas.openxmlformats.org/drawingml/2006/main">
          <a:off x="2712598" y="1305388"/>
          <a:ext cx="2777321"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0.45046</cdr:x>
      <cdr:y>0.2063</cdr:y>
    </cdr:from>
    <cdr:to>
      <cdr:x>0.45046</cdr:x>
      <cdr:y>0.3433</cdr:y>
    </cdr:to>
    <cdr:cxnSp macro="">
      <cdr:nvCxnSpPr>
        <cdr:cNvPr id="10" name="Straight Connector 9">
          <a:extLst xmlns:a="http://schemas.openxmlformats.org/drawingml/2006/main">
            <a:ext uri="{FF2B5EF4-FFF2-40B4-BE49-F238E27FC236}">
              <a16:creationId xmlns:a16="http://schemas.microsoft.com/office/drawing/2014/main" id="{F1E6FC8B-EF38-B541-BBB8-ADACD3C59012}"/>
            </a:ext>
          </a:extLst>
        </cdr:cNvPr>
        <cdr:cNvCxnSpPr/>
      </cdr:nvCxnSpPr>
      <cdr:spPr>
        <a:xfrm xmlns:a="http://schemas.openxmlformats.org/drawingml/2006/main">
          <a:off x="2745984" y="764970"/>
          <a:ext cx="0" cy="50800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0.09498</cdr:x>
      <cdr:y>0.20819</cdr:y>
    </cdr:from>
    <cdr:to>
      <cdr:x>0.64837</cdr:x>
      <cdr:y>0.5488</cdr:y>
    </cdr:to>
    <cdr:grpSp>
      <cdr:nvGrpSpPr>
        <cdr:cNvPr id="29" name="Group 28">
          <a:extLst xmlns:a="http://schemas.openxmlformats.org/drawingml/2006/main">
            <a:ext uri="{FF2B5EF4-FFF2-40B4-BE49-F238E27FC236}">
              <a16:creationId xmlns:a16="http://schemas.microsoft.com/office/drawing/2014/main" id="{FC2CC768-6C17-6047-9EBF-128954BADEE9}"/>
            </a:ext>
          </a:extLst>
        </cdr:cNvPr>
        <cdr:cNvGrpSpPr/>
      </cdr:nvGrpSpPr>
      <cdr:grpSpPr>
        <a:xfrm xmlns:a="http://schemas.openxmlformats.org/drawingml/2006/main">
          <a:off x="578998" y="771975"/>
          <a:ext cx="3373466" cy="1262991"/>
          <a:chOff x="528228" y="721195"/>
          <a:chExt cx="3373467" cy="1262977"/>
        </a:xfrm>
      </cdr:grpSpPr>
      <cdr:cxnSp macro="">
        <cdr:nvCxnSpPr>
          <cdr:cNvPr id="31" name="Straight Connector 30">
            <a:extLst xmlns:a="http://schemas.openxmlformats.org/drawingml/2006/main">
              <a:ext uri="{FF2B5EF4-FFF2-40B4-BE49-F238E27FC236}">
                <a16:creationId xmlns:a16="http://schemas.microsoft.com/office/drawing/2014/main" id="{5DCAC633-0536-6E4E-8C2D-2FA061894321}"/>
              </a:ext>
            </a:extLst>
          </cdr:cNvPr>
          <cdr:cNvCxnSpPr/>
        </cdr:nvCxnSpPr>
        <cdr:spPr>
          <a:xfrm xmlns:a="http://schemas.openxmlformats.org/drawingml/2006/main">
            <a:off x="3901695" y="1234875"/>
            <a:ext cx="0" cy="749297"/>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34" name="Straight Connector 33">
            <a:extLst xmlns:a="http://schemas.openxmlformats.org/drawingml/2006/main">
              <a:ext uri="{FF2B5EF4-FFF2-40B4-BE49-F238E27FC236}">
                <a16:creationId xmlns:a16="http://schemas.microsoft.com/office/drawing/2014/main" id="{470EDAD9-DA08-874B-9C64-CB44EE3EB875}"/>
              </a:ext>
            </a:extLst>
          </cdr:cNvPr>
          <cdr:cNvCxnSpPr/>
        </cdr:nvCxnSpPr>
        <cdr:spPr>
          <a:xfrm xmlns:a="http://schemas.openxmlformats.org/drawingml/2006/main">
            <a:off x="528228" y="721195"/>
            <a:ext cx="2332808"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dr:relSizeAnchor xmlns:cdr="http://schemas.openxmlformats.org/drawingml/2006/chartDrawing">
    <cdr:from>
      <cdr:x>0.4806</cdr:x>
      <cdr:y>0.35204</cdr:y>
    </cdr:from>
    <cdr:to>
      <cdr:x>0.6538</cdr:x>
      <cdr:y>0.35204</cdr:y>
    </cdr:to>
    <cdr:cxnSp macro="">
      <cdr:nvCxnSpPr>
        <cdr:cNvPr id="7" name="Straight Connector 6">
          <a:extLst xmlns:a="http://schemas.openxmlformats.org/drawingml/2006/main">
            <a:ext uri="{FF2B5EF4-FFF2-40B4-BE49-F238E27FC236}">
              <a16:creationId xmlns:a16="http://schemas.microsoft.com/office/drawing/2014/main" id="{F9B3172F-753A-E24F-A683-B2FE2EE94384}"/>
            </a:ext>
          </a:extLst>
        </cdr:cNvPr>
        <cdr:cNvCxnSpPr/>
      </cdr:nvCxnSpPr>
      <cdr:spPr>
        <a:xfrm xmlns:a="http://schemas.openxmlformats.org/drawingml/2006/main">
          <a:off x="2929748" y="1305388"/>
          <a:ext cx="1055817"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0.47754</cdr:x>
      <cdr:y>0.20106</cdr:y>
    </cdr:from>
    <cdr:to>
      <cdr:x>0.47754</cdr:x>
      <cdr:y>0.35881</cdr:y>
    </cdr:to>
    <cdr:cxnSp macro="">
      <cdr:nvCxnSpPr>
        <cdr:cNvPr id="10" name="Straight Connector 9">
          <a:extLst xmlns:a="http://schemas.openxmlformats.org/drawingml/2006/main">
            <a:ext uri="{FF2B5EF4-FFF2-40B4-BE49-F238E27FC236}">
              <a16:creationId xmlns:a16="http://schemas.microsoft.com/office/drawing/2014/main" id="{F1E6FC8B-EF38-B541-BBB8-ADACD3C59012}"/>
            </a:ext>
          </a:extLst>
        </cdr:cNvPr>
        <cdr:cNvCxnSpPr/>
      </cdr:nvCxnSpPr>
      <cdr:spPr>
        <a:xfrm xmlns:a="http://schemas.openxmlformats.org/drawingml/2006/main">
          <a:off x="2911084" y="745546"/>
          <a:ext cx="0" cy="584948"/>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0.64379</cdr:x>
      <cdr:y>0.54284</cdr:y>
    </cdr:from>
    <cdr:to>
      <cdr:x>0.90634</cdr:x>
      <cdr:y>0.54284</cdr:y>
    </cdr:to>
    <cdr:cxnSp macro="">
      <cdr:nvCxnSpPr>
        <cdr:cNvPr id="15" name="Straight Connector 14">
          <a:extLst xmlns:a="http://schemas.openxmlformats.org/drawingml/2006/main">
            <a:ext uri="{FF2B5EF4-FFF2-40B4-BE49-F238E27FC236}">
              <a16:creationId xmlns:a16="http://schemas.microsoft.com/office/drawing/2014/main" id="{9727F08A-D1E9-2B40-B568-F1F863DDCA83}"/>
            </a:ext>
          </a:extLst>
        </cdr:cNvPr>
        <cdr:cNvCxnSpPr/>
      </cdr:nvCxnSpPr>
      <cdr:spPr>
        <a:xfrm xmlns:a="http://schemas.openxmlformats.org/drawingml/2006/main">
          <a:off x="3924544" y="2012852"/>
          <a:ext cx="1600487"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0.90168</cdr:x>
      <cdr:y>0.53389</cdr:y>
    </cdr:from>
    <cdr:to>
      <cdr:x>0.90168</cdr:x>
      <cdr:y>0.69164</cdr:y>
    </cdr:to>
    <cdr:cxnSp macro="">
      <cdr:nvCxnSpPr>
        <cdr:cNvPr id="18" name="Straight Connector 17">
          <a:extLst xmlns:a="http://schemas.openxmlformats.org/drawingml/2006/main">
            <a:ext uri="{FF2B5EF4-FFF2-40B4-BE49-F238E27FC236}">
              <a16:creationId xmlns:a16="http://schemas.microsoft.com/office/drawing/2014/main" id="{AF7FECE3-7382-0845-A65E-827DE62BB0CD}"/>
            </a:ext>
          </a:extLst>
        </cdr:cNvPr>
        <cdr:cNvCxnSpPr/>
      </cdr:nvCxnSpPr>
      <cdr:spPr>
        <a:xfrm xmlns:a="http://schemas.openxmlformats.org/drawingml/2006/main">
          <a:off x="5496655" y="1979687"/>
          <a:ext cx="0" cy="584948"/>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0.8956</cdr:x>
      <cdr:y>0.69072</cdr:y>
    </cdr:from>
    <cdr:to>
      <cdr:x>0.95237</cdr:x>
      <cdr:y>0.69072</cdr:y>
    </cdr:to>
    <cdr:cxnSp macro="">
      <cdr:nvCxnSpPr>
        <cdr:cNvPr id="19" name="Straight Connector 18">
          <a:extLst xmlns:a="http://schemas.openxmlformats.org/drawingml/2006/main">
            <a:ext uri="{FF2B5EF4-FFF2-40B4-BE49-F238E27FC236}">
              <a16:creationId xmlns:a16="http://schemas.microsoft.com/office/drawing/2014/main" id="{46200252-696A-094D-ABB7-61C0ABDF630D}"/>
            </a:ext>
          </a:extLst>
        </cdr:cNvPr>
        <cdr:cNvCxnSpPr/>
      </cdr:nvCxnSpPr>
      <cdr:spPr>
        <a:xfrm xmlns:a="http://schemas.openxmlformats.org/drawingml/2006/main">
          <a:off x="5459549" y="2561193"/>
          <a:ext cx="346112" cy="0"/>
        </a:xfrm>
        <a:prstGeom xmlns:a="http://schemas.openxmlformats.org/drawingml/2006/main" prst="line">
          <a:avLst/>
        </a:prstGeom>
        <a:ln xmlns:a="http://schemas.openxmlformats.org/drawingml/2006/main" w="63500">
          <a:solidFill>
            <a:schemeClr val="accent3">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64E95-4313-C748-AC9B-C298A6E48260}" type="datetimeFigureOut">
              <a:rPr lang="en-US" smtClean="0"/>
              <a:t>7/16/18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0F156-ED91-A544-AE3F-E6F1BE7029B3}" type="slidenum">
              <a:rPr lang="en-US" smtClean="0"/>
              <a:t>‹#›</a:t>
            </a:fld>
            <a:endParaRPr lang="en-US"/>
          </a:p>
        </p:txBody>
      </p:sp>
    </p:spTree>
    <p:extLst>
      <p:ext uri="{BB962C8B-B14F-4D97-AF65-F5344CB8AC3E}">
        <p14:creationId xmlns:p14="http://schemas.microsoft.com/office/powerpoint/2010/main" val="385697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Hey! I’m Ryan and I am going to present our paper on the complexity and typology of inflectional morphological systems. This is joint work with my amazing colleagues, Christo Kirov, Mans </a:t>
            </a:r>
            <a:r>
              <a:rPr lang="en-US" dirty="0" err="1"/>
              <a:t>Hulden</a:t>
            </a:r>
            <a:r>
              <a:rPr lang="en-US" dirty="0"/>
              <a:t> and Jason Eisner.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any of you jetlagged? I’m pretty jetlagged. It took me 30 hours to get here. So, it would really help me get into this talk if we had a bit of audience participation. </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a:t>
            </a:fld>
            <a:endParaRPr lang="en-US"/>
          </a:p>
        </p:txBody>
      </p:sp>
    </p:spTree>
    <p:extLst>
      <p:ext uri="{BB962C8B-B14F-4D97-AF65-F5344CB8AC3E}">
        <p14:creationId xmlns:p14="http://schemas.microsoft.com/office/powerpoint/2010/main" val="1367830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a:t>
            </a:r>
          </a:p>
        </p:txBody>
      </p:sp>
      <p:sp>
        <p:nvSpPr>
          <p:cNvPr id="4" name="Slide Number Placeholder 3"/>
          <p:cNvSpPr>
            <a:spLocks noGrp="1"/>
          </p:cNvSpPr>
          <p:nvPr>
            <p:ph type="sldNum" sz="quarter" idx="10"/>
          </p:nvPr>
        </p:nvSpPr>
        <p:spPr/>
        <p:txBody>
          <a:bodyPr/>
          <a:lstStyle/>
          <a:p>
            <a:fld id="{ED50F156-ED91-A544-AE3F-E6F1BE7029B3}" type="slidenum">
              <a:rPr lang="en-US" smtClean="0"/>
              <a:t>10</a:t>
            </a:fld>
            <a:endParaRPr lang="en-US"/>
          </a:p>
        </p:txBody>
      </p:sp>
    </p:spTree>
    <p:extLst>
      <p:ext uri="{BB962C8B-B14F-4D97-AF65-F5344CB8AC3E}">
        <p14:creationId xmlns:p14="http://schemas.microsoft.com/office/powerpoint/2010/main" val="152281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pPr marL="228600" indent="-228600">
              <a:buAutoNum type="arabicParenR"/>
            </a:pPr>
            <a:r>
              <a:rPr lang="en-US" dirty="0"/>
              <a:t>Show pictures of the paradigms</a:t>
            </a:r>
          </a:p>
          <a:p>
            <a:pPr marL="228600" indent="-228600">
              <a:buAutoNum type="arabicParenR"/>
            </a:pPr>
            <a:r>
              <a:rPr lang="en-US" dirty="0"/>
              <a:t>Show winner</a:t>
            </a:r>
          </a:p>
          <a:p>
            <a:pPr marL="228600" indent="-228600">
              <a:buAutoNum type="arabicParenR"/>
            </a:pPr>
            <a:r>
              <a:rPr lang="en-US" dirty="0"/>
              <a:t>State that it’s simple</a:t>
            </a:r>
          </a:p>
          <a:p>
            <a:pPr marL="228600" indent="-228600">
              <a:buAutoNum type="arabicParenR"/>
            </a:pPr>
            <a:r>
              <a:rPr lang="en-US" dirty="0"/>
              <a:t>Show cup</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11</a:t>
            </a:fld>
            <a:endParaRPr lang="en-US"/>
          </a:p>
        </p:txBody>
      </p:sp>
    </p:spTree>
    <p:extLst>
      <p:ext uri="{BB962C8B-B14F-4D97-AF65-F5344CB8AC3E}">
        <p14:creationId xmlns:p14="http://schemas.microsoft.com/office/powerpoint/2010/main" val="142533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12</a:t>
            </a:fld>
            <a:endParaRPr lang="en-US"/>
          </a:p>
        </p:txBody>
      </p:sp>
    </p:spTree>
    <p:extLst>
      <p:ext uri="{BB962C8B-B14F-4D97-AF65-F5344CB8AC3E}">
        <p14:creationId xmlns:p14="http://schemas.microsoft.com/office/powerpoint/2010/main" val="781019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4:30</a:t>
            </a:r>
          </a:p>
        </p:txBody>
      </p:sp>
      <p:sp>
        <p:nvSpPr>
          <p:cNvPr id="4" name="Slide Number Placeholder 3"/>
          <p:cNvSpPr>
            <a:spLocks noGrp="1"/>
          </p:cNvSpPr>
          <p:nvPr>
            <p:ph type="sldNum" sz="quarter" idx="10"/>
          </p:nvPr>
        </p:nvSpPr>
        <p:spPr/>
        <p:txBody>
          <a:bodyPr/>
          <a:lstStyle/>
          <a:p>
            <a:fld id="{ED50F156-ED91-A544-AE3F-E6F1BE7029B3}" type="slidenum">
              <a:rPr lang="en-US" smtClean="0"/>
              <a:t>13</a:t>
            </a:fld>
            <a:endParaRPr lang="en-US"/>
          </a:p>
        </p:txBody>
      </p:sp>
    </p:spTree>
    <p:extLst>
      <p:ext uri="{BB962C8B-B14F-4D97-AF65-F5344CB8AC3E}">
        <p14:creationId xmlns:p14="http://schemas.microsoft.com/office/powerpoint/2010/main" val="312914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has fewer forms per verb, but they’re more irregular.</a:t>
            </a:r>
          </a:p>
        </p:txBody>
      </p:sp>
      <p:sp>
        <p:nvSpPr>
          <p:cNvPr id="4" name="Slide Number Placeholder 3"/>
          <p:cNvSpPr>
            <a:spLocks noGrp="1"/>
          </p:cNvSpPr>
          <p:nvPr>
            <p:ph type="sldNum" sz="quarter" idx="10"/>
          </p:nvPr>
        </p:nvSpPr>
        <p:spPr/>
        <p:txBody>
          <a:bodyPr/>
          <a:lstStyle/>
          <a:p>
            <a:fld id="{ED50F156-ED91-A544-AE3F-E6F1BE7029B3}" type="slidenum">
              <a:rPr lang="en-US" smtClean="0"/>
              <a:t>14</a:t>
            </a:fld>
            <a:endParaRPr lang="en-US"/>
          </a:p>
        </p:txBody>
      </p:sp>
    </p:spTree>
    <p:extLst>
      <p:ext uri="{BB962C8B-B14F-4D97-AF65-F5344CB8AC3E}">
        <p14:creationId xmlns:p14="http://schemas.microsoft.com/office/powerpoint/2010/main" val="3685088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language has only 10 or so ways to inflect each verb, then it can tolerate an irregularity of up to 1.6.  I’ll say later how we quantify that.</a:t>
            </a:r>
          </a:p>
          <a:p>
            <a:r>
              <a:rPr lang="en-US" dirty="0"/>
              <a:t>But as the number of inflections increases, so does the maximum irregularity.</a:t>
            </a:r>
          </a:p>
          <a:p>
            <a:r>
              <a:rPr lang="en-US" dirty="0"/>
              <a:t>This line is the Pareto frontier: it’s a decreasing curve that lies above all the points, and it’s the </a:t>
            </a:r>
            <a:r>
              <a:rPr lang="en-US" i="1" dirty="0"/>
              <a:t>tightest</a:t>
            </a:r>
            <a:r>
              <a:rPr lang="en-US" i="0" dirty="0"/>
              <a:t> upper bound of that sort.</a:t>
            </a:r>
            <a:endParaRPr lang="en-US" dirty="0"/>
          </a:p>
          <a:p>
            <a:r>
              <a:rPr lang="en-US" dirty="0"/>
              <a:t>FIX CURVE!</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15</a:t>
            </a:fld>
            <a:endParaRPr lang="en-US"/>
          </a:p>
        </p:txBody>
      </p:sp>
    </p:spTree>
    <p:extLst>
      <p:ext uri="{BB962C8B-B14F-4D97-AF65-F5344CB8AC3E}">
        <p14:creationId xmlns:p14="http://schemas.microsoft.com/office/powerpoint/2010/main" val="1137524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language has only 10 or so ways to inflect each verb, then it can tolerate an irregularity of up to 1.6.  I’ll say later how we quantify that.</a:t>
            </a:r>
          </a:p>
          <a:p>
            <a:r>
              <a:rPr lang="en-US" dirty="0"/>
              <a:t>But as the number of inflections increases, so does the maximum irregularity.</a:t>
            </a:r>
          </a:p>
          <a:p>
            <a:r>
              <a:rPr lang="en-US" dirty="0"/>
              <a:t>This line is the Pareto frontier: it’s a decreasing curve that lies above all the points, and it’s the </a:t>
            </a:r>
            <a:r>
              <a:rPr lang="en-US" i="1" dirty="0"/>
              <a:t>tightest</a:t>
            </a:r>
            <a:r>
              <a:rPr lang="en-US" i="0" dirty="0"/>
              <a:t> upper bound of that sort.</a:t>
            </a:r>
            <a:endParaRPr lang="en-US" dirty="0"/>
          </a:p>
          <a:p>
            <a:r>
              <a:rPr lang="en-US" dirty="0"/>
              <a:t>FIX CURVE!</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16</a:t>
            </a:fld>
            <a:endParaRPr lang="en-US"/>
          </a:p>
        </p:txBody>
      </p:sp>
    </p:spTree>
    <p:extLst>
      <p:ext uri="{BB962C8B-B14F-4D97-AF65-F5344CB8AC3E}">
        <p14:creationId xmlns:p14="http://schemas.microsoft.com/office/powerpoint/2010/main" val="3718485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language has only 10 or so ways to inflect each verb, then it can tolerate an irregularity of up to 1.6.  I’ll say later how we quantify that.</a:t>
            </a:r>
          </a:p>
          <a:p>
            <a:r>
              <a:rPr lang="en-US" dirty="0"/>
              <a:t>But as the number of inflections increases, so does the maximum irregularity.</a:t>
            </a:r>
          </a:p>
          <a:p>
            <a:r>
              <a:rPr lang="en-US" dirty="0"/>
              <a:t>This line is the Pareto frontier: it’s a decreasing curve that lies above all the points, and it’s the </a:t>
            </a:r>
            <a:r>
              <a:rPr lang="en-US" i="1" dirty="0"/>
              <a:t>tightest</a:t>
            </a:r>
            <a:r>
              <a:rPr lang="en-US" i="0" dirty="0"/>
              <a:t> upper bound of that sort.</a:t>
            </a:r>
            <a:endParaRPr lang="en-US" dirty="0"/>
          </a:p>
          <a:p>
            <a:r>
              <a:rPr lang="en-US" dirty="0"/>
              <a:t>FIX CURVE!</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17</a:t>
            </a:fld>
            <a:endParaRPr lang="en-US"/>
          </a:p>
        </p:txBody>
      </p:sp>
    </p:spTree>
    <p:extLst>
      <p:ext uri="{BB962C8B-B14F-4D97-AF65-F5344CB8AC3E}">
        <p14:creationId xmlns:p14="http://schemas.microsoft.com/office/powerpoint/2010/main" val="3788435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language has only 10 or so ways to inflect each verb, then it can tolerate an irregularity of up to 1.6.  I’ll say later how we quantify that.</a:t>
            </a:r>
          </a:p>
          <a:p>
            <a:r>
              <a:rPr lang="en-US" dirty="0"/>
              <a:t>But as the number of inflections increases, so does the maximum irregularity.</a:t>
            </a:r>
          </a:p>
          <a:p>
            <a:r>
              <a:rPr lang="en-US" dirty="0"/>
              <a:t>This line is the Pareto frontier: it’s a decreasing curve that lies above all the points, and it’s the </a:t>
            </a:r>
            <a:r>
              <a:rPr lang="en-US" i="1" dirty="0"/>
              <a:t>tightest</a:t>
            </a:r>
            <a:r>
              <a:rPr lang="en-US" i="0" dirty="0"/>
              <a:t> upper bound of that sort.</a:t>
            </a:r>
            <a:endParaRPr lang="en-US" dirty="0"/>
          </a:p>
          <a:p>
            <a:r>
              <a:rPr lang="en-US" dirty="0"/>
              <a:t>FIX CURVE!</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18</a:t>
            </a:fld>
            <a:endParaRPr lang="en-US"/>
          </a:p>
        </p:txBody>
      </p:sp>
    </p:spTree>
    <p:extLst>
      <p:ext uri="{BB962C8B-B14F-4D97-AF65-F5344CB8AC3E}">
        <p14:creationId xmlns:p14="http://schemas.microsoft.com/office/powerpoint/2010/main" val="201768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language has only 10 or so ways to inflect each verb, then it can tolerate an irregularity of up to 1.6.  I’ll say later how we quantify that.</a:t>
            </a:r>
          </a:p>
          <a:p>
            <a:r>
              <a:rPr lang="en-US" dirty="0"/>
              <a:t>But as the number of inflections increases, so does the maximum irregularity.</a:t>
            </a:r>
          </a:p>
          <a:p>
            <a:r>
              <a:rPr lang="en-US" dirty="0"/>
              <a:t>This line is the Pareto frontier: it’s a decreasing curve that lies above all the points, and it’s the </a:t>
            </a:r>
            <a:r>
              <a:rPr lang="en-US" i="1" dirty="0"/>
              <a:t>tightest</a:t>
            </a:r>
            <a:r>
              <a:rPr lang="en-US" i="0" dirty="0"/>
              <a:t> upper bound of that sort.</a:t>
            </a:r>
            <a:endParaRPr lang="en-US" dirty="0"/>
          </a:p>
          <a:p>
            <a:r>
              <a:rPr lang="en-US" dirty="0"/>
              <a:t>FIX CURVE!</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19</a:t>
            </a:fld>
            <a:endParaRPr lang="en-US"/>
          </a:p>
        </p:txBody>
      </p:sp>
    </p:spTree>
    <p:extLst>
      <p:ext uri="{BB962C8B-B14F-4D97-AF65-F5344CB8AC3E}">
        <p14:creationId xmlns:p14="http://schemas.microsoft.com/office/powerpoint/2010/main" val="90002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all those members of the audience whose native language is not English raise their hand? That is, did you grow up speaking something other than English at home? </a:t>
            </a:r>
          </a:p>
          <a:p>
            <a:endParaRPr lang="en-US" dirty="0"/>
          </a:p>
          <a:p>
            <a:r>
              <a:rPr lang="en-US" dirty="0"/>
              <a:t>Great! That’s most of the audience. </a:t>
            </a:r>
          </a:p>
        </p:txBody>
      </p:sp>
      <p:sp>
        <p:nvSpPr>
          <p:cNvPr id="4" name="Slide Number Placeholder 3"/>
          <p:cNvSpPr>
            <a:spLocks noGrp="1"/>
          </p:cNvSpPr>
          <p:nvPr>
            <p:ph type="sldNum" sz="quarter" idx="10"/>
          </p:nvPr>
        </p:nvSpPr>
        <p:spPr/>
        <p:txBody>
          <a:bodyPr/>
          <a:lstStyle/>
          <a:p>
            <a:fld id="{ED50F156-ED91-A544-AE3F-E6F1BE7029B3}" type="slidenum">
              <a:rPr lang="en-US" smtClean="0"/>
              <a:t>2</a:t>
            </a:fld>
            <a:endParaRPr lang="en-US"/>
          </a:p>
        </p:txBody>
      </p:sp>
    </p:spTree>
    <p:extLst>
      <p:ext uri="{BB962C8B-B14F-4D97-AF65-F5344CB8AC3E}">
        <p14:creationId xmlns:p14="http://schemas.microsoft.com/office/powerpoint/2010/main" val="26698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20</a:t>
            </a:fld>
            <a:endParaRPr lang="en-US"/>
          </a:p>
        </p:txBody>
      </p:sp>
    </p:spTree>
    <p:extLst>
      <p:ext uri="{BB962C8B-B14F-4D97-AF65-F5344CB8AC3E}">
        <p14:creationId xmlns:p14="http://schemas.microsoft.com/office/powerpoint/2010/main" val="177995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7:30</a:t>
            </a:r>
          </a:p>
        </p:txBody>
      </p:sp>
      <p:sp>
        <p:nvSpPr>
          <p:cNvPr id="4" name="Slide Number Placeholder 3"/>
          <p:cNvSpPr>
            <a:spLocks noGrp="1"/>
          </p:cNvSpPr>
          <p:nvPr>
            <p:ph type="sldNum" sz="quarter" idx="10"/>
          </p:nvPr>
        </p:nvSpPr>
        <p:spPr/>
        <p:txBody>
          <a:bodyPr/>
          <a:lstStyle/>
          <a:p>
            <a:fld id="{ED50F156-ED91-A544-AE3F-E6F1BE7029B3}" type="slidenum">
              <a:rPr lang="en-US" smtClean="0"/>
              <a:t>21</a:t>
            </a:fld>
            <a:endParaRPr lang="en-US"/>
          </a:p>
        </p:txBody>
      </p:sp>
    </p:spTree>
    <p:extLst>
      <p:ext uri="{BB962C8B-B14F-4D97-AF65-F5344CB8AC3E}">
        <p14:creationId xmlns:p14="http://schemas.microsoft.com/office/powerpoint/2010/main" val="101620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dirty="0">
                <a:sym typeface="Wingdings" pitchFamily="2" charset="2"/>
              </a:rPr>
              <a:t>:00</a:t>
            </a:r>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22</a:t>
            </a:fld>
            <a:endParaRPr lang="en-US"/>
          </a:p>
        </p:txBody>
      </p:sp>
    </p:spTree>
    <p:extLst>
      <p:ext uri="{BB962C8B-B14F-4D97-AF65-F5344CB8AC3E}">
        <p14:creationId xmlns:p14="http://schemas.microsoft.com/office/powerpoint/2010/main" val="1150421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what extent are these things anti-correlated that leaves the upper-right-hand corner blank. We destroy the association by randomly permuting the </a:t>
            </a:r>
            <a:r>
              <a:rPr lang="en-US" dirty="0" err="1"/>
              <a:t>i</a:t>
            </a:r>
            <a:r>
              <a:rPr lang="en-US" dirty="0"/>
              <a:t>-complexities. That is, we leave the x-coordinates alone</a:t>
            </a:r>
          </a:p>
          <a:p>
            <a:pPr algn="ctr"/>
            <a:r>
              <a:rPr lang="en-US" dirty="0"/>
              <a:t>and randomly permute the y-coordinate. We can use the same test for mutual information, but our test statistic is area under the curve</a:t>
            </a:r>
          </a:p>
          <a:p>
            <a:pPr algn="ctr"/>
            <a:endParaRPr lang="en-US" dirty="0"/>
          </a:p>
          <a:p>
            <a:pPr algn="ctr"/>
            <a:r>
              <a:rPr lang="en-US" dirty="0"/>
              <a:t>SAY SHUFFLE</a:t>
            </a:r>
          </a:p>
        </p:txBody>
      </p:sp>
      <p:sp>
        <p:nvSpPr>
          <p:cNvPr id="4" name="Slide Number Placeholder 3"/>
          <p:cNvSpPr>
            <a:spLocks noGrp="1"/>
          </p:cNvSpPr>
          <p:nvPr>
            <p:ph type="sldNum" sz="quarter" idx="10"/>
          </p:nvPr>
        </p:nvSpPr>
        <p:spPr/>
        <p:txBody>
          <a:bodyPr/>
          <a:lstStyle/>
          <a:p>
            <a:fld id="{ED50F156-ED91-A544-AE3F-E6F1BE7029B3}" type="slidenum">
              <a:rPr lang="en-US" smtClean="0"/>
              <a:t>23</a:t>
            </a:fld>
            <a:endParaRPr lang="en-US"/>
          </a:p>
        </p:txBody>
      </p:sp>
    </p:spTree>
    <p:extLst>
      <p:ext uri="{BB962C8B-B14F-4D97-AF65-F5344CB8AC3E}">
        <p14:creationId xmlns:p14="http://schemas.microsoft.com/office/powerpoint/2010/main" val="65931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change color. </a:t>
            </a:r>
          </a:p>
        </p:txBody>
      </p:sp>
      <p:sp>
        <p:nvSpPr>
          <p:cNvPr id="4" name="Slide Number Placeholder 3"/>
          <p:cNvSpPr>
            <a:spLocks noGrp="1"/>
          </p:cNvSpPr>
          <p:nvPr>
            <p:ph type="sldNum" sz="quarter" idx="10"/>
          </p:nvPr>
        </p:nvSpPr>
        <p:spPr/>
        <p:txBody>
          <a:bodyPr/>
          <a:lstStyle/>
          <a:p>
            <a:fld id="{ED50F156-ED91-A544-AE3F-E6F1BE7029B3}" type="slidenum">
              <a:rPr lang="en-US" smtClean="0"/>
              <a:t>24</a:t>
            </a:fld>
            <a:endParaRPr lang="en-US"/>
          </a:p>
        </p:txBody>
      </p:sp>
    </p:spTree>
    <p:extLst>
      <p:ext uri="{BB962C8B-B14F-4D97-AF65-F5344CB8AC3E}">
        <p14:creationId xmlns:p14="http://schemas.microsoft.com/office/powerpoint/2010/main" val="340203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 under the curve is not that small, so it only gets to be that small is probably not due to </a:t>
            </a:r>
            <a:r>
              <a:rPr lang="en-US" dirty="0" err="1"/>
              <a:t>chacne</a:t>
            </a:r>
            <a:r>
              <a:rPr lang="en-US" dirty="0"/>
              <a:t>. </a:t>
            </a:r>
            <a:r>
              <a:rPr lang="en-US" dirty="0" err="1"/>
              <a:t>ceugjijjejvnulhffknfjkjtdvnlvkkd</a:t>
            </a:r>
            <a:endParaRPr lang="en-US" dirty="0"/>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27</a:t>
            </a:fld>
            <a:endParaRPr lang="en-US"/>
          </a:p>
        </p:txBody>
      </p:sp>
    </p:spTree>
    <p:extLst>
      <p:ext uri="{BB962C8B-B14F-4D97-AF65-F5344CB8AC3E}">
        <p14:creationId xmlns:p14="http://schemas.microsoft.com/office/powerpoint/2010/main" val="1388623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28</a:t>
            </a:fld>
            <a:endParaRPr lang="en-US"/>
          </a:p>
        </p:txBody>
      </p:sp>
    </p:spTree>
    <p:extLst>
      <p:ext uri="{BB962C8B-B14F-4D97-AF65-F5344CB8AC3E}">
        <p14:creationId xmlns:p14="http://schemas.microsoft.com/office/powerpoint/2010/main" val="1020835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11:00</a:t>
            </a:r>
          </a:p>
          <a:p>
            <a:endParaRPr lang="en-US" dirty="0"/>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29</a:t>
            </a:fld>
            <a:endParaRPr lang="en-US"/>
          </a:p>
        </p:txBody>
      </p:sp>
    </p:spTree>
    <p:extLst>
      <p:ext uri="{BB962C8B-B14F-4D97-AF65-F5344CB8AC3E}">
        <p14:creationId xmlns:p14="http://schemas.microsoft.com/office/powerpoint/2010/main" val="3291663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dirty="0">
                <a:sym typeface="Wingdings" pitchFamily="2" charset="2"/>
              </a:rPr>
              <a:t>:00</a:t>
            </a:r>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30</a:t>
            </a:fld>
            <a:endParaRPr lang="en-US"/>
          </a:p>
        </p:txBody>
      </p:sp>
    </p:spTree>
    <p:extLst>
      <p:ext uri="{BB962C8B-B14F-4D97-AF65-F5344CB8AC3E}">
        <p14:creationId xmlns:p14="http://schemas.microsoft.com/office/powerpoint/2010/main" val="1582363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is an irregular verb? Like, rigorously?  Anyone want to volunteer to answer? Just kidding, I think one planted question is enough during an ACL talk. </a:t>
            </a:r>
          </a:p>
          <a:p>
            <a:endParaRPr lang="en-US" dirty="0"/>
          </a:p>
          <a:p>
            <a:br>
              <a:rPr lang="en-US" dirty="0"/>
            </a:br>
            <a:r>
              <a:rPr lang="en-US" dirty="0"/>
              <a:t>First among irregulars – an animal farm situation</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31</a:t>
            </a:fld>
            <a:endParaRPr lang="en-US"/>
          </a:p>
        </p:txBody>
      </p:sp>
    </p:spTree>
    <p:extLst>
      <p:ext uri="{BB962C8B-B14F-4D97-AF65-F5344CB8AC3E}">
        <p14:creationId xmlns:p14="http://schemas.microsoft.com/office/powerpoint/2010/main" val="185553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about linguistic complexity. To start, I’m interested in how many of those people who raised their hands think their native language is more complex than English.</a:t>
            </a:r>
          </a:p>
        </p:txBody>
      </p:sp>
      <p:sp>
        <p:nvSpPr>
          <p:cNvPr id="4" name="Slide Number Placeholder 3"/>
          <p:cNvSpPr>
            <a:spLocks noGrp="1"/>
          </p:cNvSpPr>
          <p:nvPr>
            <p:ph type="sldNum" sz="quarter" idx="10"/>
          </p:nvPr>
        </p:nvSpPr>
        <p:spPr/>
        <p:txBody>
          <a:bodyPr/>
          <a:lstStyle/>
          <a:p>
            <a:fld id="{ED50F156-ED91-A544-AE3F-E6F1BE7029B3}" type="slidenum">
              <a:rPr lang="en-US" smtClean="0"/>
              <a:t>3</a:t>
            </a:fld>
            <a:endParaRPr lang="en-US"/>
          </a:p>
        </p:txBody>
      </p:sp>
    </p:spTree>
    <p:extLst>
      <p:ext uri="{BB962C8B-B14F-4D97-AF65-F5344CB8AC3E}">
        <p14:creationId xmlns:p14="http://schemas.microsoft.com/office/powerpoint/2010/main" val="3527875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32</a:t>
            </a:fld>
            <a:endParaRPr lang="en-US"/>
          </a:p>
        </p:txBody>
      </p:sp>
    </p:spTree>
    <p:extLst>
      <p:ext uri="{BB962C8B-B14F-4D97-AF65-F5344CB8AC3E}">
        <p14:creationId xmlns:p14="http://schemas.microsoft.com/office/powerpoint/2010/main" val="2945255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55" name="Shape 5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662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why are aliens</a:t>
            </a:r>
            <a:r>
              <a:rPr lang="en-US" baseline="0" dirty="0"/>
              <a:t> so cute?</a:t>
            </a:r>
          </a:p>
          <a:p>
            <a:r>
              <a:rPr lang="en-US" baseline="0" dirty="0"/>
              <a:t>They just gobble up the red string with their LSTM neural network and they digest it as they go along.</a:t>
            </a:r>
          </a:p>
          <a:p>
            <a:r>
              <a:rPr lang="en-US" baseline="0" dirty="0"/>
              <a:t>Then they poop out the blue string.  Or different blue strings with different probabilities.</a:t>
            </a:r>
          </a:p>
          <a:p>
            <a:r>
              <a:rPr lang="en-US" baseline="0" dirty="0"/>
              <a:t>There’s no Markov property here, so y</a:t>
            </a:r>
            <a:r>
              <a:rPr lang="en-US" dirty="0"/>
              <a:t>ou have to find the best blue string by beam search.</a:t>
            </a:r>
          </a:p>
          <a:p>
            <a:endParaRPr lang="en-US" dirty="0"/>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35</a:t>
            </a:fld>
            <a:endParaRPr lang="en-US"/>
          </a:p>
        </p:txBody>
      </p:sp>
    </p:spTree>
    <p:extLst>
      <p:ext uri="{BB962C8B-B14F-4D97-AF65-F5344CB8AC3E}">
        <p14:creationId xmlns:p14="http://schemas.microsoft.com/office/powerpoint/2010/main" val="27890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Shape 52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No, like a standard graphical model that you may be used to, because each conditional is an LSTM-based sequence-to-sequence model!</a:t>
            </a:r>
          </a:p>
          <a:p>
            <a:pPr marL="0" marR="0" lvl="0" indent="0" algn="l" rtl="0">
              <a:spcBef>
                <a:spcPts val="0"/>
              </a:spcBef>
              <a:spcAft>
                <a:spcPts val="0"/>
              </a:spcAft>
              <a:buNone/>
            </a:pP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CITE DREYER</a:t>
            </a:r>
            <a:endParaRPr sz="1200" b="0" i="0" u="none" strike="noStrike" cap="none" dirty="0">
              <a:solidFill>
                <a:schemeClr val="dk1"/>
              </a:solidFill>
              <a:latin typeface="Calibri"/>
              <a:ea typeface="Calibri"/>
              <a:cs typeface="Calibri"/>
              <a:sym typeface="Calibri"/>
            </a:endParaRPr>
          </a:p>
        </p:txBody>
      </p:sp>
      <p:sp>
        <p:nvSpPr>
          <p:cNvPr id="529" name="Shape 5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8635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a:t>
            </a:r>
          </a:p>
        </p:txBody>
      </p:sp>
      <p:sp>
        <p:nvSpPr>
          <p:cNvPr id="4" name="Slide Number Placeholder 3"/>
          <p:cNvSpPr>
            <a:spLocks noGrp="1"/>
          </p:cNvSpPr>
          <p:nvPr>
            <p:ph type="sldNum" sz="quarter" idx="10"/>
          </p:nvPr>
        </p:nvSpPr>
        <p:spPr/>
        <p:txBody>
          <a:bodyPr/>
          <a:lstStyle/>
          <a:p>
            <a:fld id="{ED50F156-ED91-A544-AE3F-E6F1BE7029B3}" type="slidenum">
              <a:rPr lang="en-US" smtClean="0"/>
              <a:t>39</a:t>
            </a:fld>
            <a:endParaRPr lang="en-US"/>
          </a:p>
        </p:txBody>
      </p:sp>
    </p:spTree>
    <p:extLst>
      <p:ext uri="{BB962C8B-B14F-4D97-AF65-F5344CB8AC3E}">
        <p14:creationId xmlns:p14="http://schemas.microsoft.com/office/powerpoint/2010/main" val="369991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neural models</a:t>
            </a:r>
          </a:p>
        </p:txBody>
      </p:sp>
      <p:sp>
        <p:nvSpPr>
          <p:cNvPr id="4" name="Slide Number Placeholder 3"/>
          <p:cNvSpPr>
            <a:spLocks noGrp="1"/>
          </p:cNvSpPr>
          <p:nvPr>
            <p:ph type="sldNum" sz="quarter" idx="10"/>
          </p:nvPr>
        </p:nvSpPr>
        <p:spPr/>
        <p:txBody>
          <a:bodyPr/>
          <a:lstStyle/>
          <a:p>
            <a:fld id="{ED50F156-ED91-A544-AE3F-E6F1BE7029B3}" type="slidenum">
              <a:rPr lang="en-US" smtClean="0"/>
              <a:t>40</a:t>
            </a:fld>
            <a:endParaRPr lang="en-US"/>
          </a:p>
        </p:txBody>
      </p:sp>
    </p:spTree>
    <p:extLst>
      <p:ext uri="{BB962C8B-B14F-4D97-AF65-F5344CB8AC3E}">
        <p14:creationId xmlns:p14="http://schemas.microsoft.com/office/powerpoint/2010/main" val="2984339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interrupt this talk for an unsolicited plug. </a:t>
            </a:r>
          </a:p>
        </p:txBody>
      </p:sp>
      <p:sp>
        <p:nvSpPr>
          <p:cNvPr id="4" name="Slide Number Placeholder 3"/>
          <p:cNvSpPr>
            <a:spLocks noGrp="1"/>
          </p:cNvSpPr>
          <p:nvPr>
            <p:ph type="sldNum" sz="quarter" idx="10"/>
          </p:nvPr>
        </p:nvSpPr>
        <p:spPr/>
        <p:txBody>
          <a:bodyPr/>
          <a:lstStyle/>
          <a:p>
            <a:fld id="{ED50F156-ED91-A544-AE3F-E6F1BE7029B3}" type="slidenum">
              <a:rPr lang="en-US" smtClean="0"/>
              <a:t>41</a:t>
            </a:fld>
            <a:endParaRPr lang="en-US"/>
          </a:p>
        </p:txBody>
      </p:sp>
    </p:spTree>
    <p:extLst>
      <p:ext uri="{BB962C8B-B14F-4D97-AF65-F5344CB8AC3E}">
        <p14:creationId xmlns:p14="http://schemas.microsoft.com/office/powerpoint/2010/main" val="1260769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42</a:t>
            </a:fld>
            <a:endParaRPr lang="en-US"/>
          </a:p>
        </p:txBody>
      </p:sp>
    </p:spTree>
    <p:extLst>
      <p:ext uri="{BB962C8B-B14F-4D97-AF65-F5344CB8AC3E}">
        <p14:creationId xmlns:p14="http://schemas.microsoft.com/office/powerpoint/2010/main" val="1656403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a:t>
            </a:r>
          </a:p>
        </p:txBody>
      </p:sp>
      <p:sp>
        <p:nvSpPr>
          <p:cNvPr id="4" name="Slide Number Placeholder 3"/>
          <p:cNvSpPr>
            <a:spLocks noGrp="1"/>
          </p:cNvSpPr>
          <p:nvPr>
            <p:ph type="sldNum" sz="quarter" idx="10"/>
          </p:nvPr>
        </p:nvSpPr>
        <p:spPr/>
        <p:txBody>
          <a:bodyPr/>
          <a:lstStyle/>
          <a:p>
            <a:fld id="{ED50F156-ED91-A544-AE3F-E6F1BE7029B3}" type="slidenum">
              <a:rPr lang="en-US" smtClean="0"/>
              <a:t>43</a:t>
            </a:fld>
            <a:endParaRPr lang="en-US"/>
          </a:p>
        </p:txBody>
      </p:sp>
    </p:spTree>
    <p:extLst>
      <p:ext uri="{BB962C8B-B14F-4D97-AF65-F5344CB8AC3E}">
        <p14:creationId xmlns:p14="http://schemas.microsoft.com/office/powerpoint/2010/main" val="1800148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rambled on a lot about background material, as I am wont to do. So, what’s this paper actually about?</a:t>
            </a:r>
          </a:p>
        </p:txBody>
      </p:sp>
      <p:sp>
        <p:nvSpPr>
          <p:cNvPr id="4" name="Slide Number Placeholder 3"/>
          <p:cNvSpPr>
            <a:spLocks noGrp="1"/>
          </p:cNvSpPr>
          <p:nvPr>
            <p:ph type="sldNum" sz="quarter" idx="10"/>
          </p:nvPr>
        </p:nvSpPr>
        <p:spPr/>
        <p:txBody>
          <a:bodyPr/>
          <a:lstStyle/>
          <a:p>
            <a:fld id="{ED50F156-ED91-A544-AE3F-E6F1BE7029B3}" type="slidenum">
              <a:rPr lang="en-US" smtClean="0"/>
              <a:t>44</a:t>
            </a:fld>
            <a:endParaRPr lang="en-US"/>
          </a:p>
        </p:txBody>
      </p:sp>
    </p:spTree>
    <p:extLst>
      <p:ext uri="{BB962C8B-B14F-4D97-AF65-F5344CB8AC3E}">
        <p14:creationId xmlns:p14="http://schemas.microsoft.com/office/powerpoint/2010/main" val="128830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I’d like to poll the audience again. Raise your hand if you think your native language is more complex than English? No need to participate if you speak English natively. </a:t>
            </a:r>
          </a:p>
        </p:txBody>
      </p:sp>
      <p:sp>
        <p:nvSpPr>
          <p:cNvPr id="4" name="Slide Number Placeholder 3"/>
          <p:cNvSpPr>
            <a:spLocks noGrp="1"/>
          </p:cNvSpPr>
          <p:nvPr>
            <p:ph type="sldNum" sz="quarter" idx="10"/>
          </p:nvPr>
        </p:nvSpPr>
        <p:spPr/>
        <p:txBody>
          <a:bodyPr/>
          <a:lstStyle/>
          <a:p>
            <a:fld id="{ED50F156-ED91-A544-AE3F-E6F1BE7029B3}" type="slidenum">
              <a:rPr lang="en-US" smtClean="0"/>
              <a:t>4</a:t>
            </a:fld>
            <a:endParaRPr lang="en-US"/>
          </a:p>
        </p:txBody>
      </p:sp>
    </p:spTree>
    <p:extLst>
      <p:ext uri="{BB962C8B-B14F-4D97-AF65-F5344CB8AC3E}">
        <p14:creationId xmlns:p14="http://schemas.microsoft.com/office/powerpoint/2010/main" val="2349204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 does not like expressive. </a:t>
            </a:r>
          </a:p>
        </p:txBody>
      </p:sp>
      <p:sp>
        <p:nvSpPr>
          <p:cNvPr id="4" name="Slide Number Placeholder 3"/>
          <p:cNvSpPr>
            <a:spLocks noGrp="1"/>
          </p:cNvSpPr>
          <p:nvPr>
            <p:ph type="sldNum" sz="quarter" idx="10"/>
          </p:nvPr>
        </p:nvSpPr>
        <p:spPr/>
        <p:txBody>
          <a:bodyPr/>
          <a:lstStyle/>
          <a:p>
            <a:fld id="{ED50F156-ED91-A544-AE3F-E6F1BE7029B3}" type="slidenum">
              <a:rPr lang="en-US" smtClean="0"/>
              <a:t>46</a:t>
            </a:fld>
            <a:endParaRPr lang="en-US"/>
          </a:p>
        </p:txBody>
      </p:sp>
    </p:spTree>
    <p:extLst>
      <p:ext uri="{BB962C8B-B14F-4D97-AF65-F5344CB8AC3E}">
        <p14:creationId xmlns:p14="http://schemas.microsoft.com/office/powerpoint/2010/main" val="4209840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Emoji</a:t>
            </a:r>
          </a:p>
          <a:p>
            <a:endParaRPr lang="en-US" dirty="0"/>
          </a:p>
          <a:p>
            <a:r>
              <a:rPr lang="en-US" dirty="0"/>
              <a:t>All a big balancing act</a:t>
            </a:r>
          </a:p>
        </p:txBody>
      </p:sp>
      <p:sp>
        <p:nvSpPr>
          <p:cNvPr id="4" name="Slide Number Placeholder 3"/>
          <p:cNvSpPr>
            <a:spLocks noGrp="1"/>
          </p:cNvSpPr>
          <p:nvPr>
            <p:ph type="sldNum" sz="quarter" idx="10"/>
          </p:nvPr>
        </p:nvSpPr>
        <p:spPr/>
        <p:txBody>
          <a:bodyPr/>
          <a:lstStyle/>
          <a:p>
            <a:fld id="{ED50F156-ED91-A544-AE3F-E6F1BE7029B3}" type="slidenum">
              <a:rPr lang="en-US" smtClean="0"/>
              <a:t>47</a:t>
            </a:fld>
            <a:endParaRPr lang="en-US"/>
          </a:p>
        </p:txBody>
      </p:sp>
    </p:spTree>
    <p:extLst>
      <p:ext uri="{BB962C8B-B14F-4D97-AF65-F5344CB8AC3E}">
        <p14:creationId xmlns:p14="http://schemas.microsoft.com/office/powerpoint/2010/main" val="401102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tonal languages are among the languages spoken most slowly in the world </a:t>
            </a:r>
          </a:p>
          <a:p>
            <a:br>
              <a:rPr lang="en-US" dirty="0"/>
            </a:br>
            <a:r>
              <a:rPr lang="en-US" dirty="0"/>
              <a:t>Constant rate of </a:t>
            </a:r>
            <a:r>
              <a:rPr lang="en-US" dirty="0" err="1"/>
              <a:t>inforamtion</a:t>
            </a:r>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48</a:t>
            </a:fld>
            <a:endParaRPr lang="en-US"/>
          </a:p>
        </p:txBody>
      </p:sp>
    </p:spTree>
    <p:extLst>
      <p:ext uri="{BB962C8B-B14F-4D97-AF65-F5344CB8AC3E}">
        <p14:creationId xmlns:p14="http://schemas.microsoft.com/office/powerpoint/2010/main" val="1101054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"Why didn't linguists do this 10 years ago?  Didn't have the datasets or a way consistent way to quantify irregularity.  In general, the ACL community has a bunch of techniques that we can use to quantitatively investigate these interesting patterns in how the world's languages are distributed."</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51</a:t>
            </a:fld>
            <a:endParaRPr lang="en-US"/>
          </a:p>
        </p:txBody>
      </p:sp>
    </p:spTree>
    <p:extLst>
      <p:ext uri="{BB962C8B-B14F-4D97-AF65-F5344CB8AC3E}">
        <p14:creationId xmlns:p14="http://schemas.microsoft.com/office/powerpoint/2010/main" val="242010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dirty="0">
                <a:sym typeface="Wingdings" pitchFamily="2" charset="2"/>
              </a:rPr>
              <a:t>:00</a:t>
            </a:r>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53</a:t>
            </a:fld>
            <a:endParaRPr lang="en-US"/>
          </a:p>
        </p:txBody>
      </p:sp>
    </p:spTree>
    <p:extLst>
      <p:ext uri="{BB962C8B-B14F-4D97-AF65-F5344CB8AC3E}">
        <p14:creationId xmlns:p14="http://schemas.microsoft.com/office/powerpoint/2010/main" val="3238602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 thinks the the wording was contentious </a:t>
            </a:r>
          </a:p>
        </p:txBody>
      </p:sp>
      <p:sp>
        <p:nvSpPr>
          <p:cNvPr id="4" name="Slide Number Placeholder 3"/>
          <p:cNvSpPr>
            <a:spLocks noGrp="1"/>
          </p:cNvSpPr>
          <p:nvPr>
            <p:ph type="sldNum" sz="quarter" idx="10"/>
          </p:nvPr>
        </p:nvSpPr>
        <p:spPr/>
        <p:txBody>
          <a:bodyPr/>
          <a:lstStyle/>
          <a:p>
            <a:fld id="{ED50F156-ED91-A544-AE3F-E6F1BE7029B3}" type="slidenum">
              <a:rPr lang="en-US" smtClean="0"/>
              <a:t>54</a:t>
            </a:fld>
            <a:endParaRPr lang="en-US"/>
          </a:p>
        </p:txBody>
      </p:sp>
    </p:spTree>
    <p:extLst>
      <p:ext uri="{BB962C8B-B14F-4D97-AF65-F5344CB8AC3E}">
        <p14:creationId xmlns:p14="http://schemas.microsoft.com/office/powerpoint/2010/main" val="3239639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only focus on conditional probabilities. Conditioned on the lemma. </a:t>
            </a:r>
          </a:p>
        </p:txBody>
      </p:sp>
      <p:sp>
        <p:nvSpPr>
          <p:cNvPr id="4" name="Slide Number Placeholder 3"/>
          <p:cNvSpPr>
            <a:spLocks noGrp="1"/>
          </p:cNvSpPr>
          <p:nvPr>
            <p:ph type="sldNum" sz="quarter" idx="10"/>
          </p:nvPr>
        </p:nvSpPr>
        <p:spPr/>
        <p:txBody>
          <a:bodyPr/>
          <a:lstStyle/>
          <a:p>
            <a:fld id="{ED50F156-ED91-A544-AE3F-E6F1BE7029B3}" type="slidenum">
              <a:rPr lang="en-US" smtClean="0"/>
              <a:t>55</a:t>
            </a:fld>
            <a:endParaRPr lang="en-US"/>
          </a:p>
        </p:txBody>
      </p:sp>
    </p:spTree>
    <p:extLst>
      <p:ext uri="{BB962C8B-B14F-4D97-AF65-F5344CB8AC3E}">
        <p14:creationId xmlns:p14="http://schemas.microsoft.com/office/powerpoint/2010/main" val="2069733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33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H(p, q) \</a:t>
            </a:r>
            <a:r>
              <a:rPr lang="en-US" sz="1200" kern="1200" dirty="0" err="1">
                <a:solidFill>
                  <a:schemeClr val="tx1"/>
                </a:solidFill>
                <a:effectLst/>
                <a:latin typeface="+mn-lt"/>
                <a:ea typeface="+mn-ea"/>
                <a:cs typeface="+mn-cs"/>
              </a:rPr>
              <a:t>approx</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=1}^N \</a:t>
            </a:r>
            <a:r>
              <a:rPr lang="en-US" sz="1200" kern="1200" dirty="0" err="1">
                <a:solidFill>
                  <a:schemeClr val="tx1"/>
                </a:solidFill>
                <a:effectLst/>
                <a:latin typeface="+mn-lt"/>
                <a:ea typeface="+mn-ea"/>
                <a:cs typeface="+mn-cs"/>
              </a:rPr>
              <a:t>frac</a:t>
            </a:r>
            <a:r>
              <a:rPr lang="en-US" sz="1200" kern="1200" dirty="0">
                <a:solidFill>
                  <a:schemeClr val="tx1"/>
                </a:solidFill>
                <a:effectLst/>
                <a:latin typeface="+mn-lt"/>
                <a:ea typeface="+mn-ea"/>
                <a:cs typeface="+mn-cs"/>
              </a:rPr>
              <a:t>{1}{n} \log q(\tilde{m}^{(</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)}_1, \</a:t>
            </a:r>
            <a:r>
              <a:rPr lang="en-US" sz="1200" kern="1200" dirty="0" err="1">
                <a:solidFill>
                  <a:schemeClr val="tx1"/>
                </a:solidFill>
                <a:effectLst/>
                <a:latin typeface="+mn-lt"/>
                <a:ea typeface="+mn-ea"/>
                <a:cs typeface="+mn-cs"/>
              </a:rPr>
              <a:t>ldots</a:t>
            </a:r>
            <a:r>
              <a:rPr lang="en-US" sz="1200" kern="1200" dirty="0">
                <a:solidFill>
                  <a:schemeClr val="tx1"/>
                </a:solidFill>
                <a:effectLst/>
                <a:latin typeface="+mn-lt"/>
                <a:ea typeface="+mn-ea"/>
                <a:cs typeface="+mn-cs"/>
              </a:rPr>
              <a:t>, \tilde{m}^{(</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)}_n)</a:t>
            </a:r>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57</a:t>
            </a:fld>
            <a:endParaRPr lang="en-US"/>
          </a:p>
        </p:txBody>
      </p:sp>
    </p:spTree>
    <p:extLst>
      <p:ext uri="{BB962C8B-B14F-4D97-AF65-F5344CB8AC3E}">
        <p14:creationId xmlns:p14="http://schemas.microsoft.com/office/powerpoint/2010/main" val="2746636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 OF WORMS</a:t>
            </a:r>
          </a:p>
        </p:txBody>
      </p:sp>
      <p:sp>
        <p:nvSpPr>
          <p:cNvPr id="4" name="Slide Number Placeholder 3"/>
          <p:cNvSpPr>
            <a:spLocks noGrp="1"/>
          </p:cNvSpPr>
          <p:nvPr>
            <p:ph type="sldNum" sz="quarter" idx="10"/>
          </p:nvPr>
        </p:nvSpPr>
        <p:spPr/>
        <p:txBody>
          <a:bodyPr/>
          <a:lstStyle/>
          <a:p>
            <a:fld id="{ED50F156-ED91-A544-AE3F-E6F1BE7029B3}" type="slidenum">
              <a:rPr lang="en-US" smtClean="0"/>
              <a:t>58</a:t>
            </a:fld>
            <a:endParaRPr lang="en-US"/>
          </a:p>
        </p:txBody>
      </p:sp>
    </p:spTree>
    <p:extLst>
      <p:ext uri="{BB962C8B-B14F-4D97-AF65-F5344CB8AC3E}">
        <p14:creationId xmlns:p14="http://schemas.microsoft.com/office/powerpoint/2010/main" val="152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a:t>
            </a:r>
            <a:r>
              <a:rPr lang="en-US" dirty="0" err="1"/>
              <a:t>insta</a:t>
            </a:r>
            <a:r>
              <a:rPr lang="en-US" dirty="0"/>
              <a:t> poll is loading</a:t>
            </a:r>
          </a:p>
        </p:txBody>
      </p:sp>
      <p:sp>
        <p:nvSpPr>
          <p:cNvPr id="4" name="Slide Number Placeholder 3"/>
          <p:cNvSpPr>
            <a:spLocks noGrp="1"/>
          </p:cNvSpPr>
          <p:nvPr>
            <p:ph type="sldNum" sz="quarter" idx="10"/>
          </p:nvPr>
        </p:nvSpPr>
        <p:spPr/>
        <p:txBody>
          <a:bodyPr/>
          <a:lstStyle/>
          <a:p>
            <a:fld id="{ED50F156-ED91-A544-AE3F-E6F1BE7029B3}" type="slidenum">
              <a:rPr lang="en-US" smtClean="0"/>
              <a:t>5</a:t>
            </a:fld>
            <a:endParaRPr lang="en-US"/>
          </a:p>
        </p:txBody>
      </p:sp>
    </p:spTree>
    <p:extLst>
      <p:ext uri="{BB962C8B-B14F-4D97-AF65-F5344CB8AC3E}">
        <p14:creationId xmlns:p14="http://schemas.microsoft.com/office/powerpoint/2010/main" val="3008327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rambled on a lot about background material, as I am wont to do. So, what’s this paper actually about?</a:t>
            </a:r>
          </a:p>
        </p:txBody>
      </p:sp>
      <p:sp>
        <p:nvSpPr>
          <p:cNvPr id="4" name="Slide Number Placeholder 3"/>
          <p:cNvSpPr>
            <a:spLocks noGrp="1"/>
          </p:cNvSpPr>
          <p:nvPr>
            <p:ph type="sldNum" sz="quarter" idx="10"/>
          </p:nvPr>
        </p:nvSpPr>
        <p:spPr/>
        <p:txBody>
          <a:bodyPr/>
          <a:lstStyle/>
          <a:p>
            <a:fld id="{ED50F156-ED91-A544-AE3F-E6F1BE7029B3}" type="slidenum">
              <a:rPr lang="en-US" smtClean="0"/>
              <a:t>59</a:t>
            </a:fld>
            <a:endParaRPr lang="en-US"/>
          </a:p>
        </p:txBody>
      </p:sp>
    </p:spTree>
    <p:extLst>
      <p:ext uri="{BB962C8B-B14F-4D97-AF65-F5344CB8AC3E}">
        <p14:creationId xmlns:p14="http://schemas.microsoft.com/office/powerpoint/2010/main" val="67614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I’ve rambled on a lot about background material. So, what’s this paper actually about? To sum it up in a phase, it’s about trade-offs in morphological complexity. </a:t>
            </a:r>
          </a:p>
        </p:txBody>
      </p:sp>
      <p:sp>
        <p:nvSpPr>
          <p:cNvPr id="4" name="Slide Number Placeholder 3"/>
          <p:cNvSpPr>
            <a:spLocks noGrp="1"/>
          </p:cNvSpPr>
          <p:nvPr>
            <p:ph type="sldNum" sz="quarter" idx="10"/>
          </p:nvPr>
        </p:nvSpPr>
        <p:spPr/>
        <p:txBody>
          <a:bodyPr/>
          <a:lstStyle/>
          <a:p>
            <a:fld id="{ED50F156-ED91-A544-AE3F-E6F1BE7029B3}" type="slidenum">
              <a:rPr lang="en-US" smtClean="0"/>
              <a:t>60</a:t>
            </a:fld>
            <a:endParaRPr lang="en-US"/>
          </a:p>
        </p:txBody>
      </p:sp>
    </p:spTree>
    <p:extLst>
      <p:ext uri="{BB962C8B-B14F-4D97-AF65-F5344CB8AC3E}">
        <p14:creationId xmlns:p14="http://schemas.microsoft.com/office/powerpoint/2010/main" val="119978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It looks like about 83% of you said yes! </a:t>
            </a:r>
          </a:p>
        </p:txBody>
      </p:sp>
      <p:sp>
        <p:nvSpPr>
          <p:cNvPr id="4" name="Slide Number Placeholder 3"/>
          <p:cNvSpPr>
            <a:spLocks noGrp="1"/>
          </p:cNvSpPr>
          <p:nvPr>
            <p:ph type="sldNum" sz="quarter" idx="10"/>
          </p:nvPr>
        </p:nvSpPr>
        <p:spPr/>
        <p:txBody>
          <a:bodyPr/>
          <a:lstStyle/>
          <a:p>
            <a:fld id="{ED50F156-ED91-A544-AE3F-E6F1BE7029B3}" type="slidenum">
              <a:rPr lang="en-US" smtClean="0"/>
              <a:t>6</a:t>
            </a:fld>
            <a:endParaRPr lang="en-US"/>
          </a:p>
        </p:txBody>
      </p:sp>
    </p:spTree>
    <p:extLst>
      <p:ext uri="{BB962C8B-B14F-4D97-AF65-F5344CB8AC3E}">
        <p14:creationId xmlns:p14="http://schemas.microsoft.com/office/powerpoint/2010/main" val="184235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overwhelming majority of you think your native language is more complex than English, does anyone want to volunteer an answer about why you think that? Any volunteers? How about you there, in the front?</a:t>
            </a:r>
          </a:p>
          <a:p>
            <a:r>
              <a:rPr lang="en-US" dirty="0"/>
              <a:t>&lt;JASON&gt;</a:t>
            </a:r>
          </a:p>
          <a:p>
            <a:r>
              <a:rPr lang="en-US" dirty="0"/>
              <a:t>I see, so could I summarize what your point as &lt;click&gt; more morphology makes a language more complex?</a:t>
            </a:r>
          </a:p>
          <a:p>
            <a:endParaRPr lang="en-US" dirty="0"/>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7</a:t>
            </a:fld>
            <a:endParaRPr lang="en-US"/>
          </a:p>
        </p:txBody>
      </p:sp>
    </p:spTree>
    <p:extLst>
      <p:ext uri="{BB962C8B-B14F-4D97-AF65-F5344CB8AC3E}">
        <p14:creationId xmlns:p14="http://schemas.microsoft.com/office/powerpoint/2010/main" val="351649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D50F156-ED91-A544-AE3F-E6F1BE7029B3}" type="slidenum">
              <a:rPr lang="en-US" smtClean="0"/>
              <a:t>8</a:t>
            </a:fld>
            <a:endParaRPr lang="en-US"/>
          </a:p>
        </p:txBody>
      </p:sp>
    </p:spTree>
    <p:extLst>
      <p:ext uri="{BB962C8B-B14F-4D97-AF65-F5344CB8AC3E}">
        <p14:creationId xmlns:p14="http://schemas.microsoft.com/office/powerpoint/2010/main" val="268281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Mention that even more forms are marked, but not in the partial paradigm</a:t>
            </a:r>
          </a:p>
          <a:p>
            <a:pPr marL="228600" indent="-228600">
              <a:buAutoNum type="arabicParenR"/>
            </a:pPr>
            <a:r>
              <a:rPr lang="en-US" dirty="0"/>
              <a:t>Give a short definition of a paradigm</a:t>
            </a:r>
          </a:p>
        </p:txBody>
      </p:sp>
      <p:sp>
        <p:nvSpPr>
          <p:cNvPr id="4" name="Slide Number Placeholder 3"/>
          <p:cNvSpPr>
            <a:spLocks noGrp="1"/>
          </p:cNvSpPr>
          <p:nvPr>
            <p:ph type="sldNum" sz="quarter" idx="10"/>
          </p:nvPr>
        </p:nvSpPr>
        <p:spPr/>
        <p:txBody>
          <a:bodyPr/>
          <a:lstStyle/>
          <a:p>
            <a:fld id="{ED50F156-ED91-A544-AE3F-E6F1BE7029B3}" type="slidenum">
              <a:rPr lang="en-US" smtClean="0"/>
              <a:t>9</a:t>
            </a:fld>
            <a:endParaRPr lang="en-US"/>
          </a:p>
        </p:txBody>
      </p:sp>
    </p:spTree>
    <p:extLst>
      <p:ext uri="{BB962C8B-B14F-4D97-AF65-F5344CB8AC3E}">
        <p14:creationId xmlns:p14="http://schemas.microsoft.com/office/powerpoint/2010/main" val="1525584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0E36978-910E-4643-AF3C-743FA84274A2}" type="datetimeFigureOut">
              <a:rPr lang="en-US" smtClean="0"/>
              <a:pPr>
                <a:defRPr/>
              </a:pPr>
              <a:t>7/16/18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404913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B6DBA64-21B8-B347-A9C8-0323641E1E2A}" type="datetimeFigureOut">
              <a:rPr lang="en-US" smtClean="0"/>
              <a:pPr>
                <a:defRPr/>
              </a:pPr>
              <a:t>7/16/18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9832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714D3E5-7ED1-474D-A966-E458B66FDDBA}" type="datetimeFigureOut">
              <a:rPr lang="en-US" smtClean="0"/>
              <a:pPr>
                <a:defRPr/>
              </a:pPr>
              <a:t>7/16/18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534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pPr>
                <a:defRPr/>
              </a:pPr>
              <a:t>7/16/18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4460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pPr>
                <a:defRPr/>
              </a:pPr>
              <a:t>7/16/18</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9791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pPr>
                <a:defRPr/>
              </a:pPr>
              <a:t>7/16/18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3178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A7E07CD-948C-6440-AE85-CE75A2754626}" type="datetimeFigureOut">
              <a:rPr lang="en-US" smtClean="0"/>
              <a:pPr>
                <a:defRPr/>
              </a:pPr>
              <a:t>7/16/18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0350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23186D-703A-5B46-BBD8-CBD7D894DC94}" type="datetimeFigureOut">
              <a:rPr lang="en-US" smtClean="0"/>
              <a:pPr>
                <a:defRPr/>
              </a:pPr>
              <a:t>7/16/18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pPr>
                <a:defRPr/>
              </a:pPr>
              <a:t>‹#›</a:t>
            </a:fld>
            <a:endParaRPr lang="en-US"/>
          </a:p>
        </p:txBody>
      </p:sp>
    </p:spTree>
    <p:extLst>
      <p:ext uri="{BB962C8B-B14F-4D97-AF65-F5344CB8AC3E}">
        <p14:creationId xmlns:p14="http://schemas.microsoft.com/office/powerpoint/2010/main" val="2692468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5C6631E-B160-A949-AE9D-7DF1EDDC4D14}" type="datetimeFigureOut">
              <a:rPr lang="en-US" smtClean="0"/>
              <a:pPr>
                <a:defRPr/>
              </a:pPr>
              <a:t>7/16/18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1364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9739DE8-6C63-2A47-8B60-4B80AF2588D9}" type="datetimeFigureOut">
              <a:rPr lang="en-US" smtClean="0"/>
              <a:pPr>
                <a:defRPr/>
              </a:pPr>
              <a:t>7/16/18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7036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F33BF0C-A9B9-7646-A501-F8D95F063A7A}" type="datetimeFigureOut">
              <a:rPr lang="en-US" smtClean="0"/>
              <a:pPr>
                <a:defRPr/>
              </a:pPr>
              <a:t>7/16/18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851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950D63-F08A-8747-B8BF-60287C60664C}" type="datetimeFigureOut">
              <a:rPr lang="en-US" smtClean="0"/>
              <a:pPr>
                <a:defRPr/>
              </a:pPr>
              <a:t>7/16/18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pPr>
                <a:defRPr/>
              </a:pPr>
              <a:t>‹#›</a:t>
            </a:fld>
            <a:endParaRPr lang="en-US"/>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3068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D232CAF-D96D-6E4C-B725-FB4623C5BBC1}" type="datetimeFigureOut">
              <a:rPr lang="en-US" smtClean="0"/>
              <a:pPr>
                <a:defRPr/>
              </a:pPr>
              <a:t>7/16/18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0213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D730790-E48F-B348-82B3-7D921817019A}" type="datetimeFigureOut">
              <a:rPr lang="en-US" smtClean="0"/>
              <a:pPr>
                <a:defRPr/>
              </a:pPr>
              <a:t>7/16/18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259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A340250-65DF-E048-81AB-AB7257A4D743}" type="datetimeFigureOut">
              <a:rPr lang="en-US" smtClean="0"/>
              <a:pPr>
                <a:defRPr/>
              </a:pPr>
              <a:t>7/16/18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53020E-5E33-B446-8494-584D4EE020B3}" type="slidenum">
              <a:rPr lang="en-US" smtClean="0"/>
              <a:pPr>
                <a:defRPr/>
              </a:pPr>
              <a:t>‹#›</a:t>
            </a:fld>
            <a:endParaRPr lang="en-US"/>
          </a:p>
        </p:txBody>
      </p:sp>
    </p:spTree>
    <p:extLst>
      <p:ext uri="{BB962C8B-B14F-4D97-AF65-F5344CB8AC3E}">
        <p14:creationId xmlns:p14="http://schemas.microsoft.com/office/powerpoint/2010/main" val="31284482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4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255" y="258087"/>
            <a:ext cx="8312285" cy="1470025"/>
          </a:xfrm>
        </p:spPr>
        <p:txBody>
          <a:bodyPr>
            <a:normAutofit fontScale="90000"/>
          </a:bodyPr>
          <a:lstStyle/>
          <a:p>
            <a:r>
              <a:rPr lang="en-US" dirty="0"/>
              <a:t>On the Complexity and Typology of Inflectional Morphological Systems</a:t>
            </a:r>
          </a:p>
        </p:txBody>
      </p:sp>
      <p:sp>
        <p:nvSpPr>
          <p:cNvPr id="3" name="Subtitle 2"/>
          <p:cNvSpPr>
            <a:spLocks noGrp="1"/>
          </p:cNvSpPr>
          <p:nvPr>
            <p:ph type="subTitle" idx="1"/>
          </p:nvPr>
        </p:nvSpPr>
        <p:spPr>
          <a:xfrm>
            <a:off x="1534305" y="1734566"/>
            <a:ext cx="6400800" cy="1752600"/>
          </a:xfrm>
        </p:spPr>
        <p:txBody>
          <a:bodyPr/>
          <a:lstStyle/>
          <a:p>
            <a:r>
              <a:rPr lang="en-US" b="1" dirty="0"/>
              <a:t>Ryan </a:t>
            </a:r>
            <a:r>
              <a:rPr lang="en-US" b="1" dirty="0" err="1"/>
              <a:t>Cotterell</a:t>
            </a:r>
            <a:r>
              <a:rPr lang="en-US" dirty="0"/>
              <a:t>, Christo Kirov, Mans </a:t>
            </a:r>
            <a:r>
              <a:rPr lang="en-US" dirty="0" err="1"/>
              <a:t>Hulden</a:t>
            </a:r>
            <a:r>
              <a:rPr lang="en-US" dirty="0"/>
              <a:t> and Jason Eisner</a:t>
            </a:r>
          </a:p>
        </p:txBody>
      </p:sp>
      <p:pic>
        <p:nvPicPr>
          <p:cNvPr id="4" name="Picture 3">
            <a:extLst>
              <a:ext uri="{FF2B5EF4-FFF2-40B4-BE49-F238E27FC236}">
                <a16:creationId xmlns:a16="http://schemas.microsoft.com/office/drawing/2014/main" id="{CDECB46E-99B9-7A47-9231-633FF23D052B}"/>
              </a:ext>
            </a:extLst>
          </p:cNvPr>
          <p:cNvPicPr>
            <a:picLocks noChangeAspect="1"/>
          </p:cNvPicPr>
          <p:nvPr/>
        </p:nvPicPr>
        <p:blipFill>
          <a:blip r:embed="rId3"/>
          <a:stretch>
            <a:fillRect/>
          </a:stretch>
        </p:blipFill>
        <p:spPr>
          <a:xfrm>
            <a:off x="2193934" y="2897574"/>
            <a:ext cx="939867" cy="1430489"/>
          </a:xfrm>
          <a:prstGeom prst="rect">
            <a:avLst/>
          </a:prstGeom>
        </p:spPr>
      </p:pic>
      <p:pic>
        <p:nvPicPr>
          <p:cNvPr id="6" name="Picture 5">
            <a:extLst>
              <a:ext uri="{FF2B5EF4-FFF2-40B4-BE49-F238E27FC236}">
                <a16:creationId xmlns:a16="http://schemas.microsoft.com/office/drawing/2014/main" id="{C56D48D8-6757-124C-8CF6-1A03340A3990}"/>
              </a:ext>
            </a:extLst>
          </p:cNvPr>
          <p:cNvPicPr>
            <a:picLocks noChangeAspect="1"/>
          </p:cNvPicPr>
          <p:nvPr/>
        </p:nvPicPr>
        <p:blipFill>
          <a:blip r:embed="rId4"/>
          <a:stretch>
            <a:fillRect/>
          </a:stretch>
        </p:blipFill>
        <p:spPr>
          <a:xfrm>
            <a:off x="4053725" y="2878061"/>
            <a:ext cx="975343" cy="1469517"/>
          </a:xfrm>
          <a:prstGeom prst="rect">
            <a:avLst/>
          </a:prstGeom>
        </p:spPr>
      </p:pic>
      <p:pic>
        <p:nvPicPr>
          <p:cNvPr id="7" name="Picture 6">
            <a:extLst>
              <a:ext uri="{FF2B5EF4-FFF2-40B4-BE49-F238E27FC236}">
                <a16:creationId xmlns:a16="http://schemas.microsoft.com/office/drawing/2014/main" id="{BD96EF56-885B-9D49-BDE5-E2CAA50C67E0}"/>
              </a:ext>
            </a:extLst>
          </p:cNvPr>
          <p:cNvPicPr>
            <a:picLocks noChangeAspect="1"/>
          </p:cNvPicPr>
          <p:nvPr/>
        </p:nvPicPr>
        <p:blipFill rotWithShape="1">
          <a:blip r:embed="rId5"/>
          <a:srcRect l="14155" t="15474" r="14563" b="13486"/>
          <a:stretch/>
        </p:blipFill>
        <p:spPr>
          <a:xfrm>
            <a:off x="5929050" y="2878061"/>
            <a:ext cx="954515" cy="1430489"/>
          </a:xfrm>
          <a:prstGeom prst="rect">
            <a:avLst/>
          </a:prstGeom>
        </p:spPr>
      </p:pic>
    </p:spTree>
    <p:extLst>
      <p:ext uri="{BB962C8B-B14F-4D97-AF65-F5344CB8AC3E}">
        <p14:creationId xmlns:p14="http://schemas.microsoft.com/office/powerpoint/2010/main" val="7671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E0EF-EEB4-AC40-96FE-7F25CCBEF6E9}"/>
              </a:ext>
            </a:extLst>
          </p:cNvPr>
          <p:cNvSpPr>
            <a:spLocks noGrp="1"/>
          </p:cNvSpPr>
          <p:nvPr>
            <p:ph type="title"/>
          </p:nvPr>
        </p:nvSpPr>
        <p:spPr>
          <a:xfrm>
            <a:off x="83123" y="274638"/>
            <a:ext cx="8936182" cy="1143000"/>
          </a:xfrm>
        </p:spPr>
        <p:txBody>
          <a:bodyPr>
            <a:noAutofit/>
          </a:bodyPr>
          <a:lstStyle/>
          <a:p>
            <a:r>
              <a:rPr lang="en-US" sz="4000" dirty="0"/>
              <a:t>Number of Forms is Only One </a:t>
            </a:r>
            <a:br>
              <a:rPr lang="en-US" sz="4000" dirty="0"/>
            </a:br>
            <a:r>
              <a:rPr lang="en-US" sz="4000" dirty="0"/>
              <a:t>Dimension of Morphological Complexity </a:t>
            </a:r>
          </a:p>
        </p:txBody>
      </p:sp>
      <p:sp>
        <p:nvSpPr>
          <p:cNvPr id="3" name="Content Placeholder 2">
            <a:extLst>
              <a:ext uri="{FF2B5EF4-FFF2-40B4-BE49-F238E27FC236}">
                <a16:creationId xmlns:a16="http://schemas.microsoft.com/office/drawing/2014/main" id="{0B5072E3-8D06-9643-8AAB-2910186F11BF}"/>
              </a:ext>
            </a:extLst>
          </p:cNvPr>
          <p:cNvSpPr>
            <a:spLocks noGrp="1"/>
          </p:cNvSpPr>
          <p:nvPr>
            <p:ph idx="1"/>
          </p:nvPr>
        </p:nvSpPr>
        <p:spPr>
          <a:xfrm>
            <a:off x="198783" y="1600200"/>
            <a:ext cx="8786191" cy="4525963"/>
          </a:xfrm>
        </p:spPr>
        <p:txBody>
          <a:bodyPr>
            <a:normAutofit lnSpcReduction="10000"/>
          </a:bodyPr>
          <a:lstStyle/>
          <a:p>
            <a:r>
              <a:rPr lang="en-US" sz="3000" dirty="0"/>
              <a:t>There are (at least) </a:t>
            </a:r>
            <a:r>
              <a:rPr lang="en-US" sz="3000" b="1" dirty="0"/>
              <a:t>two types </a:t>
            </a:r>
            <a:r>
              <a:rPr lang="en-US" sz="3000" dirty="0"/>
              <a:t>of morphological complexity </a:t>
            </a:r>
          </a:p>
          <a:p>
            <a:pPr lvl="1"/>
            <a:r>
              <a:rPr lang="en-US" sz="3000" b="1" dirty="0">
                <a:solidFill>
                  <a:schemeClr val="accent1">
                    <a:lumMod val="75000"/>
                  </a:schemeClr>
                </a:solidFill>
              </a:rPr>
              <a:t>Type 1: </a:t>
            </a:r>
            <a:r>
              <a:rPr lang="en-US" sz="3000" dirty="0"/>
              <a:t>how big are the paradigms? (seen before)</a:t>
            </a:r>
          </a:p>
          <a:p>
            <a:pPr lvl="1"/>
            <a:r>
              <a:rPr lang="en-US" sz="3000" b="1" dirty="0">
                <a:solidFill>
                  <a:schemeClr val="accent2">
                    <a:lumMod val="75000"/>
                  </a:schemeClr>
                </a:solidFill>
              </a:rPr>
              <a:t>Type 2:</a:t>
            </a:r>
            <a:r>
              <a:rPr lang="en-US" sz="3000" dirty="0"/>
              <a:t> how irregular are the paradigms?</a:t>
            </a:r>
          </a:p>
          <a:p>
            <a:pPr marL="457200" lvl="1" indent="0">
              <a:buNone/>
            </a:pPr>
            <a:r>
              <a:rPr lang="en-US" sz="3000" dirty="0"/>
              <a:t> </a:t>
            </a:r>
          </a:p>
          <a:p>
            <a:r>
              <a:rPr lang="en-US" sz="3400" dirty="0"/>
              <a:t>Ackerman and Malouf (2013) introduce the technical jargon</a:t>
            </a:r>
          </a:p>
          <a:p>
            <a:pPr lvl="1"/>
            <a:r>
              <a:rPr lang="en-US" sz="3000" dirty="0"/>
              <a:t>Enumerative Complexity (E-Complexity)</a:t>
            </a:r>
          </a:p>
          <a:p>
            <a:pPr lvl="1"/>
            <a:r>
              <a:rPr lang="en-US" sz="3000" dirty="0"/>
              <a:t>Integrative Complexity (I-Complexity) </a:t>
            </a:r>
          </a:p>
        </p:txBody>
      </p:sp>
    </p:spTree>
    <p:extLst>
      <p:ext uri="{BB962C8B-B14F-4D97-AF65-F5344CB8AC3E}">
        <p14:creationId xmlns:p14="http://schemas.microsoft.com/office/powerpoint/2010/main" val="15397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0FA-8308-684A-984A-EF0CFF9B41C6}"/>
              </a:ext>
            </a:extLst>
          </p:cNvPr>
          <p:cNvSpPr>
            <a:spLocks noGrp="1"/>
          </p:cNvSpPr>
          <p:nvPr>
            <p:ph type="title"/>
          </p:nvPr>
        </p:nvSpPr>
        <p:spPr/>
        <p:txBody>
          <a:bodyPr>
            <a:normAutofit/>
          </a:bodyPr>
          <a:lstStyle/>
          <a:p>
            <a:r>
              <a:rPr lang="en-US" dirty="0"/>
              <a:t>English versus Turkish: # Forms</a:t>
            </a:r>
          </a:p>
        </p:txBody>
      </p:sp>
      <p:sp>
        <p:nvSpPr>
          <p:cNvPr id="3" name="Content Placeholder 2">
            <a:extLst>
              <a:ext uri="{FF2B5EF4-FFF2-40B4-BE49-F238E27FC236}">
                <a16:creationId xmlns:a16="http://schemas.microsoft.com/office/drawing/2014/main" id="{BCD868A6-3805-5146-8B0D-3C845AE74AD1}"/>
              </a:ext>
            </a:extLst>
          </p:cNvPr>
          <p:cNvSpPr>
            <a:spLocks noGrp="1"/>
          </p:cNvSpPr>
          <p:nvPr>
            <p:ph sz="half" idx="1"/>
          </p:nvPr>
        </p:nvSpPr>
        <p:spPr>
          <a:xfrm>
            <a:off x="457200" y="1600200"/>
            <a:ext cx="4038600" cy="4525963"/>
          </a:xfrm>
        </p:spPr>
        <p:txBody>
          <a:bodyPr/>
          <a:lstStyle/>
          <a:p>
            <a:r>
              <a:rPr lang="en-US" b="1" dirty="0">
                <a:solidFill>
                  <a:schemeClr val="accent1">
                    <a:lumMod val="75000"/>
                  </a:schemeClr>
                </a:solidFill>
              </a:rPr>
              <a:t>English</a:t>
            </a:r>
          </a:p>
          <a:p>
            <a:pPr lvl="1"/>
            <a:r>
              <a:rPr lang="en-US" dirty="0">
                <a:solidFill>
                  <a:schemeClr val="accent1">
                    <a:lumMod val="75000"/>
                  </a:schemeClr>
                </a:solidFill>
              </a:rPr>
              <a:t>4 verbal slots</a:t>
            </a:r>
          </a:p>
          <a:p>
            <a:pPr lvl="1"/>
            <a:r>
              <a:rPr lang="en-US" dirty="0">
                <a:solidFill>
                  <a:schemeClr val="accent1">
                    <a:lumMod val="75000"/>
                  </a:schemeClr>
                </a:solidFill>
              </a:rPr>
              <a:t>2 nominal slots</a:t>
            </a:r>
          </a:p>
          <a:p>
            <a:pPr lvl="1"/>
            <a:r>
              <a:rPr lang="en-US" dirty="0">
                <a:solidFill>
                  <a:schemeClr val="accent1">
                    <a:lumMod val="75000"/>
                  </a:schemeClr>
                </a:solidFill>
              </a:rPr>
              <a:t>1 adjectival slot</a:t>
            </a:r>
          </a:p>
        </p:txBody>
      </p:sp>
      <p:sp>
        <p:nvSpPr>
          <p:cNvPr id="4" name="Content Placeholder 3">
            <a:extLst>
              <a:ext uri="{FF2B5EF4-FFF2-40B4-BE49-F238E27FC236}">
                <a16:creationId xmlns:a16="http://schemas.microsoft.com/office/drawing/2014/main" id="{2D029FC2-E09F-3249-875A-A399F01E45EA}"/>
              </a:ext>
            </a:extLst>
          </p:cNvPr>
          <p:cNvSpPr>
            <a:spLocks noGrp="1"/>
          </p:cNvSpPr>
          <p:nvPr>
            <p:ph sz="half" idx="2"/>
          </p:nvPr>
        </p:nvSpPr>
        <p:spPr>
          <a:xfrm>
            <a:off x="4648200" y="1600200"/>
            <a:ext cx="4038600" cy="4525963"/>
          </a:xfrm>
        </p:spPr>
        <p:txBody>
          <a:bodyPr/>
          <a:lstStyle/>
          <a:p>
            <a:r>
              <a:rPr lang="en-US" b="1" dirty="0">
                <a:solidFill>
                  <a:schemeClr val="accent2">
                    <a:lumMod val="75000"/>
                  </a:schemeClr>
                </a:solidFill>
              </a:rPr>
              <a:t>Turkish</a:t>
            </a:r>
          </a:p>
          <a:p>
            <a:pPr lvl="1"/>
            <a:r>
              <a:rPr lang="en-US" dirty="0">
                <a:solidFill>
                  <a:schemeClr val="accent2">
                    <a:lumMod val="75000"/>
                  </a:schemeClr>
                </a:solidFill>
              </a:rPr>
              <a:t>350 verbal slots</a:t>
            </a:r>
          </a:p>
          <a:p>
            <a:pPr lvl="1"/>
            <a:r>
              <a:rPr lang="en-US" dirty="0">
                <a:solidFill>
                  <a:schemeClr val="accent2">
                    <a:lumMod val="75000"/>
                  </a:schemeClr>
                </a:solidFill>
              </a:rPr>
              <a:t>8 nominal slots</a:t>
            </a:r>
          </a:p>
          <a:p>
            <a:pPr lvl="1"/>
            <a:r>
              <a:rPr lang="en-US" dirty="0">
                <a:solidFill>
                  <a:schemeClr val="accent2">
                    <a:lumMod val="75000"/>
                  </a:schemeClr>
                </a:solidFill>
              </a:rPr>
              <a:t>1 adjectival slots</a:t>
            </a:r>
          </a:p>
        </p:txBody>
      </p:sp>
      <p:sp>
        <p:nvSpPr>
          <p:cNvPr id="5" name="TextBox 4">
            <a:extLst>
              <a:ext uri="{FF2B5EF4-FFF2-40B4-BE49-F238E27FC236}">
                <a16:creationId xmlns:a16="http://schemas.microsoft.com/office/drawing/2014/main" id="{84D1E017-9D19-7B49-9622-D0817731AC39}"/>
              </a:ext>
            </a:extLst>
          </p:cNvPr>
          <p:cNvSpPr txBox="1"/>
          <p:nvPr/>
        </p:nvSpPr>
        <p:spPr>
          <a:xfrm>
            <a:off x="1103965" y="3900505"/>
            <a:ext cx="2696904" cy="861774"/>
          </a:xfrm>
          <a:prstGeom prst="rect">
            <a:avLst/>
          </a:prstGeom>
          <a:noFill/>
        </p:spPr>
        <p:txBody>
          <a:bodyPr wrap="square" rtlCol="0">
            <a:spAutoFit/>
          </a:bodyPr>
          <a:lstStyle/>
          <a:p>
            <a:r>
              <a:rPr lang="en-US" sz="5000" dirty="0">
                <a:solidFill>
                  <a:schemeClr val="accent1">
                    <a:lumMod val="75000"/>
                  </a:schemeClr>
                </a:solidFill>
              </a:rPr>
              <a:t>7 Total</a:t>
            </a:r>
          </a:p>
        </p:txBody>
      </p:sp>
      <p:sp>
        <p:nvSpPr>
          <p:cNvPr id="8" name="TextBox 7">
            <a:extLst>
              <a:ext uri="{FF2B5EF4-FFF2-40B4-BE49-F238E27FC236}">
                <a16:creationId xmlns:a16="http://schemas.microsoft.com/office/drawing/2014/main" id="{5EEA4758-8DC6-AB42-B7EE-6DF417F421ED}"/>
              </a:ext>
            </a:extLst>
          </p:cNvPr>
          <p:cNvSpPr txBox="1"/>
          <p:nvPr/>
        </p:nvSpPr>
        <p:spPr>
          <a:xfrm>
            <a:off x="-8823" y="4857700"/>
            <a:ext cx="9009245" cy="1323439"/>
          </a:xfrm>
          <a:prstGeom prst="rect">
            <a:avLst/>
          </a:prstGeom>
          <a:noFill/>
        </p:spPr>
        <p:txBody>
          <a:bodyPr wrap="square" rtlCol="0">
            <a:spAutoFit/>
          </a:bodyPr>
          <a:lstStyle/>
          <a:p>
            <a:pPr algn="ctr"/>
            <a:r>
              <a:rPr lang="en-US" sz="4000" dirty="0">
                <a:latin typeface="Comic Sans MS" panose="030F0902030302020204" pitchFamily="66" charset="0"/>
              </a:rPr>
              <a:t>Turkish is more morphologically complex under # forms per verb</a:t>
            </a:r>
          </a:p>
        </p:txBody>
      </p:sp>
      <p:sp>
        <p:nvSpPr>
          <p:cNvPr id="9" name="TextBox 8">
            <a:extLst>
              <a:ext uri="{FF2B5EF4-FFF2-40B4-BE49-F238E27FC236}">
                <a16:creationId xmlns:a16="http://schemas.microsoft.com/office/drawing/2014/main" id="{12A4124F-0214-FF4B-A6B7-500B70747C23}"/>
              </a:ext>
            </a:extLst>
          </p:cNvPr>
          <p:cNvSpPr txBox="1"/>
          <p:nvPr/>
        </p:nvSpPr>
        <p:spPr>
          <a:xfrm>
            <a:off x="5319048" y="3830998"/>
            <a:ext cx="3367752" cy="861774"/>
          </a:xfrm>
          <a:prstGeom prst="rect">
            <a:avLst/>
          </a:prstGeom>
          <a:noFill/>
        </p:spPr>
        <p:txBody>
          <a:bodyPr wrap="square" rtlCol="0">
            <a:spAutoFit/>
          </a:bodyPr>
          <a:lstStyle/>
          <a:p>
            <a:r>
              <a:rPr lang="en-US" sz="5000" dirty="0">
                <a:solidFill>
                  <a:schemeClr val="accent2">
                    <a:lumMod val="75000"/>
                  </a:schemeClr>
                </a:solidFill>
              </a:rPr>
              <a:t>358 Total</a:t>
            </a:r>
          </a:p>
        </p:txBody>
      </p:sp>
    </p:spTree>
    <p:extLst>
      <p:ext uri="{BB962C8B-B14F-4D97-AF65-F5344CB8AC3E}">
        <p14:creationId xmlns:p14="http://schemas.microsoft.com/office/powerpoint/2010/main" val="219277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0FA-8308-684A-984A-EF0CFF9B41C6}"/>
              </a:ext>
            </a:extLst>
          </p:cNvPr>
          <p:cNvSpPr>
            <a:spLocks noGrp="1"/>
          </p:cNvSpPr>
          <p:nvPr>
            <p:ph type="title"/>
          </p:nvPr>
        </p:nvSpPr>
        <p:spPr/>
        <p:txBody>
          <a:bodyPr>
            <a:normAutofit fontScale="90000"/>
          </a:bodyPr>
          <a:lstStyle/>
          <a:p>
            <a:r>
              <a:rPr lang="en-US" dirty="0"/>
              <a:t>English Versus Turkish: Irregularity </a:t>
            </a:r>
          </a:p>
        </p:txBody>
      </p:sp>
      <p:sp>
        <p:nvSpPr>
          <p:cNvPr id="3" name="Content Placeholder 2">
            <a:extLst>
              <a:ext uri="{FF2B5EF4-FFF2-40B4-BE49-F238E27FC236}">
                <a16:creationId xmlns:a16="http://schemas.microsoft.com/office/drawing/2014/main" id="{BCD868A6-3805-5146-8B0D-3C845AE74AD1}"/>
              </a:ext>
            </a:extLst>
          </p:cNvPr>
          <p:cNvSpPr>
            <a:spLocks noGrp="1"/>
          </p:cNvSpPr>
          <p:nvPr>
            <p:ph sz="half" idx="1"/>
          </p:nvPr>
        </p:nvSpPr>
        <p:spPr>
          <a:xfrm>
            <a:off x="457200" y="1600200"/>
            <a:ext cx="4038600" cy="4525963"/>
          </a:xfrm>
        </p:spPr>
        <p:txBody>
          <a:bodyPr/>
          <a:lstStyle/>
          <a:p>
            <a:r>
              <a:rPr lang="en-US" b="1" dirty="0">
                <a:solidFill>
                  <a:schemeClr val="accent1">
                    <a:lumMod val="75000"/>
                  </a:schemeClr>
                </a:solidFill>
              </a:rPr>
              <a:t>English</a:t>
            </a:r>
          </a:p>
          <a:p>
            <a:pPr lvl="1"/>
            <a:r>
              <a:rPr lang="en-US" dirty="0">
                <a:solidFill>
                  <a:schemeClr val="accent1">
                    <a:lumMod val="75000"/>
                  </a:schemeClr>
                </a:solidFill>
              </a:rPr>
              <a:t>224 irregular verbs</a:t>
            </a:r>
          </a:p>
          <a:p>
            <a:pPr lvl="1"/>
            <a:r>
              <a:rPr lang="en-US" dirty="0">
                <a:solidFill>
                  <a:schemeClr val="accent1">
                    <a:lumMod val="75000"/>
                  </a:schemeClr>
                </a:solidFill>
              </a:rPr>
              <a:t>10 irregular nouns</a:t>
            </a:r>
          </a:p>
          <a:p>
            <a:pPr lvl="1"/>
            <a:r>
              <a:rPr lang="en-US" dirty="0">
                <a:solidFill>
                  <a:schemeClr val="accent1">
                    <a:lumMod val="75000"/>
                  </a:schemeClr>
                </a:solidFill>
              </a:rPr>
              <a:t>0 irregular adjectives</a:t>
            </a:r>
          </a:p>
        </p:txBody>
      </p:sp>
      <p:sp>
        <p:nvSpPr>
          <p:cNvPr id="4" name="Content Placeholder 3">
            <a:extLst>
              <a:ext uri="{FF2B5EF4-FFF2-40B4-BE49-F238E27FC236}">
                <a16:creationId xmlns:a16="http://schemas.microsoft.com/office/drawing/2014/main" id="{2D029FC2-E09F-3249-875A-A399F01E45EA}"/>
              </a:ext>
            </a:extLst>
          </p:cNvPr>
          <p:cNvSpPr>
            <a:spLocks noGrp="1"/>
          </p:cNvSpPr>
          <p:nvPr>
            <p:ph sz="half" idx="2"/>
          </p:nvPr>
        </p:nvSpPr>
        <p:spPr>
          <a:xfrm>
            <a:off x="4648200" y="1600200"/>
            <a:ext cx="4038600" cy="4525963"/>
          </a:xfrm>
        </p:spPr>
        <p:txBody>
          <a:bodyPr/>
          <a:lstStyle/>
          <a:p>
            <a:r>
              <a:rPr lang="en-US" b="1" dirty="0">
                <a:solidFill>
                  <a:schemeClr val="accent2">
                    <a:lumMod val="75000"/>
                  </a:schemeClr>
                </a:solidFill>
              </a:rPr>
              <a:t>Turkish</a:t>
            </a:r>
          </a:p>
          <a:p>
            <a:pPr lvl="1"/>
            <a:r>
              <a:rPr lang="en-US" dirty="0">
                <a:solidFill>
                  <a:schemeClr val="accent2">
                    <a:lumMod val="75000"/>
                  </a:schemeClr>
                </a:solidFill>
              </a:rPr>
              <a:t>1 irregular verb</a:t>
            </a:r>
          </a:p>
          <a:p>
            <a:pPr lvl="1"/>
            <a:r>
              <a:rPr lang="en-US" dirty="0">
                <a:solidFill>
                  <a:schemeClr val="accent2">
                    <a:lumMod val="75000"/>
                  </a:schemeClr>
                </a:solidFill>
              </a:rPr>
              <a:t>0 irregular nouns</a:t>
            </a:r>
          </a:p>
          <a:p>
            <a:pPr lvl="1"/>
            <a:r>
              <a:rPr lang="en-US" dirty="0">
                <a:solidFill>
                  <a:schemeClr val="accent2">
                    <a:lumMod val="75000"/>
                  </a:schemeClr>
                </a:solidFill>
              </a:rPr>
              <a:t>0 irregular adjectives</a:t>
            </a:r>
          </a:p>
        </p:txBody>
      </p:sp>
      <p:sp>
        <p:nvSpPr>
          <p:cNvPr id="5" name="TextBox 4">
            <a:extLst>
              <a:ext uri="{FF2B5EF4-FFF2-40B4-BE49-F238E27FC236}">
                <a16:creationId xmlns:a16="http://schemas.microsoft.com/office/drawing/2014/main" id="{84D1E017-9D19-7B49-9622-D0817731AC39}"/>
              </a:ext>
            </a:extLst>
          </p:cNvPr>
          <p:cNvSpPr txBox="1"/>
          <p:nvPr/>
        </p:nvSpPr>
        <p:spPr>
          <a:xfrm>
            <a:off x="1103964" y="3900505"/>
            <a:ext cx="3016569" cy="861774"/>
          </a:xfrm>
          <a:prstGeom prst="rect">
            <a:avLst/>
          </a:prstGeom>
          <a:noFill/>
        </p:spPr>
        <p:txBody>
          <a:bodyPr wrap="square" rtlCol="0">
            <a:spAutoFit/>
          </a:bodyPr>
          <a:lstStyle/>
          <a:p>
            <a:r>
              <a:rPr lang="en-US" sz="5000" dirty="0">
                <a:solidFill>
                  <a:schemeClr val="accent1">
                    <a:lumMod val="75000"/>
                  </a:schemeClr>
                </a:solidFill>
              </a:rPr>
              <a:t>234 Total</a:t>
            </a:r>
          </a:p>
        </p:txBody>
      </p:sp>
      <p:sp>
        <p:nvSpPr>
          <p:cNvPr id="8" name="TextBox 7">
            <a:extLst>
              <a:ext uri="{FF2B5EF4-FFF2-40B4-BE49-F238E27FC236}">
                <a16:creationId xmlns:a16="http://schemas.microsoft.com/office/drawing/2014/main" id="{5EEA4758-8DC6-AB42-B7EE-6DF417F421ED}"/>
              </a:ext>
            </a:extLst>
          </p:cNvPr>
          <p:cNvSpPr txBox="1"/>
          <p:nvPr/>
        </p:nvSpPr>
        <p:spPr>
          <a:xfrm>
            <a:off x="253742" y="4837900"/>
            <a:ext cx="8636515" cy="1261884"/>
          </a:xfrm>
          <a:prstGeom prst="rect">
            <a:avLst/>
          </a:prstGeom>
          <a:noFill/>
        </p:spPr>
        <p:txBody>
          <a:bodyPr wrap="square" rtlCol="0">
            <a:spAutoFit/>
          </a:bodyPr>
          <a:lstStyle/>
          <a:p>
            <a:pPr algn="ctr"/>
            <a:r>
              <a:rPr lang="en-US" sz="3800" dirty="0">
                <a:latin typeface="Comic Sans MS" panose="030F0902030302020204" pitchFamily="66" charset="0"/>
              </a:rPr>
              <a:t>English is more morphologically                                    </a:t>
            </a:r>
          </a:p>
          <a:p>
            <a:pPr algn="ctr"/>
            <a:r>
              <a:rPr lang="en-US" sz="3800" dirty="0">
                <a:latin typeface="Comic Sans MS" panose="030F0902030302020204" pitchFamily="66" charset="0"/>
              </a:rPr>
              <a:t>complex under amount of irregularity</a:t>
            </a:r>
          </a:p>
        </p:txBody>
      </p:sp>
      <p:sp>
        <p:nvSpPr>
          <p:cNvPr id="9" name="TextBox 8">
            <a:extLst>
              <a:ext uri="{FF2B5EF4-FFF2-40B4-BE49-F238E27FC236}">
                <a16:creationId xmlns:a16="http://schemas.microsoft.com/office/drawing/2014/main" id="{12A4124F-0214-FF4B-A6B7-500B70747C23}"/>
              </a:ext>
            </a:extLst>
          </p:cNvPr>
          <p:cNvSpPr txBox="1"/>
          <p:nvPr/>
        </p:nvSpPr>
        <p:spPr>
          <a:xfrm>
            <a:off x="5319048" y="3830998"/>
            <a:ext cx="2696904" cy="861774"/>
          </a:xfrm>
          <a:prstGeom prst="rect">
            <a:avLst/>
          </a:prstGeom>
          <a:noFill/>
        </p:spPr>
        <p:txBody>
          <a:bodyPr wrap="square" rtlCol="0">
            <a:spAutoFit/>
          </a:bodyPr>
          <a:lstStyle/>
          <a:p>
            <a:r>
              <a:rPr lang="en-US" sz="5000" dirty="0">
                <a:solidFill>
                  <a:schemeClr val="accent2">
                    <a:lumMod val="75000"/>
                  </a:schemeClr>
                </a:solidFill>
              </a:rPr>
              <a:t>1 Total</a:t>
            </a:r>
          </a:p>
        </p:txBody>
      </p:sp>
    </p:spTree>
    <p:extLst>
      <p:ext uri="{BB962C8B-B14F-4D97-AF65-F5344CB8AC3E}">
        <p14:creationId xmlns:p14="http://schemas.microsoft.com/office/powerpoint/2010/main" val="10679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A4CE-AA81-2743-90A5-B72A7DF97112}"/>
              </a:ext>
            </a:extLst>
          </p:cNvPr>
          <p:cNvSpPr>
            <a:spLocks noGrp="1"/>
          </p:cNvSpPr>
          <p:nvPr>
            <p:ph type="title"/>
          </p:nvPr>
        </p:nvSpPr>
        <p:spPr>
          <a:xfrm>
            <a:off x="351182" y="2580516"/>
            <a:ext cx="8461514" cy="1143000"/>
          </a:xfrm>
        </p:spPr>
        <p:txBody>
          <a:bodyPr>
            <a:normAutofit fontScale="90000"/>
          </a:bodyPr>
          <a:lstStyle/>
          <a:p>
            <a:r>
              <a:rPr lang="en-US" b="1" dirty="0"/>
              <a:t>Good Linguistic Question</a:t>
            </a:r>
            <a:r>
              <a:rPr lang="en-US" dirty="0"/>
              <a:t>: </a:t>
            </a:r>
            <a:br>
              <a:rPr lang="en-US" dirty="0"/>
            </a:br>
            <a:r>
              <a:rPr lang="en-US" sz="4200" dirty="0"/>
              <a:t>How do the # morphological variants and morphological irregularity interact?</a:t>
            </a:r>
          </a:p>
        </p:txBody>
      </p:sp>
      <p:sp>
        <p:nvSpPr>
          <p:cNvPr id="3" name="TextBox 2">
            <a:extLst>
              <a:ext uri="{FF2B5EF4-FFF2-40B4-BE49-F238E27FC236}">
                <a16:creationId xmlns:a16="http://schemas.microsoft.com/office/drawing/2014/main" id="{CAED70B8-1888-1640-BD88-A77A75E05747}"/>
              </a:ext>
            </a:extLst>
          </p:cNvPr>
          <p:cNvSpPr txBox="1"/>
          <p:nvPr/>
        </p:nvSpPr>
        <p:spPr>
          <a:xfrm>
            <a:off x="2959331" y="515389"/>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B030FD89-D96C-484E-812D-57FD3C91796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a:lstStyle>
          <a:p>
            <a:pPr fontAlgn="auto">
              <a:spcAft>
                <a:spcPts val="0"/>
              </a:spcAft>
            </a:pPr>
            <a:r>
              <a:rPr lang="en-US" dirty="0"/>
              <a:t>What’s </a:t>
            </a:r>
            <a:r>
              <a:rPr lang="en-US" i="1" dirty="0"/>
              <a:t>This</a:t>
            </a:r>
            <a:r>
              <a:rPr lang="en-US" dirty="0"/>
              <a:t> Paper About?</a:t>
            </a:r>
          </a:p>
        </p:txBody>
      </p:sp>
    </p:spTree>
    <p:extLst>
      <p:ext uri="{BB962C8B-B14F-4D97-AF65-F5344CB8AC3E}">
        <p14:creationId xmlns:p14="http://schemas.microsoft.com/office/powerpoint/2010/main" val="22775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normAutofit fontScale="90000"/>
          </a:bodyPr>
          <a:lstStyle/>
          <a:p>
            <a:r>
              <a:rPr lang="en-US" dirty="0"/>
              <a:t>Plotting English and Turkish Verbs</a:t>
            </a:r>
          </a:p>
        </p:txBody>
      </p:sp>
      <p:sp>
        <p:nvSpPr>
          <p:cNvPr id="51" name="TextBox 50">
            <a:extLst>
              <a:ext uri="{FF2B5EF4-FFF2-40B4-BE49-F238E27FC236}">
                <a16:creationId xmlns:a16="http://schemas.microsoft.com/office/drawing/2014/main" id="{3917BCFC-DC7D-AB44-8FFC-4ADB8386F1DB}"/>
              </a:ext>
            </a:extLst>
          </p:cNvPr>
          <p:cNvSpPr txBox="1"/>
          <p:nvPr/>
        </p:nvSpPr>
        <p:spPr>
          <a:xfrm>
            <a:off x="3455187" y="5425471"/>
            <a:ext cx="1444754" cy="553998"/>
          </a:xfrm>
          <a:prstGeom prst="rect">
            <a:avLst/>
          </a:prstGeom>
          <a:noFill/>
        </p:spPr>
        <p:txBody>
          <a:bodyPr wrap="none" rtlCol="0">
            <a:spAutoFit/>
          </a:bodyPr>
          <a:lstStyle/>
          <a:p>
            <a:r>
              <a:rPr lang="en-US" sz="3000" b="1" dirty="0"/>
              <a:t># Forms</a:t>
            </a:r>
          </a:p>
        </p:txBody>
      </p:sp>
      <p:sp>
        <p:nvSpPr>
          <p:cNvPr id="52" name="TextBox 51">
            <a:extLst>
              <a:ext uri="{FF2B5EF4-FFF2-40B4-BE49-F238E27FC236}">
                <a16:creationId xmlns:a16="http://schemas.microsoft.com/office/drawing/2014/main" id="{BCDF4556-97CC-6447-914B-31B74C6BD9B6}"/>
              </a:ext>
            </a:extLst>
          </p:cNvPr>
          <p:cNvSpPr txBox="1"/>
          <p:nvPr/>
        </p:nvSpPr>
        <p:spPr>
          <a:xfrm rot="16200000">
            <a:off x="280574" y="3037299"/>
            <a:ext cx="1969322" cy="553998"/>
          </a:xfrm>
          <a:prstGeom prst="rect">
            <a:avLst/>
          </a:prstGeom>
          <a:noFill/>
        </p:spPr>
        <p:txBody>
          <a:bodyPr wrap="none" rtlCol="0">
            <a:spAutoFit/>
          </a:bodyPr>
          <a:lstStyle/>
          <a:p>
            <a:r>
              <a:rPr lang="en-US" sz="3000" b="1" dirty="0"/>
              <a:t>Irregularity</a:t>
            </a:r>
          </a:p>
        </p:txBody>
      </p:sp>
      <p:graphicFrame>
        <p:nvGraphicFramePr>
          <p:cNvPr id="53" name="Chart 52">
            <a:extLst>
              <a:ext uri="{FF2B5EF4-FFF2-40B4-BE49-F238E27FC236}">
                <a16:creationId xmlns:a16="http://schemas.microsoft.com/office/drawing/2014/main" id="{20647124-31BE-7245-A411-698B57102C16}"/>
              </a:ext>
            </a:extLst>
          </p:cNvPr>
          <p:cNvGraphicFramePr/>
          <p:nvPr>
            <p:extLst>
              <p:ext uri="{D42A27DB-BD31-4B8C-83A1-F6EECF244321}">
                <p14:modId xmlns:p14="http://schemas.microsoft.com/office/powerpoint/2010/main" val="3286573494"/>
              </p:ext>
            </p:extLst>
          </p:nvPr>
        </p:nvGraphicFramePr>
        <p:xfrm>
          <a:off x="1622081" y="1732518"/>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a:extLst>
              <a:ext uri="{FF2B5EF4-FFF2-40B4-BE49-F238E27FC236}">
                <a16:creationId xmlns:a16="http://schemas.microsoft.com/office/drawing/2014/main" id="{6F4337CC-58CC-A148-92C5-88193A059808}"/>
              </a:ext>
            </a:extLst>
          </p:cNvPr>
          <p:cNvSpPr txBox="1"/>
          <p:nvPr/>
        </p:nvSpPr>
        <p:spPr>
          <a:xfrm>
            <a:off x="3727858" y="1431577"/>
            <a:ext cx="1688283" cy="707886"/>
          </a:xfrm>
          <a:prstGeom prst="rect">
            <a:avLst/>
          </a:prstGeom>
          <a:solidFill>
            <a:schemeClr val="bg1"/>
          </a:solidFill>
        </p:spPr>
        <p:txBody>
          <a:bodyPr wrap="none" rtlCol="0">
            <a:spAutoFit/>
          </a:bodyPr>
          <a:lstStyle/>
          <a:p>
            <a:r>
              <a:rPr lang="en-US" sz="4000" b="1" dirty="0">
                <a:solidFill>
                  <a:srgbClr val="C00000"/>
                </a:solidFill>
              </a:rPr>
              <a:t>English</a:t>
            </a:r>
          </a:p>
        </p:txBody>
      </p:sp>
      <p:sp>
        <p:nvSpPr>
          <p:cNvPr id="55" name="TextBox 54">
            <a:extLst>
              <a:ext uri="{FF2B5EF4-FFF2-40B4-BE49-F238E27FC236}">
                <a16:creationId xmlns:a16="http://schemas.microsoft.com/office/drawing/2014/main" id="{FEAE27AC-14EB-384B-9DBE-DCEA2ED075CC}"/>
              </a:ext>
            </a:extLst>
          </p:cNvPr>
          <p:cNvSpPr txBox="1"/>
          <p:nvPr/>
        </p:nvSpPr>
        <p:spPr>
          <a:xfrm>
            <a:off x="6568325" y="2130061"/>
            <a:ext cx="1724511" cy="707886"/>
          </a:xfrm>
          <a:prstGeom prst="rect">
            <a:avLst/>
          </a:prstGeom>
          <a:solidFill>
            <a:schemeClr val="bg1"/>
          </a:solidFill>
        </p:spPr>
        <p:txBody>
          <a:bodyPr wrap="none" rtlCol="0">
            <a:spAutoFit/>
          </a:bodyPr>
          <a:lstStyle/>
          <a:p>
            <a:r>
              <a:rPr lang="en-US" sz="4000" b="1" dirty="0">
                <a:solidFill>
                  <a:srgbClr val="C00000"/>
                </a:solidFill>
              </a:rPr>
              <a:t>Turkish</a:t>
            </a:r>
          </a:p>
        </p:txBody>
      </p:sp>
      <p:cxnSp>
        <p:nvCxnSpPr>
          <p:cNvPr id="56" name="Straight Arrow Connector 55">
            <a:extLst>
              <a:ext uri="{FF2B5EF4-FFF2-40B4-BE49-F238E27FC236}">
                <a16:creationId xmlns:a16="http://schemas.microsoft.com/office/drawing/2014/main" id="{4F95E9A8-9E37-5B4F-A35A-EA5657C99C72}"/>
              </a:ext>
            </a:extLst>
          </p:cNvPr>
          <p:cNvCxnSpPr>
            <a:cxnSpLocks/>
          </p:cNvCxnSpPr>
          <p:nvPr/>
        </p:nvCxnSpPr>
        <p:spPr>
          <a:xfrm flipH="1">
            <a:off x="5497122" y="2837947"/>
            <a:ext cx="1615923" cy="1464139"/>
          </a:xfrm>
          <a:prstGeom prst="straightConnector1">
            <a:avLst/>
          </a:prstGeom>
          <a:ln w="12700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93BE7C1-746D-D048-AFEE-5C7CAD65A4CE}"/>
              </a:ext>
            </a:extLst>
          </p:cNvPr>
          <p:cNvCxnSpPr>
            <a:cxnSpLocks/>
          </p:cNvCxnSpPr>
          <p:nvPr/>
        </p:nvCxnSpPr>
        <p:spPr>
          <a:xfrm flipH="1">
            <a:off x="2584560" y="1995055"/>
            <a:ext cx="1063451" cy="401568"/>
          </a:xfrm>
          <a:prstGeom prst="straightConnector1">
            <a:avLst/>
          </a:prstGeom>
          <a:ln w="12700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41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normAutofit/>
          </a:bodyPr>
          <a:lstStyle/>
          <a:p>
            <a:r>
              <a:rPr lang="en-US" sz="3200" dirty="0"/>
              <a:t>What about the Rest of the World’s Languages? (For which we have data)</a:t>
            </a:r>
          </a:p>
        </p:txBody>
      </p:sp>
      <p:graphicFrame>
        <p:nvGraphicFramePr>
          <p:cNvPr id="9" name="Chart 8">
            <a:extLst>
              <a:ext uri="{FF2B5EF4-FFF2-40B4-BE49-F238E27FC236}">
                <a16:creationId xmlns:a16="http://schemas.microsoft.com/office/drawing/2014/main" id="{DA925B68-565C-BC4A-A6DA-EC2B8C131A08}"/>
              </a:ext>
            </a:extLst>
          </p:cNvPr>
          <p:cNvGraphicFramePr/>
          <p:nvPr/>
        </p:nvGraphicFramePr>
        <p:xfrm>
          <a:off x="1622081" y="1732518"/>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2CB52EA-958B-1B43-8373-67BF7E393508}"/>
              </a:ext>
            </a:extLst>
          </p:cNvPr>
          <p:cNvSpPr txBox="1"/>
          <p:nvPr/>
        </p:nvSpPr>
        <p:spPr>
          <a:xfrm>
            <a:off x="3455187" y="5425471"/>
            <a:ext cx="1444754" cy="553998"/>
          </a:xfrm>
          <a:prstGeom prst="rect">
            <a:avLst/>
          </a:prstGeom>
          <a:noFill/>
        </p:spPr>
        <p:txBody>
          <a:bodyPr wrap="none" rtlCol="0">
            <a:spAutoFit/>
          </a:bodyPr>
          <a:lstStyle/>
          <a:p>
            <a:r>
              <a:rPr lang="en-US" sz="3000" b="1" dirty="0"/>
              <a:t># Forms</a:t>
            </a:r>
          </a:p>
        </p:txBody>
      </p:sp>
      <p:sp>
        <p:nvSpPr>
          <p:cNvPr id="17" name="TextBox 16">
            <a:extLst>
              <a:ext uri="{FF2B5EF4-FFF2-40B4-BE49-F238E27FC236}">
                <a16:creationId xmlns:a16="http://schemas.microsoft.com/office/drawing/2014/main" id="{E96FDEA2-62EF-424E-A3A1-924CE1E75AF7}"/>
              </a:ext>
            </a:extLst>
          </p:cNvPr>
          <p:cNvSpPr txBox="1"/>
          <p:nvPr/>
        </p:nvSpPr>
        <p:spPr>
          <a:xfrm rot="16200000">
            <a:off x="280574" y="3037299"/>
            <a:ext cx="1969322" cy="553998"/>
          </a:xfrm>
          <a:prstGeom prst="rect">
            <a:avLst/>
          </a:prstGeom>
          <a:noFill/>
        </p:spPr>
        <p:txBody>
          <a:bodyPr wrap="none" rtlCol="0">
            <a:spAutoFit/>
          </a:bodyPr>
          <a:lstStyle/>
          <a:p>
            <a:r>
              <a:rPr lang="en-US" sz="3000" b="1" dirty="0"/>
              <a:t>Irregularity</a:t>
            </a:r>
          </a:p>
        </p:txBody>
      </p:sp>
      <p:sp>
        <p:nvSpPr>
          <p:cNvPr id="3" name="Cloud 2">
            <a:extLst>
              <a:ext uri="{FF2B5EF4-FFF2-40B4-BE49-F238E27FC236}">
                <a16:creationId xmlns:a16="http://schemas.microsoft.com/office/drawing/2014/main" id="{23311497-76E4-2849-A8FB-2533509D8AF9}"/>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3917429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normAutofit/>
          </a:bodyPr>
          <a:lstStyle/>
          <a:p>
            <a:r>
              <a:rPr lang="en-US" sz="3200" dirty="0"/>
              <a:t>What about the Rest of the World’s Languages? (For which we have data)</a:t>
            </a:r>
          </a:p>
        </p:txBody>
      </p:sp>
      <p:graphicFrame>
        <p:nvGraphicFramePr>
          <p:cNvPr id="9" name="Chart 8">
            <a:extLst>
              <a:ext uri="{FF2B5EF4-FFF2-40B4-BE49-F238E27FC236}">
                <a16:creationId xmlns:a16="http://schemas.microsoft.com/office/drawing/2014/main" id="{DA925B68-565C-BC4A-A6DA-EC2B8C131A08}"/>
              </a:ext>
            </a:extLst>
          </p:cNvPr>
          <p:cNvGraphicFramePr/>
          <p:nvPr/>
        </p:nvGraphicFramePr>
        <p:xfrm>
          <a:off x="1622081" y="1732518"/>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2CB52EA-958B-1B43-8373-67BF7E393508}"/>
              </a:ext>
            </a:extLst>
          </p:cNvPr>
          <p:cNvSpPr txBox="1"/>
          <p:nvPr/>
        </p:nvSpPr>
        <p:spPr>
          <a:xfrm>
            <a:off x="3455187" y="5425471"/>
            <a:ext cx="1444754" cy="553998"/>
          </a:xfrm>
          <a:prstGeom prst="rect">
            <a:avLst/>
          </a:prstGeom>
          <a:noFill/>
        </p:spPr>
        <p:txBody>
          <a:bodyPr wrap="none" rtlCol="0">
            <a:spAutoFit/>
          </a:bodyPr>
          <a:lstStyle/>
          <a:p>
            <a:r>
              <a:rPr lang="en-US" sz="3000" b="1" dirty="0"/>
              <a:t># Forms</a:t>
            </a:r>
          </a:p>
        </p:txBody>
      </p:sp>
      <p:sp>
        <p:nvSpPr>
          <p:cNvPr id="17" name="TextBox 16">
            <a:extLst>
              <a:ext uri="{FF2B5EF4-FFF2-40B4-BE49-F238E27FC236}">
                <a16:creationId xmlns:a16="http://schemas.microsoft.com/office/drawing/2014/main" id="{E96FDEA2-62EF-424E-A3A1-924CE1E75AF7}"/>
              </a:ext>
            </a:extLst>
          </p:cNvPr>
          <p:cNvSpPr txBox="1"/>
          <p:nvPr/>
        </p:nvSpPr>
        <p:spPr>
          <a:xfrm rot="16200000">
            <a:off x="280574" y="3037299"/>
            <a:ext cx="1969322" cy="553998"/>
          </a:xfrm>
          <a:prstGeom prst="rect">
            <a:avLst/>
          </a:prstGeom>
          <a:noFill/>
        </p:spPr>
        <p:txBody>
          <a:bodyPr wrap="none" rtlCol="0">
            <a:spAutoFit/>
          </a:bodyPr>
          <a:lstStyle/>
          <a:p>
            <a:r>
              <a:rPr lang="en-US" sz="3000" b="1" dirty="0"/>
              <a:t>Irregularity</a:t>
            </a:r>
          </a:p>
        </p:txBody>
      </p:sp>
      <p:cxnSp>
        <p:nvCxnSpPr>
          <p:cNvPr id="34" name="Straight Connector 33">
            <a:extLst>
              <a:ext uri="{FF2B5EF4-FFF2-40B4-BE49-F238E27FC236}">
                <a16:creationId xmlns:a16="http://schemas.microsoft.com/office/drawing/2014/main" id="{586221C1-BC31-9649-9AEE-85436EEA8155}"/>
              </a:ext>
            </a:extLst>
          </p:cNvPr>
          <p:cNvCxnSpPr>
            <a:cxnSpLocks/>
          </p:cNvCxnSpPr>
          <p:nvPr/>
        </p:nvCxnSpPr>
        <p:spPr>
          <a:xfrm>
            <a:off x="2198429" y="2264759"/>
            <a:ext cx="563821"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loud 17">
            <a:extLst>
              <a:ext uri="{FF2B5EF4-FFF2-40B4-BE49-F238E27FC236}">
                <a16:creationId xmlns:a16="http://schemas.microsoft.com/office/drawing/2014/main" id="{D1BD1425-456A-BC47-A625-83AB5102B419}"/>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53896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normAutofit/>
          </a:bodyPr>
          <a:lstStyle/>
          <a:p>
            <a:r>
              <a:rPr lang="en-US" sz="3200" dirty="0"/>
              <a:t>What about the Rest of the World’s Languages? (For which we have data)</a:t>
            </a:r>
          </a:p>
        </p:txBody>
      </p:sp>
      <p:graphicFrame>
        <p:nvGraphicFramePr>
          <p:cNvPr id="9" name="Chart 8">
            <a:extLst>
              <a:ext uri="{FF2B5EF4-FFF2-40B4-BE49-F238E27FC236}">
                <a16:creationId xmlns:a16="http://schemas.microsoft.com/office/drawing/2014/main" id="{DA925B68-565C-BC4A-A6DA-EC2B8C131A08}"/>
              </a:ext>
            </a:extLst>
          </p:cNvPr>
          <p:cNvGraphicFramePr/>
          <p:nvPr/>
        </p:nvGraphicFramePr>
        <p:xfrm>
          <a:off x="1622081" y="1732518"/>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2CB52EA-958B-1B43-8373-67BF7E393508}"/>
              </a:ext>
            </a:extLst>
          </p:cNvPr>
          <p:cNvSpPr txBox="1"/>
          <p:nvPr/>
        </p:nvSpPr>
        <p:spPr>
          <a:xfrm>
            <a:off x="3455187" y="5425471"/>
            <a:ext cx="1444754" cy="553998"/>
          </a:xfrm>
          <a:prstGeom prst="rect">
            <a:avLst/>
          </a:prstGeom>
          <a:noFill/>
        </p:spPr>
        <p:txBody>
          <a:bodyPr wrap="none" rtlCol="0">
            <a:spAutoFit/>
          </a:bodyPr>
          <a:lstStyle/>
          <a:p>
            <a:r>
              <a:rPr lang="en-US" sz="3000" b="1" dirty="0"/>
              <a:t># Forms</a:t>
            </a:r>
          </a:p>
        </p:txBody>
      </p:sp>
      <p:sp>
        <p:nvSpPr>
          <p:cNvPr id="17" name="TextBox 16">
            <a:extLst>
              <a:ext uri="{FF2B5EF4-FFF2-40B4-BE49-F238E27FC236}">
                <a16:creationId xmlns:a16="http://schemas.microsoft.com/office/drawing/2014/main" id="{E96FDEA2-62EF-424E-A3A1-924CE1E75AF7}"/>
              </a:ext>
            </a:extLst>
          </p:cNvPr>
          <p:cNvSpPr txBox="1"/>
          <p:nvPr/>
        </p:nvSpPr>
        <p:spPr>
          <a:xfrm rot="16200000">
            <a:off x="280574" y="3037299"/>
            <a:ext cx="1969322" cy="553998"/>
          </a:xfrm>
          <a:prstGeom prst="rect">
            <a:avLst/>
          </a:prstGeom>
          <a:noFill/>
        </p:spPr>
        <p:txBody>
          <a:bodyPr wrap="none" rtlCol="0">
            <a:spAutoFit/>
          </a:bodyPr>
          <a:lstStyle/>
          <a:p>
            <a:r>
              <a:rPr lang="en-US" sz="3000" b="1" dirty="0"/>
              <a:t>Irregularity</a:t>
            </a:r>
          </a:p>
        </p:txBody>
      </p:sp>
      <p:grpSp>
        <p:nvGrpSpPr>
          <p:cNvPr id="29" name="Group 28">
            <a:extLst>
              <a:ext uri="{FF2B5EF4-FFF2-40B4-BE49-F238E27FC236}">
                <a16:creationId xmlns:a16="http://schemas.microsoft.com/office/drawing/2014/main" id="{CB8527F2-D1F6-AF4B-83B8-8F2A16278BCE}"/>
              </a:ext>
            </a:extLst>
          </p:cNvPr>
          <p:cNvGrpSpPr/>
          <p:nvPr/>
        </p:nvGrpSpPr>
        <p:grpSpPr>
          <a:xfrm>
            <a:off x="2198429" y="2264759"/>
            <a:ext cx="2322772" cy="1035961"/>
            <a:chOff x="2198429" y="2980371"/>
            <a:chExt cx="2322772" cy="1035961"/>
          </a:xfrm>
        </p:grpSpPr>
        <p:cxnSp>
          <p:nvCxnSpPr>
            <p:cNvPr id="32" name="Straight Connector 31">
              <a:extLst>
                <a:ext uri="{FF2B5EF4-FFF2-40B4-BE49-F238E27FC236}">
                  <a16:creationId xmlns:a16="http://schemas.microsoft.com/office/drawing/2014/main" id="{02878ED1-C2DE-4A41-B7FD-DDA8A4D1EF63}"/>
                </a:ext>
              </a:extLst>
            </p:cNvPr>
            <p:cNvCxnSpPr>
              <a:cxnSpLocks/>
            </p:cNvCxnSpPr>
            <p:nvPr/>
          </p:nvCxnSpPr>
          <p:spPr>
            <a:xfrm flipH="1">
              <a:off x="3429787" y="4016332"/>
              <a:ext cx="109141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5550B03-03BD-554F-AB8F-0E4B388FF5B5}"/>
                </a:ext>
              </a:extLst>
            </p:cNvPr>
            <p:cNvCxnSpPr>
              <a:cxnSpLocks/>
            </p:cNvCxnSpPr>
            <p:nvPr/>
          </p:nvCxnSpPr>
          <p:spPr>
            <a:xfrm flipV="1">
              <a:off x="2730500" y="2980372"/>
              <a:ext cx="0" cy="30186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86221C1-BC31-9649-9AEE-85436EEA8155}"/>
                </a:ext>
              </a:extLst>
            </p:cNvPr>
            <p:cNvCxnSpPr>
              <a:cxnSpLocks/>
            </p:cNvCxnSpPr>
            <p:nvPr/>
          </p:nvCxnSpPr>
          <p:spPr>
            <a:xfrm>
              <a:off x="2198429" y="2980371"/>
              <a:ext cx="563821"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07C9445E-AEAF-B54B-A0D2-80F34390D9F9}"/>
              </a:ext>
            </a:extLst>
          </p:cNvPr>
          <p:cNvCxnSpPr>
            <a:cxnSpLocks/>
          </p:cNvCxnSpPr>
          <p:nvPr/>
        </p:nvCxnSpPr>
        <p:spPr>
          <a:xfrm flipV="1">
            <a:off x="4502150" y="3288024"/>
            <a:ext cx="0" cy="7420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E4DBDA-1CE4-A04E-BE26-6A2CCC0379FE}"/>
              </a:ext>
            </a:extLst>
          </p:cNvPr>
          <p:cNvCxnSpPr>
            <a:cxnSpLocks/>
          </p:cNvCxnSpPr>
          <p:nvPr/>
        </p:nvCxnSpPr>
        <p:spPr>
          <a:xfrm>
            <a:off x="2707262" y="2541225"/>
            <a:ext cx="735225"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9353047-DD49-5447-A0D9-42164DDA9E76}"/>
              </a:ext>
            </a:extLst>
          </p:cNvPr>
          <p:cNvCxnSpPr>
            <a:cxnSpLocks/>
          </p:cNvCxnSpPr>
          <p:nvPr/>
        </p:nvCxnSpPr>
        <p:spPr>
          <a:xfrm flipV="1">
            <a:off x="3429787" y="2509476"/>
            <a:ext cx="0" cy="791244"/>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F7B485C-4FA3-FC4D-829F-0A68A9A06520}"/>
              </a:ext>
            </a:extLst>
          </p:cNvPr>
          <p:cNvCxnSpPr>
            <a:cxnSpLocks/>
          </p:cNvCxnSpPr>
          <p:nvPr/>
        </p:nvCxnSpPr>
        <p:spPr>
          <a:xfrm flipH="1">
            <a:off x="4502150" y="4030059"/>
            <a:ext cx="2660650"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069C6B4-FC72-6B45-8671-4A413831CF76}"/>
              </a:ext>
            </a:extLst>
          </p:cNvPr>
          <p:cNvCxnSpPr>
            <a:cxnSpLocks/>
          </p:cNvCxnSpPr>
          <p:nvPr/>
        </p:nvCxnSpPr>
        <p:spPr>
          <a:xfrm flipV="1">
            <a:off x="7137400" y="4003445"/>
            <a:ext cx="0" cy="95590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loud 17">
            <a:extLst>
              <a:ext uri="{FF2B5EF4-FFF2-40B4-BE49-F238E27FC236}">
                <a16:creationId xmlns:a16="http://schemas.microsoft.com/office/drawing/2014/main" id="{05A61A24-9BB4-714B-B808-59001897B167}"/>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3286215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normAutofit/>
          </a:bodyPr>
          <a:lstStyle/>
          <a:p>
            <a:r>
              <a:rPr lang="en-US" sz="3200" dirty="0"/>
              <a:t>What about the Rest of the World’s Languages? (For which we have data)</a:t>
            </a:r>
          </a:p>
        </p:txBody>
      </p:sp>
      <p:graphicFrame>
        <p:nvGraphicFramePr>
          <p:cNvPr id="9" name="Chart 8">
            <a:extLst>
              <a:ext uri="{FF2B5EF4-FFF2-40B4-BE49-F238E27FC236}">
                <a16:creationId xmlns:a16="http://schemas.microsoft.com/office/drawing/2014/main" id="{DA925B68-565C-BC4A-A6DA-EC2B8C131A08}"/>
              </a:ext>
            </a:extLst>
          </p:cNvPr>
          <p:cNvGraphicFramePr/>
          <p:nvPr/>
        </p:nvGraphicFramePr>
        <p:xfrm>
          <a:off x="1622081" y="1732518"/>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2CB52EA-958B-1B43-8373-67BF7E393508}"/>
              </a:ext>
            </a:extLst>
          </p:cNvPr>
          <p:cNvSpPr txBox="1"/>
          <p:nvPr/>
        </p:nvSpPr>
        <p:spPr>
          <a:xfrm>
            <a:off x="3455187" y="5425471"/>
            <a:ext cx="1444754" cy="553998"/>
          </a:xfrm>
          <a:prstGeom prst="rect">
            <a:avLst/>
          </a:prstGeom>
          <a:noFill/>
        </p:spPr>
        <p:txBody>
          <a:bodyPr wrap="none" rtlCol="0">
            <a:spAutoFit/>
          </a:bodyPr>
          <a:lstStyle/>
          <a:p>
            <a:r>
              <a:rPr lang="en-US" sz="3000" b="1" dirty="0"/>
              <a:t># Forms</a:t>
            </a:r>
          </a:p>
        </p:txBody>
      </p:sp>
      <p:sp>
        <p:nvSpPr>
          <p:cNvPr id="17" name="TextBox 16">
            <a:extLst>
              <a:ext uri="{FF2B5EF4-FFF2-40B4-BE49-F238E27FC236}">
                <a16:creationId xmlns:a16="http://schemas.microsoft.com/office/drawing/2014/main" id="{E96FDEA2-62EF-424E-A3A1-924CE1E75AF7}"/>
              </a:ext>
            </a:extLst>
          </p:cNvPr>
          <p:cNvSpPr txBox="1"/>
          <p:nvPr/>
        </p:nvSpPr>
        <p:spPr>
          <a:xfrm rot="16200000">
            <a:off x="280574" y="3037299"/>
            <a:ext cx="1969322" cy="553998"/>
          </a:xfrm>
          <a:prstGeom prst="rect">
            <a:avLst/>
          </a:prstGeom>
          <a:noFill/>
        </p:spPr>
        <p:txBody>
          <a:bodyPr wrap="none" rtlCol="0">
            <a:spAutoFit/>
          </a:bodyPr>
          <a:lstStyle/>
          <a:p>
            <a:r>
              <a:rPr lang="en-US" sz="3000" b="1" dirty="0"/>
              <a:t>Irregularity</a:t>
            </a:r>
          </a:p>
        </p:txBody>
      </p:sp>
      <p:cxnSp>
        <p:nvCxnSpPr>
          <p:cNvPr id="22" name="Straight Arrow Connector 21">
            <a:extLst>
              <a:ext uri="{FF2B5EF4-FFF2-40B4-BE49-F238E27FC236}">
                <a16:creationId xmlns:a16="http://schemas.microsoft.com/office/drawing/2014/main" id="{D6AE9A4B-FF5C-264C-B36B-B074D0100EBC}"/>
              </a:ext>
            </a:extLst>
          </p:cNvPr>
          <p:cNvCxnSpPr>
            <a:cxnSpLocks/>
          </p:cNvCxnSpPr>
          <p:nvPr/>
        </p:nvCxnSpPr>
        <p:spPr>
          <a:xfrm>
            <a:off x="3010345" y="1934282"/>
            <a:ext cx="432142" cy="632343"/>
          </a:xfrm>
          <a:prstGeom prst="straightConnector1">
            <a:avLst/>
          </a:prstGeom>
          <a:ln w="12700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CB8527F2-D1F6-AF4B-83B8-8F2A16278BCE}"/>
              </a:ext>
            </a:extLst>
          </p:cNvPr>
          <p:cNvGrpSpPr/>
          <p:nvPr/>
        </p:nvGrpSpPr>
        <p:grpSpPr>
          <a:xfrm>
            <a:off x="2198429" y="2264759"/>
            <a:ext cx="2322772" cy="1035961"/>
            <a:chOff x="2198429" y="2980371"/>
            <a:chExt cx="2322772" cy="1035961"/>
          </a:xfrm>
        </p:grpSpPr>
        <p:cxnSp>
          <p:nvCxnSpPr>
            <p:cNvPr id="32" name="Straight Connector 31">
              <a:extLst>
                <a:ext uri="{FF2B5EF4-FFF2-40B4-BE49-F238E27FC236}">
                  <a16:creationId xmlns:a16="http://schemas.microsoft.com/office/drawing/2014/main" id="{02878ED1-C2DE-4A41-B7FD-DDA8A4D1EF63}"/>
                </a:ext>
              </a:extLst>
            </p:cNvPr>
            <p:cNvCxnSpPr>
              <a:cxnSpLocks/>
            </p:cNvCxnSpPr>
            <p:nvPr/>
          </p:nvCxnSpPr>
          <p:spPr>
            <a:xfrm flipH="1">
              <a:off x="3429787" y="4016332"/>
              <a:ext cx="109141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5550B03-03BD-554F-AB8F-0E4B388FF5B5}"/>
                </a:ext>
              </a:extLst>
            </p:cNvPr>
            <p:cNvCxnSpPr>
              <a:cxnSpLocks/>
            </p:cNvCxnSpPr>
            <p:nvPr/>
          </p:nvCxnSpPr>
          <p:spPr>
            <a:xfrm flipV="1">
              <a:off x="2730500" y="2980372"/>
              <a:ext cx="0" cy="30186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86221C1-BC31-9649-9AEE-85436EEA8155}"/>
                </a:ext>
              </a:extLst>
            </p:cNvPr>
            <p:cNvCxnSpPr>
              <a:cxnSpLocks/>
            </p:cNvCxnSpPr>
            <p:nvPr/>
          </p:nvCxnSpPr>
          <p:spPr>
            <a:xfrm>
              <a:off x="2198429" y="2980371"/>
              <a:ext cx="563821"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A1DCBF66-0A87-264D-AE6B-2D6B3F5BB3B8}"/>
              </a:ext>
            </a:extLst>
          </p:cNvPr>
          <p:cNvSpPr txBox="1"/>
          <p:nvPr/>
        </p:nvSpPr>
        <p:spPr>
          <a:xfrm>
            <a:off x="672030" y="1250727"/>
            <a:ext cx="3400226" cy="707886"/>
          </a:xfrm>
          <a:prstGeom prst="rect">
            <a:avLst/>
          </a:prstGeom>
          <a:solidFill>
            <a:schemeClr val="bg1"/>
          </a:solidFill>
        </p:spPr>
        <p:txBody>
          <a:bodyPr wrap="none" rtlCol="0">
            <a:spAutoFit/>
          </a:bodyPr>
          <a:lstStyle/>
          <a:p>
            <a:r>
              <a:rPr lang="en-US" sz="4000" b="1" dirty="0">
                <a:solidFill>
                  <a:schemeClr val="accent1">
                    <a:lumMod val="75000"/>
                  </a:schemeClr>
                </a:solidFill>
              </a:rPr>
              <a:t>Pareto Frontier</a:t>
            </a:r>
          </a:p>
        </p:txBody>
      </p:sp>
      <p:cxnSp>
        <p:nvCxnSpPr>
          <p:cNvPr id="25" name="Straight Connector 24">
            <a:extLst>
              <a:ext uri="{FF2B5EF4-FFF2-40B4-BE49-F238E27FC236}">
                <a16:creationId xmlns:a16="http://schemas.microsoft.com/office/drawing/2014/main" id="{07C9445E-AEAF-B54B-A0D2-80F34390D9F9}"/>
              </a:ext>
            </a:extLst>
          </p:cNvPr>
          <p:cNvCxnSpPr>
            <a:cxnSpLocks/>
          </p:cNvCxnSpPr>
          <p:nvPr/>
        </p:nvCxnSpPr>
        <p:spPr>
          <a:xfrm flipV="1">
            <a:off x="4502150" y="3288024"/>
            <a:ext cx="0" cy="7420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E4DBDA-1CE4-A04E-BE26-6A2CCC0379FE}"/>
              </a:ext>
            </a:extLst>
          </p:cNvPr>
          <p:cNvCxnSpPr>
            <a:cxnSpLocks/>
          </p:cNvCxnSpPr>
          <p:nvPr/>
        </p:nvCxnSpPr>
        <p:spPr>
          <a:xfrm>
            <a:off x="2707262" y="2541225"/>
            <a:ext cx="735225"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9353047-DD49-5447-A0D9-42164DDA9E76}"/>
              </a:ext>
            </a:extLst>
          </p:cNvPr>
          <p:cNvCxnSpPr>
            <a:cxnSpLocks/>
          </p:cNvCxnSpPr>
          <p:nvPr/>
        </p:nvCxnSpPr>
        <p:spPr>
          <a:xfrm flipV="1">
            <a:off x="3429787" y="2509476"/>
            <a:ext cx="0" cy="791244"/>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F7B485C-4FA3-FC4D-829F-0A68A9A06520}"/>
              </a:ext>
            </a:extLst>
          </p:cNvPr>
          <p:cNvCxnSpPr>
            <a:cxnSpLocks/>
          </p:cNvCxnSpPr>
          <p:nvPr/>
        </p:nvCxnSpPr>
        <p:spPr>
          <a:xfrm flipH="1">
            <a:off x="4502150" y="4030059"/>
            <a:ext cx="2660650"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069C6B4-FC72-6B45-8671-4A413831CF76}"/>
              </a:ext>
            </a:extLst>
          </p:cNvPr>
          <p:cNvCxnSpPr>
            <a:cxnSpLocks/>
          </p:cNvCxnSpPr>
          <p:nvPr/>
        </p:nvCxnSpPr>
        <p:spPr>
          <a:xfrm flipV="1">
            <a:off x="7137400" y="4003445"/>
            <a:ext cx="0" cy="95590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9" name="Cloud 48">
            <a:extLst>
              <a:ext uri="{FF2B5EF4-FFF2-40B4-BE49-F238E27FC236}">
                <a16:creationId xmlns:a16="http://schemas.microsoft.com/office/drawing/2014/main" id="{BFA89C26-8BB3-F54C-BDFD-664EC7738539}"/>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404688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normAutofit/>
          </a:bodyPr>
          <a:lstStyle/>
          <a:p>
            <a:r>
              <a:rPr lang="en-US" sz="3200" dirty="0"/>
              <a:t>What about the Rest of the World’s Languages? (For which we have data)</a:t>
            </a:r>
          </a:p>
        </p:txBody>
      </p:sp>
      <p:graphicFrame>
        <p:nvGraphicFramePr>
          <p:cNvPr id="9" name="Chart 8">
            <a:extLst>
              <a:ext uri="{FF2B5EF4-FFF2-40B4-BE49-F238E27FC236}">
                <a16:creationId xmlns:a16="http://schemas.microsoft.com/office/drawing/2014/main" id="{DA925B68-565C-BC4A-A6DA-EC2B8C131A08}"/>
              </a:ext>
            </a:extLst>
          </p:cNvPr>
          <p:cNvGraphicFramePr/>
          <p:nvPr/>
        </p:nvGraphicFramePr>
        <p:xfrm>
          <a:off x="1622081" y="1732518"/>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2CB52EA-958B-1B43-8373-67BF7E393508}"/>
              </a:ext>
            </a:extLst>
          </p:cNvPr>
          <p:cNvSpPr txBox="1"/>
          <p:nvPr/>
        </p:nvSpPr>
        <p:spPr>
          <a:xfrm>
            <a:off x="3455187" y="5425471"/>
            <a:ext cx="1444754" cy="553998"/>
          </a:xfrm>
          <a:prstGeom prst="rect">
            <a:avLst/>
          </a:prstGeom>
          <a:noFill/>
        </p:spPr>
        <p:txBody>
          <a:bodyPr wrap="none" rtlCol="0">
            <a:spAutoFit/>
          </a:bodyPr>
          <a:lstStyle/>
          <a:p>
            <a:r>
              <a:rPr lang="en-US" sz="3000" b="1" dirty="0"/>
              <a:t># Forms</a:t>
            </a:r>
          </a:p>
        </p:txBody>
      </p:sp>
      <p:sp>
        <p:nvSpPr>
          <p:cNvPr id="17" name="TextBox 16">
            <a:extLst>
              <a:ext uri="{FF2B5EF4-FFF2-40B4-BE49-F238E27FC236}">
                <a16:creationId xmlns:a16="http://schemas.microsoft.com/office/drawing/2014/main" id="{E96FDEA2-62EF-424E-A3A1-924CE1E75AF7}"/>
              </a:ext>
            </a:extLst>
          </p:cNvPr>
          <p:cNvSpPr txBox="1"/>
          <p:nvPr/>
        </p:nvSpPr>
        <p:spPr>
          <a:xfrm rot="16200000">
            <a:off x="280574" y="3037299"/>
            <a:ext cx="1969322" cy="553998"/>
          </a:xfrm>
          <a:prstGeom prst="rect">
            <a:avLst/>
          </a:prstGeom>
          <a:noFill/>
        </p:spPr>
        <p:txBody>
          <a:bodyPr wrap="none" rtlCol="0">
            <a:spAutoFit/>
          </a:bodyPr>
          <a:lstStyle/>
          <a:p>
            <a:r>
              <a:rPr lang="en-US" sz="3000" b="1" dirty="0"/>
              <a:t>Irregularity</a:t>
            </a:r>
          </a:p>
        </p:txBody>
      </p:sp>
      <p:grpSp>
        <p:nvGrpSpPr>
          <p:cNvPr id="29" name="Group 28">
            <a:extLst>
              <a:ext uri="{FF2B5EF4-FFF2-40B4-BE49-F238E27FC236}">
                <a16:creationId xmlns:a16="http://schemas.microsoft.com/office/drawing/2014/main" id="{CB8527F2-D1F6-AF4B-83B8-8F2A16278BCE}"/>
              </a:ext>
            </a:extLst>
          </p:cNvPr>
          <p:cNvGrpSpPr/>
          <p:nvPr/>
        </p:nvGrpSpPr>
        <p:grpSpPr>
          <a:xfrm>
            <a:off x="2198429" y="2264759"/>
            <a:ext cx="2322772" cy="1035961"/>
            <a:chOff x="2198429" y="2980371"/>
            <a:chExt cx="2322772" cy="1035961"/>
          </a:xfrm>
        </p:grpSpPr>
        <p:cxnSp>
          <p:nvCxnSpPr>
            <p:cNvPr id="32" name="Straight Connector 31">
              <a:extLst>
                <a:ext uri="{FF2B5EF4-FFF2-40B4-BE49-F238E27FC236}">
                  <a16:creationId xmlns:a16="http://schemas.microsoft.com/office/drawing/2014/main" id="{02878ED1-C2DE-4A41-B7FD-DDA8A4D1EF63}"/>
                </a:ext>
              </a:extLst>
            </p:cNvPr>
            <p:cNvCxnSpPr>
              <a:cxnSpLocks/>
            </p:cNvCxnSpPr>
            <p:nvPr/>
          </p:nvCxnSpPr>
          <p:spPr>
            <a:xfrm flipH="1">
              <a:off x="3429787" y="4016332"/>
              <a:ext cx="109141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5550B03-03BD-554F-AB8F-0E4B388FF5B5}"/>
                </a:ext>
              </a:extLst>
            </p:cNvPr>
            <p:cNvCxnSpPr>
              <a:cxnSpLocks/>
            </p:cNvCxnSpPr>
            <p:nvPr/>
          </p:nvCxnSpPr>
          <p:spPr>
            <a:xfrm flipV="1">
              <a:off x="2730500" y="2980372"/>
              <a:ext cx="0" cy="30186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86221C1-BC31-9649-9AEE-85436EEA8155}"/>
                </a:ext>
              </a:extLst>
            </p:cNvPr>
            <p:cNvCxnSpPr>
              <a:cxnSpLocks/>
            </p:cNvCxnSpPr>
            <p:nvPr/>
          </p:nvCxnSpPr>
          <p:spPr>
            <a:xfrm>
              <a:off x="2198429" y="2980371"/>
              <a:ext cx="563821"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07C9445E-AEAF-B54B-A0D2-80F34390D9F9}"/>
              </a:ext>
            </a:extLst>
          </p:cNvPr>
          <p:cNvCxnSpPr>
            <a:cxnSpLocks/>
          </p:cNvCxnSpPr>
          <p:nvPr/>
        </p:nvCxnSpPr>
        <p:spPr>
          <a:xfrm flipV="1">
            <a:off x="4502150" y="3288024"/>
            <a:ext cx="0" cy="7420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E4DBDA-1CE4-A04E-BE26-6A2CCC0379FE}"/>
              </a:ext>
            </a:extLst>
          </p:cNvPr>
          <p:cNvCxnSpPr>
            <a:cxnSpLocks/>
          </p:cNvCxnSpPr>
          <p:nvPr/>
        </p:nvCxnSpPr>
        <p:spPr>
          <a:xfrm>
            <a:off x="2707262" y="2541225"/>
            <a:ext cx="735225"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9353047-DD49-5447-A0D9-42164DDA9E76}"/>
              </a:ext>
            </a:extLst>
          </p:cNvPr>
          <p:cNvCxnSpPr>
            <a:cxnSpLocks/>
          </p:cNvCxnSpPr>
          <p:nvPr/>
        </p:nvCxnSpPr>
        <p:spPr>
          <a:xfrm flipV="1">
            <a:off x="3429787" y="2509476"/>
            <a:ext cx="0" cy="791244"/>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F7B485C-4FA3-FC4D-829F-0A68A9A06520}"/>
              </a:ext>
            </a:extLst>
          </p:cNvPr>
          <p:cNvCxnSpPr>
            <a:cxnSpLocks/>
          </p:cNvCxnSpPr>
          <p:nvPr/>
        </p:nvCxnSpPr>
        <p:spPr>
          <a:xfrm flipH="1">
            <a:off x="4502150" y="4030059"/>
            <a:ext cx="2660650"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069C6B4-FC72-6B45-8671-4A413831CF76}"/>
              </a:ext>
            </a:extLst>
          </p:cNvPr>
          <p:cNvCxnSpPr>
            <a:cxnSpLocks/>
          </p:cNvCxnSpPr>
          <p:nvPr/>
        </p:nvCxnSpPr>
        <p:spPr>
          <a:xfrm flipV="1">
            <a:off x="7137400" y="4003445"/>
            <a:ext cx="0" cy="95590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loud 17">
            <a:extLst>
              <a:ext uri="{FF2B5EF4-FFF2-40B4-BE49-F238E27FC236}">
                <a16:creationId xmlns:a16="http://schemas.microsoft.com/office/drawing/2014/main" id="{46F7CC3A-AD52-4D42-BE75-D2CC63F84834}"/>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
        <p:nvSpPr>
          <p:cNvPr id="19" name="Rectangle 18">
            <a:extLst>
              <a:ext uri="{FF2B5EF4-FFF2-40B4-BE49-F238E27FC236}">
                <a16:creationId xmlns:a16="http://schemas.microsoft.com/office/drawing/2014/main" id="{53E790F0-B974-964B-A46C-72BB70188EE2}"/>
              </a:ext>
            </a:extLst>
          </p:cNvPr>
          <p:cNvSpPr/>
          <p:nvPr/>
        </p:nvSpPr>
        <p:spPr>
          <a:xfrm>
            <a:off x="2211129" y="2285664"/>
            <a:ext cx="496134" cy="268554"/>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244C574-698F-8C46-9D37-53A3DF649191}"/>
              </a:ext>
            </a:extLst>
          </p:cNvPr>
          <p:cNvSpPr/>
          <p:nvPr/>
        </p:nvSpPr>
        <p:spPr>
          <a:xfrm>
            <a:off x="2211129" y="2545046"/>
            <a:ext cx="1199608" cy="741133"/>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A102B6A-BDC9-E242-8D3C-BE0CC4110BE1}"/>
              </a:ext>
            </a:extLst>
          </p:cNvPr>
          <p:cNvSpPr/>
          <p:nvPr/>
        </p:nvSpPr>
        <p:spPr>
          <a:xfrm>
            <a:off x="2206235" y="3288926"/>
            <a:ext cx="2270516" cy="741133"/>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EE07CBD-AA64-634F-B135-666F5491763D}"/>
              </a:ext>
            </a:extLst>
          </p:cNvPr>
          <p:cNvSpPr/>
          <p:nvPr/>
        </p:nvSpPr>
        <p:spPr>
          <a:xfrm>
            <a:off x="2206234" y="4016613"/>
            <a:ext cx="4905765" cy="942737"/>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2142F92-B3BF-9542-9443-91FC4B208AC9}"/>
              </a:ext>
            </a:extLst>
          </p:cNvPr>
          <p:cNvCxnSpPr>
            <a:cxnSpLocks/>
          </p:cNvCxnSpPr>
          <p:nvPr/>
        </p:nvCxnSpPr>
        <p:spPr>
          <a:xfrm>
            <a:off x="3010345" y="1934282"/>
            <a:ext cx="432142" cy="632343"/>
          </a:xfrm>
          <a:prstGeom prst="straightConnector1">
            <a:avLst/>
          </a:prstGeom>
          <a:ln w="12700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B667FA2-71AD-FC4A-9CA7-7C2E9E5E1F93}"/>
              </a:ext>
            </a:extLst>
          </p:cNvPr>
          <p:cNvSpPr txBox="1"/>
          <p:nvPr/>
        </p:nvSpPr>
        <p:spPr>
          <a:xfrm>
            <a:off x="672030" y="1250727"/>
            <a:ext cx="3400226" cy="707886"/>
          </a:xfrm>
          <a:prstGeom prst="rect">
            <a:avLst/>
          </a:prstGeom>
          <a:solidFill>
            <a:schemeClr val="bg1"/>
          </a:solidFill>
        </p:spPr>
        <p:txBody>
          <a:bodyPr wrap="none" rtlCol="0">
            <a:spAutoFit/>
          </a:bodyPr>
          <a:lstStyle/>
          <a:p>
            <a:r>
              <a:rPr lang="en-US" sz="4000" b="1" dirty="0">
                <a:solidFill>
                  <a:schemeClr val="accent1">
                    <a:lumMod val="75000"/>
                  </a:schemeClr>
                </a:solidFill>
              </a:rPr>
              <a:t>Pareto Frontier</a:t>
            </a:r>
          </a:p>
        </p:txBody>
      </p:sp>
    </p:spTree>
    <p:extLst>
      <p:ext uri="{BB962C8B-B14F-4D97-AF65-F5344CB8AC3E}">
        <p14:creationId xmlns:p14="http://schemas.microsoft.com/office/powerpoint/2010/main" val="415260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t>
            </a:r>
            <a:r>
              <a:rPr lang="en-US" i="1" dirty="0"/>
              <a:t>your</a:t>
            </a:r>
            <a:r>
              <a:rPr lang="en-US" dirty="0"/>
              <a:t> native language?</a:t>
            </a:r>
          </a:p>
        </p:txBody>
      </p:sp>
      <p:pic>
        <p:nvPicPr>
          <p:cNvPr id="4" name="Picture 3">
            <a:extLst>
              <a:ext uri="{FF2B5EF4-FFF2-40B4-BE49-F238E27FC236}">
                <a16:creationId xmlns:a16="http://schemas.microsoft.com/office/drawing/2014/main" id="{73E8F68C-AA4A-FC45-9AB9-77BE2E9C84DB}"/>
              </a:ext>
            </a:extLst>
          </p:cNvPr>
          <p:cNvPicPr>
            <a:picLocks noChangeAspect="1"/>
          </p:cNvPicPr>
          <p:nvPr/>
        </p:nvPicPr>
        <p:blipFill>
          <a:blip r:embed="rId3"/>
          <a:stretch>
            <a:fillRect/>
          </a:stretch>
        </p:blipFill>
        <p:spPr>
          <a:xfrm>
            <a:off x="1763866" y="1600200"/>
            <a:ext cx="5616268" cy="4106896"/>
          </a:xfrm>
          <a:prstGeom prst="rect">
            <a:avLst/>
          </a:prstGeom>
        </p:spPr>
      </p:pic>
    </p:spTree>
    <p:extLst>
      <p:ext uri="{BB962C8B-B14F-4D97-AF65-F5344CB8AC3E}">
        <p14:creationId xmlns:p14="http://schemas.microsoft.com/office/powerpoint/2010/main" val="1767817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4216-37F0-1348-9BDC-5E69FBE6DB75}"/>
              </a:ext>
            </a:extLst>
          </p:cNvPr>
          <p:cNvSpPr>
            <a:spLocks noGrp="1"/>
          </p:cNvSpPr>
          <p:nvPr>
            <p:ph type="title"/>
          </p:nvPr>
        </p:nvSpPr>
        <p:spPr>
          <a:xfrm>
            <a:off x="228600" y="291263"/>
            <a:ext cx="8686800" cy="1143000"/>
          </a:xfrm>
        </p:spPr>
        <p:txBody>
          <a:bodyPr>
            <a:normAutofit fontScale="90000"/>
          </a:bodyPr>
          <a:lstStyle/>
          <a:p>
            <a:r>
              <a:rPr lang="en-US" dirty="0"/>
              <a:t>Scientific Hypothesis about Language</a:t>
            </a:r>
          </a:p>
        </p:txBody>
      </p:sp>
      <p:sp>
        <p:nvSpPr>
          <p:cNvPr id="3" name="Content Placeholder 2">
            <a:extLst>
              <a:ext uri="{FF2B5EF4-FFF2-40B4-BE49-F238E27FC236}">
                <a16:creationId xmlns:a16="http://schemas.microsoft.com/office/drawing/2014/main" id="{24438ED1-E8F4-5544-BC50-9D09DF8F9C3C}"/>
              </a:ext>
            </a:extLst>
          </p:cNvPr>
          <p:cNvSpPr>
            <a:spLocks noGrp="1"/>
          </p:cNvSpPr>
          <p:nvPr>
            <p:ph idx="1"/>
          </p:nvPr>
        </p:nvSpPr>
        <p:spPr>
          <a:xfrm>
            <a:off x="457200" y="1600200"/>
            <a:ext cx="4192901" cy="4750724"/>
          </a:xfrm>
        </p:spPr>
        <p:txBody>
          <a:bodyPr>
            <a:normAutofit fontScale="77500" lnSpcReduction="20000"/>
          </a:bodyPr>
          <a:lstStyle/>
          <a:p>
            <a:r>
              <a:rPr lang="en-US" dirty="0"/>
              <a:t>Use machine learning techniques to test hypothesis about Language</a:t>
            </a:r>
          </a:p>
          <a:p>
            <a:endParaRPr lang="en-US" dirty="0"/>
          </a:p>
          <a:p>
            <a:r>
              <a:rPr lang="en-US" dirty="0"/>
              <a:t>Morphological systems can have </a:t>
            </a:r>
            <a:r>
              <a:rPr lang="en-US" i="1" dirty="0"/>
              <a:t>either </a:t>
            </a:r>
            <a:r>
              <a:rPr lang="en-US" dirty="0"/>
              <a:t>a lot of forms or lot of irregularity</a:t>
            </a:r>
          </a:p>
          <a:p>
            <a:pPr lvl="1"/>
            <a:r>
              <a:rPr lang="en-US" dirty="0"/>
              <a:t>But not both!</a:t>
            </a:r>
          </a:p>
          <a:p>
            <a:pPr lvl="1"/>
            <a:endParaRPr lang="en-US" dirty="0"/>
          </a:p>
          <a:p>
            <a:r>
              <a:rPr lang="en-US" dirty="0"/>
              <a:t>Why? Speculative reason: memorizing a lot of irregulars would tax human memory</a:t>
            </a:r>
          </a:p>
        </p:txBody>
      </p:sp>
      <p:graphicFrame>
        <p:nvGraphicFramePr>
          <p:cNvPr id="43" name="Chart 42">
            <a:extLst>
              <a:ext uri="{FF2B5EF4-FFF2-40B4-BE49-F238E27FC236}">
                <a16:creationId xmlns:a16="http://schemas.microsoft.com/office/drawing/2014/main" id="{0E853E75-B3A9-5D42-BDCA-B546FB91D40B}"/>
              </a:ext>
            </a:extLst>
          </p:cNvPr>
          <p:cNvGraphicFramePr/>
          <p:nvPr>
            <p:extLst>
              <p:ext uri="{D42A27DB-BD31-4B8C-83A1-F6EECF244321}">
                <p14:modId xmlns:p14="http://schemas.microsoft.com/office/powerpoint/2010/main" val="4221690821"/>
              </p:ext>
            </p:extLst>
          </p:nvPr>
        </p:nvGraphicFramePr>
        <p:xfrm>
          <a:off x="4472246" y="1948645"/>
          <a:ext cx="4671753" cy="3404757"/>
        </p:xfrm>
        <a:graphic>
          <a:graphicData uri="http://schemas.openxmlformats.org/drawingml/2006/chart">
            <c:chart xmlns:c="http://schemas.openxmlformats.org/drawingml/2006/chart" xmlns:r="http://schemas.openxmlformats.org/officeDocument/2006/relationships" r:id="rId3"/>
          </a:graphicData>
        </a:graphic>
      </p:graphicFrame>
      <p:grpSp>
        <p:nvGrpSpPr>
          <p:cNvPr id="47" name="Group 46">
            <a:extLst>
              <a:ext uri="{FF2B5EF4-FFF2-40B4-BE49-F238E27FC236}">
                <a16:creationId xmlns:a16="http://schemas.microsoft.com/office/drawing/2014/main" id="{66418ACE-ABED-304F-8E53-362EED634078}"/>
              </a:ext>
            </a:extLst>
          </p:cNvPr>
          <p:cNvGrpSpPr/>
          <p:nvPr/>
        </p:nvGrpSpPr>
        <p:grpSpPr>
          <a:xfrm>
            <a:off x="5020887" y="2466165"/>
            <a:ext cx="3835868" cy="2359204"/>
            <a:chOff x="2198429" y="2949025"/>
            <a:chExt cx="5232407" cy="2706485"/>
          </a:xfrm>
        </p:grpSpPr>
        <p:grpSp>
          <p:nvGrpSpPr>
            <p:cNvPr id="48" name="Group 47">
              <a:extLst>
                <a:ext uri="{FF2B5EF4-FFF2-40B4-BE49-F238E27FC236}">
                  <a16:creationId xmlns:a16="http://schemas.microsoft.com/office/drawing/2014/main" id="{25F7F931-7F97-4945-9A38-4B6688DBF169}"/>
                </a:ext>
              </a:extLst>
            </p:cNvPr>
            <p:cNvGrpSpPr/>
            <p:nvPr/>
          </p:nvGrpSpPr>
          <p:grpSpPr>
            <a:xfrm>
              <a:off x="2201109" y="2989849"/>
              <a:ext cx="5229727" cy="2665661"/>
              <a:chOff x="2201109" y="2989849"/>
              <a:chExt cx="5229727" cy="2665661"/>
            </a:xfrm>
          </p:grpSpPr>
          <p:sp>
            <p:nvSpPr>
              <p:cNvPr id="55" name="Rectangle 54">
                <a:extLst>
                  <a:ext uri="{FF2B5EF4-FFF2-40B4-BE49-F238E27FC236}">
                    <a16:creationId xmlns:a16="http://schemas.microsoft.com/office/drawing/2014/main" id="{42C0A09D-0CB8-A344-A3DE-217EB127C9B4}"/>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937DCD7-20E1-6D4A-88CC-3BAC8B4276F4}"/>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42EA190-D5EF-7D4C-976C-6F4EC65462DB}"/>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FEDBBA03-AF02-A84B-BD38-4B4F850BC467}"/>
                </a:ext>
              </a:extLst>
            </p:cNvPr>
            <p:cNvGrpSpPr/>
            <p:nvPr/>
          </p:nvGrpSpPr>
          <p:grpSpPr>
            <a:xfrm>
              <a:off x="2198429" y="2949025"/>
              <a:ext cx="5229728" cy="1949525"/>
              <a:chOff x="2198429" y="2949025"/>
              <a:chExt cx="5229728" cy="1949525"/>
            </a:xfrm>
          </p:grpSpPr>
          <p:cxnSp>
            <p:nvCxnSpPr>
              <p:cNvPr id="50" name="Straight Connector 49">
                <a:extLst>
                  <a:ext uri="{FF2B5EF4-FFF2-40B4-BE49-F238E27FC236}">
                    <a16:creationId xmlns:a16="http://schemas.microsoft.com/office/drawing/2014/main" id="{E66B267A-A765-0F44-B9F9-3EE25B21D62E}"/>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56E07BF-3213-AB4A-9CE0-F62EBB39BFC7}"/>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74A7F1F-6F24-5847-92A8-7C5212D7A4FE}"/>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7469ACE8-16C6-D64C-8C57-E58F7D9A3789}"/>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65A6DE4-415B-364C-B15A-E4A6D41A05B0}"/>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58" name="Cloud 57">
            <a:extLst>
              <a:ext uri="{FF2B5EF4-FFF2-40B4-BE49-F238E27FC236}">
                <a16:creationId xmlns:a16="http://schemas.microsoft.com/office/drawing/2014/main" id="{8B25F978-D98B-C142-ABD5-5342C8CC3C5B}"/>
              </a:ext>
            </a:extLst>
          </p:cNvPr>
          <p:cNvSpPr/>
          <p:nvPr/>
        </p:nvSpPr>
        <p:spPr>
          <a:xfrm rot="1105709">
            <a:off x="6811382" y="2246472"/>
            <a:ext cx="1969939" cy="1115802"/>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 Languages Here</a:t>
            </a:r>
          </a:p>
        </p:txBody>
      </p:sp>
    </p:spTree>
    <p:extLst>
      <p:ext uri="{BB962C8B-B14F-4D97-AF65-F5344CB8AC3E}">
        <p14:creationId xmlns:p14="http://schemas.microsoft.com/office/powerpoint/2010/main" val="340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4782-E8F7-924A-9E67-323A6416C7A2}"/>
              </a:ext>
            </a:extLst>
          </p:cNvPr>
          <p:cNvSpPr>
            <a:spLocks noGrp="1"/>
          </p:cNvSpPr>
          <p:nvPr>
            <p:ph type="title"/>
          </p:nvPr>
        </p:nvSpPr>
        <p:spPr/>
        <p:txBody>
          <a:bodyPr>
            <a:normAutofit fontScale="90000"/>
          </a:bodyPr>
          <a:lstStyle/>
          <a:p>
            <a:r>
              <a:rPr lang="en-US" dirty="0"/>
              <a:t>Chinese is Low on </a:t>
            </a:r>
            <a:r>
              <a:rPr lang="en-US" i="1" dirty="0"/>
              <a:t>Both</a:t>
            </a:r>
            <a:r>
              <a:rPr lang="en-US" dirty="0"/>
              <a:t> Dimensions of Morphological Complexity</a:t>
            </a:r>
          </a:p>
        </p:txBody>
      </p:sp>
      <p:sp>
        <p:nvSpPr>
          <p:cNvPr id="3" name="Content Placeholder 2">
            <a:extLst>
              <a:ext uri="{FF2B5EF4-FFF2-40B4-BE49-F238E27FC236}">
                <a16:creationId xmlns:a16="http://schemas.microsoft.com/office/drawing/2014/main" id="{EF6BE3F4-A7F6-5E44-A03D-D2F2E73B28BB}"/>
              </a:ext>
            </a:extLst>
          </p:cNvPr>
          <p:cNvSpPr>
            <a:spLocks noGrp="1"/>
          </p:cNvSpPr>
          <p:nvPr>
            <p:ph idx="1"/>
          </p:nvPr>
        </p:nvSpPr>
        <p:spPr>
          <a:xfrm>
            <a:off x="457200" y="1600201"/>
            <a:ext cx="8535692" cy="4469296"/>
          </a:xfrm>
        </p:spPr>
        <p:txBody>
          <a:bodyPr>
            <a:normAutofit/>
          </a:bodyPr>
          <a:lstStyle/>
          <a:p>
            <a:r>
              <a:rPr lang="en-US" b="1" dirty="0"/>
              <a:t>Morphology in a language is not necessary!</a:t>
            </a:r>
          </a:p>
          <a:p>
            <a:r>
              <a:rPr lang="en-US" dirty="0"/>
              <a:t>Let’s look at the Chinese verb “to drink”</a:t>
            </a:r>
          </a:p>
          <a:p>
            <a:pPr lvl="1"/>
            <a:r>
              <a:rPr lang="en-US" dirty="0"/>
              <a:t>drink = </a:t>
            </a:r>
            <a:r>
              <a:rPr lang="ja-JP" altLang="en-US"/>
              <a:t>喝</a:t>
            </a:r>
            <a:endParaRPr lang="en-US" altLang="ja-JP" dirty="0"/>
          </a:p>
          <a:p>
            <a:pPr lvl="1"/>
            <a:r>
              <a:rPr lang="en-US" dirty="0"/>
              <a:t>drinking = </a:t>
            </a:r>
            <a:r>
              <a:rPr lang="ja-JP" altLang="en-US"/>
              <a:t>喝</a:t>
            </a:r>
            <a:endParaRPr lang="en-US" altLang="ja-JP" dirty="0"/>
          </a:p>
          <a:p>
            <a:pPr lvl="1"/>
            <a:r>
              <a:rPr lang="en-US" dirty="0"/>
              <a:t>drank = </a:t>
            </a:r>
            <a:r>
              <a:rPr lang="ja-JP" altLang="en-US"/>
              <a:t>喝</a:t>
            </a:r>
            <a:endParaRPr lang="en-US" altLang="ja-JP" dirty="0"/>
          </a:p>
          <a:p>
            <a:pPr lvl="1"/>
            <a:endParaRPr lang="en-US" altLang="ja-JP" dirty="0"/>
          </a:p>
          <a:p>
            <a:r>
              <a:rPr lang="en-US" dirty="0"/>
              <a:t>Look mommy, no inflection!</a:t>
            </a:r>
          </a:p>
          <a:p>
            <a:endParaRPr lang="en-US" dirty="0"/>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48E33DA1-C250-3147-AE9C-73681481A2BA}"/>
              </a:ext>
            </a:extLst>
          </p:cNvPr>
          <p:cNvPicPr>
            <a:picLocks noChangeAspect="1"/>
          </p:cNvPicPr>
          <p:nvPr/>
        </p:nvPicPr>
        <p:blipFill>
          <a:blip r:embed="rId3"/>
          <a:stretch>
            <a:fillRect/>
          </a:stretch>
        </p:blipFill>
        <p:spPr>
          <a:xfrm>
            <a:off x="5103010" y="2966726"/>
            <a:ext cx="3583790" cy="1736246"/>
          </a:xfrm>
          <a:prstGeom prst="rect">
            <a:avLst/>
          </a:prstGeom>
        </p:spPr>
      </p:pic>
    </p:spTree>
    <p:extLst>
      <p:ext uri="{BB962C8B-B14F-4D97-AF65-F5344CB8AC3E}">
        <p14:creationId xmlns:p14="http://schemas.microsoft.com/office/powerpoint/2010/main" val="225941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lstStyle/>
          <a:p>
            <a:r>
              <a:rPr lang="en-US" dirty="0"/>
              <a:t>Our Hypothesis Again</a:t>
            </a:r>
          </a:p>
        </p:txBody>
      </p:sp>
      <p:sp>
        <p:nvSpPr>
          <p:cNvPr id="3" name="Content Placeholder 2">
            <a:extLst>
              <a:ext uri="{FF2B5EF4-FFF2-40B4-BE49-F238E27FC236}">
                <a16:creationId xmlns:a16="http://schemas.microsoft.com/office/drawing/2014/main" id="{939B523E-D7AD-5447-910F-CB0763CB2FD2}"/>
              </a:ext>
            </a:extLst>
          </p:cNvPr>
          <p:cNvSpPr>
            <a:spLocks noGrp="1"/>
          </p:cNvSpPr>
          <p:nvPr>
            <p:ph idx="1"/>
          </p:nvPr>
        </p:nvSpPr>
        <p:spPr>
          <a:xfrm>
            <a:off x="457200" y="1199408"/>
            <a:ext cx="8229600" cy="4926755"/>
          </a:xfrm>
        </p:spPr>
        <p:txBody>
          <a:bodyPr/>
          <a:lstStyle/>
          <a:p>
            <a:r>
              <a:rPr lang="en-US" dirty="0"/>
              <a:t>Inflectional, morphological systems have a lot of forms, or a lot irregularity, but not both</a:t>
            </a:r>
          </a:p>
        </p:txBody>
      </p:sp>
      <p:graphicFrame>
        <p:nvGraphicFramePr>
          <p:cNvPr id="19" name="Chart 18">
            <a:extLst>
              <a:ext uri="{FF2B5EF4-FFF2-40B4-BE49-F238E27FC236}">
                <a16:creationId xmlns:a16="http://schemas.microsoft.com/office/drawing/2014/main" id="{B8E774B3-7C5A-D445-A2F8-64F7FCEAF573}"/>
              </a:ext>
            </a:extLst>
          </p:cNvPr>
          <p:cNvGraphicFramePr/>
          <p:nvPr>
            <p:extLst>
              <p:ext uri="{D42A27DB-BD31-4B8C-83A1-F6EECF244321}">
                <p14:modId xmlns:p14="http://schemas.microsoft.com/office/powerpoint/2010/main" val="41986695"/>
              </p:ext>
            </p:extLst>
          </p:nvPr>
        </p:nvGraphicFramePr>
        <p:xfrm>
          <a:off x="1871461" y="2380901"/>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D290A7B-0A90-8A41-A26B-664525ADCE86}"/>
              </a:ext>
            </a:extLst>
          </p:cNvPr>
          <p:cNvSpPr txBox="1"/>
          <p:nvPr/>
        </p:nvSpPr>
        <p:spPr>
          <a:xfrm>
            <a:off x="3704567" y="6073854"/>
            <a:ext cx="1444754" cy="553998"/>
          </a:xfrm>
          <a:prstGeom prst="rect">
            <a:avLst/>
          </a:prstGeom>
          <a:noFill/>
        </p:spPr>
        <p:txBody>
          <a:bodyPr wrap="none" rtlCol="0">
            <a:spAutoFit/>
          </a:bodyPr>
          <a:lstStyle/>
          <a:p>
            <a:r>
              <a:rPr lang="en-US" sz="3000" b="1" dirty="0"/>
              <a:t># Forms</a:t>
            </a:r>
          </a:p>
        </p:txBody>
      </p:sp>
      <p:sp>
        <p:nvSpPr>
          <p:cNvPr id="23" name="TextBox 22">
            <a:extLst>
              <a:ext uri="{FF2B5EF4-FFF2-40B4-BE49-F238E27FC236}">
                <a16:creationId xmlns:a16="http://schemas.microsoft.com/office/drawing/2014/main" id="{FFCA2DDE-C3FA-C04D-BB2C-DE56BB3C26F2}"/>
              </a:ext>
            </a:extLst>
          </p:cNvPr>
          <p:cNvSpPr txBox="1"/>
          <p:nvPr/>
        </p:nvSpPr>
        <p:spPr>
          <a:xfrm rot="16200000">
            <a:off x="529954" y="3685682"/>
            <a:ext cx="1969322" cy="553998"/>
          </a:xfrm>
          <a:prstGeom prst="rect">
            <a:avLst/>
          </a:prstGeom>
          <a:noFill/>
        </p:spPr>
        <p:txBody>
          <a:bodyPr wrap="none" rtlCol="0">
            <a:spAutoFit/>
          </a:bodyPr>
          <a:lstStyle/>
          <a:p>
            <a:r>
              <a:rPr lang="en-US" sz="3000" b="1" dirty="0"/>
              <a:t>Irregularity</a:t>
            </a:r>
          </a:p>
        </p:txBody>
      </p:sp>
      <p:grpSp>
        <p:nvGrpSpPr>
          <p:cNvPr id="27" name="Group 26">
            <a:extLst>
              <a:ext uri="{FF2B5EF4-FFF2-40B4-BE49-F238E27FC236}">
                <a16:creationId xmlns:a16="http://schemas.microsoft.com/office/drawing/2014/main" id="{08590612-4973-1340-9426-DA6B7EC67936}"/>
              </a:ext>
            </a:extLst>
          </p:cNvPr>
          <p:cNvGrpSpPr/>
          <p:nvPr/>
        </p:nvGrpSpPr>
        <p:grpSpPr>
          <a:xfrm>
            <a:off x="2447809" y="2881796"/>
            <a:ext cx="5232407" cy="2706485"/>
            <a:chOff x="2198429" y="2949025"/>
            <a:chExt cx="5232407" cy="2706485"/>
          </a:xfrm>
        </p:grpSpPr>
        <p:grpSp>
          <p:nvGrpSpPr>
            <p:cNvPr id="28" name="Group 27">
              <a:extLst>
                <a:ext uri="{FF2B5EF4-FFF2-40B4-BE49-F238E27FC236}">
                  <a16:creationId xmlns:a16="http://schemas.microsoft.com/office/drawing/2014/main" id="{A0169C20-8D1A-C944-8B32-0281047CDE25}"/>
                </a:ext>
              </a:extLst>
            </p:cNvPr>
            <p:cNvGrpSpPr/>
            <p:nvPr/>
          </p:nvGrpSpPr>
          <p:grpSpPr>
            <a:xfrm>
              <a:off x="2201109" y="2989849"/>
              <a:ext cx="5229727" cy="2665661"/>
              <a:chOff x="2201109" y="2989849"/>
              <a:chExt cx="5229727" cy="2665661"/>
            </a:xfrm>
          </p:grpSpPr>
          <p:sp>
            <p:nvSpPr>
              <p:cNvPr id="35" name="Rectangle 34">
                <a:extLst>
                  <a:ext uri="{FF2B5EF4-FFF2-40B4-BE49-F238E27FC236}">
                    <a16:creationId xmlns:a16="http://schemas.microsoft.com/office/drawing/2014/main" id="{388BC1A1-6331-0A48-B21F-3D1A9C8748BA}"/>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96BDA0A-965B-4247-8537-98A0EAE9AC79}"/>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D6F0F2B-012A-7749-B5CE-F5E9145EFA27}"/>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7D5F5E4-C5F3-D446-9DC4-7DA7ADF406B6}"/>
                </a:ext>
              </a:extLst>
            </p:cNvPr>
            <p:cNvGrpSpPr/>
            <p:nvPr/>
          </p:nvGrpSpPr>
          <p:grpSpPr>
            <a:xfrm>
              <a:off x="2198429" y="2949025"/>
              <a:ext cx="5229728" cy="1949525"/>
              <a:chOff x="2198429" y="2949025"/>
              <a:chExt cx="5229728" cy="1949525"/>
            </a:xfrm>
          </p:grpSpPr>
          <p:cxnSp>
            <p:nvCxnSpPr>
              <p:cNvPr id="30" name="Straight Connector 29">
                <a:extLst>
                  <a:ext uri="{FF2B5EF4-FFF2-40B4-BE49-F238E27FC236}">
                    <a16:creationId xmlns:a16="http://schemas.microsoft.com/office/drawing/2014/main" id="{0C56882A-4FDB-C242-B38E-A30F3B84CD6A}"/>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F02A563-ACC7-754D-8CC0-B640ACA147C5}"/>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E9BAD52-9217-954C-8559-299D00ADD017}"/>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57BDF8D-2FF8-F74F-8625-2B182A741B62}"/>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6B6785D-D20E-A04C-B7F2-F1FD6A647272}"/>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0" name="Cloud 39">
            <a:extLst>
              <a:ext uri="{FF2B5EF4-FFF2-40B4-BE49-F238E27FC236}">
                <a16:creationId xmlns:a16="http://schemas.microsoft.com/office/drawing/2014/main" id="{EDDC8621-7B6C-6842-84A8-521CC4F3ADE3}"/>
              </a:ext>
            </a:extLst>
          </p:cNvPr>
          <p:cNvSpPr/>
          <p:nvPr/>
        </p:nvSpPr>
        <p:spPr>
          <a:xfrm rot="1105709">
            <a:off x="5161947" y="2588533"/>
            <a:ext cx="1969939" cy="1115802"/>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 Languages Here</a:t>
            </a:r>
          </a:p>
        </p:txBody>
      </p:sp>
    </p:spTree>
    <p:extLst>
      <p:ext uri="{BB962C8B-B14F-4D97-AF65-F5344CB8AC3E}">
        <p14:creationId xmlns:p14="http://schemas.microsoft.com/office/powerpoint/2010/main" val="693566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70B0-C3EE-0A42-9253-9302618D9228}"/>
              </a:ext>
            </a:extLst>
          </p:cNvPr>
          <p:cNvSpPr>
            <a:spLocks noGrp="1"/>
          </p:cNvSpPr>
          <p:nvPr>
            <p:ph type="title"/>
          </p:nvPr>
        </p:nvSpPr>
        <p:spPr/>
        <p:txBody>
          <a:bodyPr/>
          <a:lstStyle/>
          <a:p>
            <a:r>
              <a:rPr lang="en-US" dirty="0"/>
              <a:t>A Paired Permutation Test</a:t>
            </a:r>
          </a:p>
        </p:txBody>
      </p:sp>
      <p:sp>
        <p:nvSpPr>
          <p:cNvPr id="3" name="Content Placeholder 2">
            <a:extLst>
              <a:ext uri="{FF2B5EF4-FFF2-40B4-BE49-F238E27FC236}">
                <a16:creationId xmlns:a16="http://schemas.microsoft.com/office/drawing/2014/main" id="{EF179354-72F3-DC41-866A-49724E191A2E}"/>
              </a:ext>
            </a:extLst>
          </p:cNvPr>
          <p:cNvSpPr>
            <a:spLocks noGrp="1"/>
          </p:cNvSpPr>
          <p:nvPr>
            <p:ph idx="1"/>
          </p:nvPr>
        </p:nvSpPr>
        <p:spPr>
          <a:xfrm>
            <a:off x="17093" y="1539676"/>
            <a:ext cx="4580313" cy="4525963"/>
          </a:xfrm>
        </p:spPr>
        <p:txBody>
          <a:bodyPr>
            <a:normAutofit fontScale="85000" lnSpcReduction="20000"/>
          </a:bodyPr>
          <a:lstStyle/>
          <a:p>
            <a:r>
              <a:rPr lang="en-US" dirty="0"/>
              <a:t>There </a:t>
            </a:r>
            <a:r>
              <a:rPr lang="en-US" i="1" dirty="0"/>
              <a:t>appears</a:t>
            </a:r>
            <a:r>
              <a:rPr lang="en-US" dirty="0"/>
              <a:t> to be a trend, but is it significant?</a:t>
            </a:r>
          </a:p>
          <a:p>
            <a:pPr lvl="1"/>
            <a:r>
              <a:rPr lang="en-US" dirty="0"/>
              <a:t>Is the upper right-hand corner more empty that it would be by chance?</a:t>
            </a:r>
          </a:p>
          <a:p>
            <a:pPr lvl="1"/>
            <a:endParaRPr lang="en-US" dirty="0"/>
          </a:p>
          <a:p>
            <a:r>
              <a:rPr lang="en-US" dirty="0"/>
              <a:t>New Significance Test</a:t>
            </a:r>
          </a:p>
          <a:p>
            <a:pPr lvl="1"/>
            <a:r>
              <a:rPr lang="en-US" dirty="0"/>
              <a:t>Keep x-axis in tact, shuffle            y-axis</a:t>
            </a:r>
          </a:p>
          <a:p>
            <a:pPr lvl="1"/>
            <a:r>
              <a:rPr lang="en-US" dirty="0"/>
              <a:t>compare area under the Pareto curve</a:t>
            </a:r>
          </a:p>
          <a:p>
            <a:pPr lvl="1"/>
            <a:r>
              <a:rPr lang="en-US" dirty="0"/>
              <a:t>Non-parametric test</a:t>
            </a:r>
          </a:p>
        </p:txBody>
      </p:sp>
      <p:graphicFrame>
        <p:nvGraphicFramePr>
          <p:cNvPr id="4" name="Chart 3">
            <a:extLst>
              <a:ext uri="{FF2B5EF4-FFF2-40B4-BE49-F238E27FC236}">
                <a16:creationId xmlns:a16="http://schemas.microsoft.com/office/drawing/2014/main" id="{8638FC7F-7375-8D4C-90E8-748AC1499F40}"/>
              </a:ext>
            </a:extLst>
          </p:cNvPr>
          <p:cNvGraphicFramePr/>
          <p:nvPr>
            <p:extLst>
              <p:ext uri="{D42A27DB-BD31-4B8C-83A1-F6EECF244321}">
                <p14:modId xmlns:p14="http://schemas.microsoft.com/office/powerpoint/2010/main" val="3966306455"/>
              </p:ext>
            </p:extLst>
          </p:nvPr>
        </p:nvGraphicFramePr>
        <p:xfrm>
          <a:off x="4472246" y="1948645"/>
          <a:ext cx="4671753" cy="3404757"/>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919F8945-3122-8842-AB17-CDA7EC4FA0F6}"/>
              </a:ext>
            </a:extLst>
          </p:cNvPr>
          <p:cNvGrpSpPr/>
          <p:nvPr/>
        </p:nvGrpSpPr>
        <p:grpSpPr>
          <a:xfrm>
            <a:off x="5020887" y="2449540"/>
            <a:ext cx="3835868" cy="2359204"/>
            <a:chOff x="2198429" y="2949025"/>
            <a:chExt cx="5232407" cy="2706485"/>
          </a:xfrm>
        </p:grpSpPr>
        <p:grpSp>
          <p:nvGrpSpPr>
            <p:cNvPr id="10" name="Group 9">
              <a:extLst>
                <a:ext uri="{FF2B5EF4-FFF2-40B4-BE49-F238E27FC236}">
                  <a16:creationId xmlns:a16="http://schemas.microsoft.com/office/drawing/2014/main" id="{7D109C14-8EC7-1C4A-A9F5-3B221FA02E1C}"/>
                </a:ext>
              </a:extLst>
            </p:cNvPr>
            <p:cNvGrpSpPr/>
            <p:nvPr/>
          </p:nvGrpSpPr>
          <p:grpSpPr>
            <a:xfrm>
              <a:off x="2201109" y="2989849"/>
              <a:ext cx="5229727" cy="2665661"/>
              <a:chOff x="2201109" y="2989849"/>
              <a:chExt cx="5229727" cy="2665661"/>
            </a:xfrm>
          </p:grpSpPr>
          <p:sp>
            <p:nvSpPr>
              <p:cNvPr id="17" name="Rectangle 16">
                <a:extLst>
                  <a:ext uri="{FF2B5EF4-FFF2-40B4-BE49-F238E27FC236}">
                    <a16:creationId xmlns:a16="http://schemas.microsoft.com/office/drawing/2014/main" id="{8BCB4193-FA3D-464C-A786-6C2F2279D811}"/>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4AA4B0D-D76B-874F-A968-388488C32640}"/>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67C4AAA-80B5-AA4F-A47F-9C4B56938AAB}"/>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F596DB9-9A02-9448-84FA-F11B3236F9F8}"/>
                </a:ext>
              </a:extLst>
            </p:cNvPr>
            <p:cNvGrpSpPr/>
            <p:nvPr/>
          </p:nvGrpSpPr>
          <p:grpSpPr>
            <a:xfrm>
              <a:off x="2198429" y="2949025"/>
              <a:ext cx="5229728" cy="1949525"/>
              <a:chOff x="2198429" y="2949025"/>
              <a:chExt cx="5229728" cy="1949525"/>
            </a:xfrm>
          </p:grpSpPr>
          <p:cxnSp>
            <p:nvCxnSpPr>
              <p:cNvPr id="12" name="Straight Connector 11">
                <a:extLst>
                  <a:ext uri="{FF2B5EF4-FFF2-40B4-BE49-F238E27FC236}">
                    <a16:creationId xmlns:a16="http://schemas.microsoft.com/office/drawing/2014/main" id="{41006DE6-E41D-CA4B-BD5B-5898320157D4}"/>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A87DECF-7AF2-B44B-BF21-1DAE5A652FC5}"/>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968A1E6-B57D-D249-9D33-6221FE9AE054}"/>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8373B21-60B0-BB4E-846B-F86A68FD032E}"/>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45E0806-9939-D547-91DE-1FF57BF3E42F}"/>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3" name="Cloud 22">
            <a:extLst>
              <a:ext uri="{FF2B5EF4-FFF2-40B4-BE49-F238E27FC236}">
                <a16:creationId xmlns:a16="http://schemas.microsoft.com/office/drawing/2014/main" id="{71F49ACA-9694-1144-A40A-438C72F297E9}"/>
              </a:ext>
            </a:extLst>
          </p:cNvPr>
          <p:cNvSpPr/>
          <p:nvPr/>
        </p:nvSpPr>
        <p:spPr>
          <a:xfrm rot="1105709">
            <a:off x="6811382" y="2246472"/>
            <a:ext cx="1969939" cy="1115802"/>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 Languages Here</a:t>
            </a:r>
          </a:p>
        </p:txBody>
      </p:sp>
    </p:spTree>
    <p:extLst>
      <p:ext uri="{BB962C8B-B14F-4D97-AF65-F5344CB8AC3E}">
        <p14:creationId xmlns:p14="http://schemas.microsoft.com/office/powerpoint/2010/main" val="17142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13A9AC-6626-0941-8545-FF4665D3EAD8}"/>
              </a:ext>
            </a:extLst>
          </p:cNvPr>
          <p:cNvSpPr/>
          <p:nvPr/>
        </p:nvSpPr>
        <p:spPr>
          <a:xfrm>
            <a:off x="2222499" y="3263900"/>
            <a:ext cx="4838701" cy="2425700"/>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7A7853-8108-034E-AF04-2A11E9C1150E}"/>
              </a:ext>
            </a:extLst>
          </p:cNvPr>
          <p:cNvSpPr>
            <a:spLocks noGrp="1"/>
          </p:cNvSpPr>
          <p:nvPr>
            <p:ph type="title"/>
          </p:nvPr>
        </p:nvSpPr>
        <p:spPr/>
        <p:txBody>
          <a:bodyPr>
            <a:normAutofit/>
          </a:bodyPr>
          <a:lstStyle/>
          <a:p>
            <a:r>
              <a:rPr lang="en-US" dirty="0"/>
              <a:t>Random Morphological Trade-Off</a:t>
            </a:r>
          </a:p>
        </p:txBody>
      </p:sp>
      <p:sp>
        <p:nvSpPr>
          <p:cNvPr id="3" name="Content Placeholder 2">
            <a:extLst>
              <a:ext uri="{FF2B5EF4-FFF2-40B4-BE49-F238E27FC236}">
                <a16:creationId xmlns:a16="http://schemas.microsoft.com/office/drawing/2014/main" id="{8602939B-C970-2B44-9136-C87CA005A797}"/>
              </a:ext>
            </a:extLst>
          </p:cNvPr>
          <p:cNvSpPr>
            <a:spLocks noGrp="1"/>
          </p:cNvSpPr>
          <p:nvPr>
            <p:ph idx="1"/>
          </p:nvPr>
        </p:nvSpPr>
        <p:spPr/>
        <p:txBody>
          <a:bodyPr/>
          <a:lstStyle/>
          <a:p>
            <a:endParaRPr lang="en-US" dirty="0"/>
          </a:p>
        </p:txBody>
      </p:sp>
      <p:graphicFrame>
        <p:nvGraphicFramePr>
          <p:cNvPr id="6" name="Chart 5">
            <a:extLst>
              <a:ext uri="{FF2B5EF4-FFF2-40B4-BE49-F238E27FC236}">
                <a16:creationId xmlns:a16="http://schemas.microsoft.com/office/drawing/2014/main" id="{1774D83A-E00A-2A42-8D0A-37346C89CC6F}"/>
              </a:ext>
            </a:extLst>
          </p:cNvPr>
          <p:cNvGraphicFramePr/>
          <p:nvPr>
            <p:extLst>
              <p:ext uri="{D42A27DB-BD31-4B8C-83A1-F6EECF244321}">
                <p14:modId xmlns:p14="http://schemas.microsoft.com/office/powerpoint/2010/main" val="3307271582"/>
              </p:ext>
            </p:extLst>
          </p:nvPr>
        </p:nvGraphicFramePr>
        <p:xfrm>
          <a:off x="1622081" y="2448130"/>
          <a:ext cx="6096000" cy="3708029"/>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a:extLst>
              <a:ext uri="{FF2B5EF4-FFF2-40B4-BE49-F238E27FC236}">
                <a16:creationId xmlns:a16="http://schemas.microsoft.com/office/drawing/2014/main" id="{EFC7CF91-3EE0-674D-A6C4-F0FB23411774}"/>
              </a:ext>
            </a:extLst>
          </p:cNvPr>
          <p:cNvGrpSpPr/>
          <p:nvPr/>
        </p:nvGrpSpPr>
        <p:grpSpPr>
          <a:xfrm>
            <a:off x="2198429" y="2949025"/>
            <a:ext cx="5232407" cy="2706485"/>
            <a:chOff x="2198429" y="2949025"/>
            <a:chExt cx="5232407" cy="2706485"/>
          </a:xfrm>
        </p:grpSpPr>
        <p:grpSp>
          <p:nvGrpSpPr>
            <p:cNvPr id="18" name="Group 17">
              <a:extLst>
                <a:ext uri="{FF2B5EF4-FFF2-40B4-BE49-F238E27FC236}">
                  <a16:creationId xmlns:a16="http://schemas.microsoft.com/office/drawing/2014/main" id="{5A40CFEF-23AC-4D4A-9289-38D088D3D5B8}"/>
                </a:ext>
              </a:extLst>
            </p:cNvPr>
            <p:cNvGrpSpPr/>
            <p:nvPr/>
          </p:nvGrpSpPr>
          <p:grpSpPr>
            <a:xfrm>
              <a:off x="2201109" y="2989849"/>
              <a:ext cx="5229727" cy="2665661"/>
              <a:chOff x="2201109" y="2989849"/>
              <a:chExt cx="5229727" cy="2665661"/>
            </a:xfrm>
          </p:grpSpPr>
          <p:sp>
            <p:nvSpPr>
              <p:cNvPr id="15" name="Rectangle 14">
                <a:extLst>
                  <a:ext uri="{FF2B5EF4-FFF2-40B4-BE49-F238E27FC236}">
                    <a16:creationId xmlns:a16="http://schemas.microsoft.com/office/drawing/2014/main" id="{8B881078-847A-684D-9853-E33A723B4AAF}"/>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94451A-CF40-2140-AF8E-087A24182481}"/>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6EEB2D5-9AA9-734F-9FAA-37C49CC79D18}"/>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2521C32-FB05-044F-A813-5F02F6974903}"/>
                </a:ext>
              </a:extLst>
            </p:cNvPr>
            <p:cNvGrpSpPr/>
            <p:nvPr/>
          </p:nvGrpSpPr>
          <p:grpSpPr>
            <a:xfrm>
              <a:off x="2198429" y="2949025"/>
              <a:ext cx="5229728" cy="1949525"/>
              <a:chOff x="2198429" y="2949025"/>
              <a:chExt cx="5229728" cy="1949525"/>
            </a:xfrm>
          </p:grpSpPr>
          <p:cxnSp>
            <p:nvCxnSpPr>
              <p:cNvPr id="19" name="Straight Connector 18">
                <a:extLst>
                  <a:ext uri="{FF2B5EF4-FFF2-40B4-BE49-F238E27FC236}">
                    <a16:creationId xmlns:a16="http://schemas.microsoft.com/office/drawing/2014/main" id="{BE6A38DF-EC47-DB49-8728-7E62C7ADEDB8}"/>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02D6537-456F-6F40-ABDB-48645DBDD6CB}"/>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1AD6A28-7FF7-9448-83CC-786C1589BA4D}"/>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F2F97A3-5E9B-2547-A8EC-E49A92D03151}"/>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9BA56CA-A429-414D-8389-493176C53AC4}"/>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6" name="TextBox 25">
            <a:extLst>
              <a:ext uri="{FF2B5EF4-FFF2-40B4-BE49-F238E27FC236}">
                <a16:creationId xmlns:a16="http://schemas.microsoft.com/office/drawing/2014/main" id="{F9F0715D-2BD8-B742-93F3-C054C1A0A710}"/>
              </a:ext>
            </a:extLst>
          </p:cNvPr>
          <p:cNvSpPr txBox="1"/>
          <p:nvPr/>
        </p:nvSpPr>
        <p:spPr>
          <a:xfrm>
            <a:off x="3794205" y="6146608"/>
            <a:ext cx="1444754" cy="553998"/>
          </a:xfrm>
          <a:prstGeom prst="rect">
            <a:avLst/>
          </a:prstGeom>
          <a:noFill/>
        </p:spPr>
        <p:txBody>
          <a:bodyPr wrap="none" rtlCol="0">
            <a:spAutoFit/>
          </a:bodyPr>
          <a:lstStyle/>
          <a:p>
            <a:r>
              <a:rPr lang="en-US" sz="3000" b="1" dirty="0"/>
              <a:t># Forms</a:t>
            </a:r>
          </a:p>
        </p:txBody>
      </p:sp>
      <p:sp>
        <p:nvSpPr>
          <p:cNvPr id="27" name="TextBox 26">
            <a:extLst>
              <a:ext uri="{FF2B5EF4-FFF2-40B4-BE49-F238E27FC236}">
                <a16:creationId xmlns:a16="http://schemas.microsoft.com/office/drawing/2014/main" id="{191B67E4-1A61-0D43-8E83-5DF174E758E5}"/>
              </a:ext>
            </a:extLst>
          </p:cNvPr>
          <p:cNvSpPr txBox="1"/>
          <p:nvPr/>
        </p:nvSpPr>
        <p:spPr>
          <a:xfrm rot="16200000">
            <a:off x="141325" y="3656285"/>
            <a:ext cx="1969322" cy="553998"/>
          </a:xfrm>
          <a:prstGeom prst="rect">
            <a:avLst/>
          </a:prstGeom>
          <a:noFill/>
        </p:spPr>
        <p:txBody>
          <a:bodyPr wrap="none" rtlCol="0">
            <a:spAutoFit/>
          </a:bodyPr>
          <a:lstStyle/>
          <a:p>
            <a:r>
              <a:rPr lang="en-US" sz="3000" b="1" dirty="0"/>
              <a:t>Irregularity</a:t>
            </a:r>
          </a:p>
        </p:txBody>
      </p:sp>
    </p:spTree>
    <p:extLst>
      <p:ext uri="{BB962C8B-B14F-4D97-AF65-F5344CB8AC3E}">
        <p14:creationId xmlns:p14="http://schemas.microsoft.com/office/powerpoint/2010/main" val="15069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6B7DC4-52F8-DD49-8272-C1F5308F636A}"/>
              </a:ext>
            </a:extLst>
          </p:cNvPr>
          <p:cNvSpPr/>
          <p:nvPr/>
        </p:nvSpPr>
        <p:spPr>
          <a:xfrm>
            <a:off x="2203043" y="3770142"/>
            <a:ext cx="4858157" cy="1919458"/>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18F506-EFDD-4D42-B51B-180DFCCA2439}"/>
              </a:ext>
            </a:extLst>
          </p:cNvPr>
          <p:cNvSpPr/>
          <p:nvPr/>
        </p:nvSpPr>
        <p:spPr>
          <a:xfrm>
            <a:off x="2203043" y="3252246"/>
            <a:ext cx="2135494" cy="517896"/>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7A7853-8108-034E-AF04-2A11E9C1150E}"/>
              </a:ext>
            </a:extLst>
          </p:cNvPr>
          <p:cNvSpPr>
            <a:spLocks noGrp="1"/>
          </p:cNvSpPr>
          <p:nvPr>
            <p:ph type="title"/>
          </p:nvPr>
        </p:nvSpPr>
        <p:spPr/>
        <p:txBody>
          <a:bodyPr>
            <a:normAutofit/>
          </a:bodyPr>
          <a:lstStyle/>
          <a:p>
            <a:r>
              <a:rPr lang="en-US" dirty="0"/>
              <a:t>Random Morphological Trade-Off</a:t>
            </a:r>
          </a:p>
        </p:txBody>
      </p:sp>
      <p:sp>
        <p:nvSpPr>
          <p:cNvPr id="3" name="Content Placeholder 2">
            <a:extLst>
              <a:ext uri="{FF2B5EF4-FFF2-40B4-BE49-F238E27FC236}">
                <a16:creationId xmlns:a16="http://schemas.microsoft.com/office/drawing/2014/main" id="{8602939B-C970-2B44-9136-C87CA005A797}"/>
              </a:ext>
            </a:extLst>
          </p:cNvPr>
          <p:cNvSpPr>
            <a:spLocks noGrp="1"/>
          </p:cNvSpPr>
          <p:nvPr>
            <p:ph idx="1"/>
          </p:nvPr>
        </p:nvSpPr>
        <p:spPr/>
        <p:txBody>
          <a:bodyPr/>
          <a:lstStyle/>
          <a:p>
            <a:endParaRPr lang="en-US" dirty="0"/>
          </a:p>
        </p:txBody>
      </p:sp>
      <p:graphicFrame>
        <p:nvGraphicFramePr>
          <p:cNvPr id="6" name="Chart 5">
            <a:extLst>
              <a:ext uri="{FF2B5EF4-FFF2-40B4-BE49-F238E27FC236}">
                <a16:creationId xmlns:a16="http://schemas.microsoft.com/office/drawing/2014/main" id="{1774D83A-E00A-2A42-8D0A-37346C89CC6F}"/>
              </a:ext>
            </a:extLst>
          </p:cNvPr>
          <p:cNvGraphicFramePr/>
          <p:nvPr/>
        </p:nvGraphicFramePr>
        <p:xfrm>
          <a:off x="1622081" y="2448130"/>
          <a:ext cx="6096000" cy="3708029"/>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320E5986-6F40-5B4E-A1A4-C942DC10055B}"/>
              </a:ext>
            </a:extLst>
          </p:cNvPr>
          <p:cNvGrpSpPr/>
          <p:nvPr/>
        </p:nvGrpSpPr>
        <p:grpSpPr>
          <a:xfrm>
            <a:off x="2198429" y="2949025"/>
            <a:ext cx="5232407" cy="2706485"/>
            <a:chOff x="2198429" y="2949025"/>
            <a:chExt cx="5232407" cy="2706485"/>
          </a:xfrm>
        </p:grpSpPr>
        <p:grpSp>
          <p:nvGrpSpPr>
            <p:cNvPr id="11" name="Group 10">
              <a:extLst>
                <a:ext uri="{FF2B5EF4-FFF2-40B4-BE49-F238E27FC236}">
                  <a16:creationId xmlns:a16="http://schemas.microsoft.com/office/drawing/2014/main" id="{098F5F58-BF9A-7041-AF7C-E9A5694AB84C}"/>
                </a:ext>
              </a:extLst>
            </p:cNvPr>
            <p:cNvGrpSpPr/>
            <p:nvPr/>
          </p:nvGrpSpPr>
          <p:grpSpPr>
            <a:xfrm>
              <a:off x="2201109" y="2989849"/>
              <a:ext cx="5229727" cy="2665661"/>
              <a:chOff x="2201109" y="2989849"/>
              <a:chExt cx="5229727" cy="2665661"/>
            </a:xfrm>
          </p:grpSpPr>
          <p:sp>
            <p:nvSpPr>
              <p:cNvPr id="18" name="Rectangle 17">
                <a:extLst>
                  <a:ext uri="{FF2B5EF4-FFF2-40B4-BE49-F238E27FC236}">
                    <a16:creationId xmlns:a16="http://schemas.microsoft.com/office/drawing/2014/main" id="{1DDDD9AE-8FD1-144A-AA3E-FB780E73005A}"/>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C0E0C0-6312-6241-8E6C-373F0A72DBAB}"/>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F5566E-B45C-8C41-8BD3-4B266F42DD7D}"/>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A09733B-6182-0243-8419-A4612E2E153B}"/>
                </a:ext>
              </a:extLst>
            </p:cNvPr>
            <p:cNvGrpSpPr/>
            <p:nvPr/>
          </p:nvGrpSpPr>
          <p:grpSpPr>
            <a:xfrm>
              <a:off x="2198429" y="2949025"/>
              <a:ext cx="5229728" cy="1949525"/>
              <a:chOff x="2198429" y="2949025"/>
              <a:chExt cx="5229728" cy="1949525"/>
            </a:xfrm>
          </p:grpSpPr>
          <p:cxnSp>
            <p:nvCxnSpPr>
              <p:cNvPr id="13" name="Straight Connector 12">
                <a:extLst>
                  <a:ext uri="{FF2B5EF4-FFF2-40B4-BE49-F238E27FC236}">
                    <a16:creationId xmlns:a16="http://schemas.microsoft.com/office/drawing/2014/main" id="{694D4B17-F192-D943-9803-8BF91C279A4B}"/>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ECFC759-A4F1-2F4A-9740-AAB35934D2E1}"/>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7C1C83C-3D88-9E4A-95B5-A3C347B6F385}"/>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D7FB066-6D4A-2F4C-AFF0-9EABCAD431D3}"/>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0498337-59B4-C545-9F59-492A33BF2464}"/>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1" name="TextBox 20">
            <a:extLst>
              <a:ext uri="{FF2B5EF4-FFF2-40B4-BE49-F238E27FC236}">
                <a16:creationId xmlns:a16="http://schemas.microsoft.com/office/drawing/2014/main" id="{15F9CDB1-FEA7-6B49-AE5E-3C69CC84CF66}"/>
              </a:ext>
            </a:extLst>
          </p:cNvPr>
          <p:cNvSpPr txBox="1"/>
          <p:nvPr/>
        </p:nvSpPr>
        <p:spPr>
          <a:xfrm>
            <a:off x="3794205" y="6146608"/>
            <a:ext cx="1444754" cy="553998"/>
          </a:xfrm>
          <a:prstGeom prst="rect">
            <a:avLst/>
          </a:prstGeom>
          <a:noFill/>
        </p:spPr>
        <p:txBody>
          <a:bodyPr wrap="none" rtlCol="0">
            <a:spAutoFit/>
          </a:bodyPr>
          <a:lstStyle/>
          <a:p>
            <a:r>
              <a:rPr lang="en-US" sz="3000" b="1" dirty="0"/>
              <a:t># Forms</a:t>
            </a:r>
          </a:p>
        </p:txBody>
      </p:sp>
      <p:sp>
        <p:nvSpPr>
          <p:cNvPr id="22" name="TextBox 21">
            <a:extLst>
              <a:ext uri="{FF2B5EF4-FFF2-40B4-BE49-F238E27FC236}">
                <a16:creationId xmlns:a16="http://schemas.microsoft.com/office/drawing/2014/main" id="{E1595036-6897-334C-86A8-6D3D695B7C3D}"/>
              </a:ext>
            </a:extLst>
          </p:cNvPr>
          <p:cNvSpPr txBox="1"/>
          <p:nvPr/>
        </p:nvSpPr>
        <p:spPr>
          <a:xfrm rot="16200000">
            <a:off x="141325" y="3656285"/>
            <a:ext cx="1969322" cy="553998"/>
          </a:xfrm>
          <a:prstGeom prst="rect">
            <a:avLst/>
          </a:prstGeom>
          <a:noFill/>
        </p:spPr>
        <p:txBody>
          <a:bodyPr wrap="none" rtlCol="0">
            <a:spAutoFit/>
          </a:bodyPr>
          <a:lstStyle/>
          <a:p>
            <a:r>
              <a:rPr lang="en-US" sz="3000" b="1" dirty="0"/>
              <a:t>Irregularity</a:t>
            </a:r>
          </a:p>
        </p:txBody>
      </p:sp>
    </p:spTree>
    <p:extLst>
      <p:ext uri="{BB962C8B-B14F-4D97-AF65-F5344CB8AC3E}">
        <p14:creationId xmlns:p14="http://schemas.microsoft.com/office/powerpoint/2010/main" val="1044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B004FA-B2C1-3F4A-9164-D6F42F284546}"/>
              </a:ext>
            </a:extLst>
          </p:cNvPr>
          <p:cNvSpPr/>
          <p:nvPr/>
        </p:nvSpPr>
        <p:spPr>
          <a:xfrm>
            <a:off x="2198341" y="3261974"/>
            <a:ext cx="2318241" cy="534171"/>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98D272-B431-1C4A-B2AB-6F317C263BB7}"/>
              </a:ext>
            </a:extLst>
          </p:cNvPr>
          <p:cNvSpPr/>
          <p:nvPr/>
        </p:nvSpPr>
        <p:spPr>
          <a:xfrm>
            <a:off x="2198340" y="3796144"/>
            <a:ext cx="3343478" cy="678873"/>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21A16C-94BB-6A42-B2A6-54BADB9622DB}"/>
              </a:ext>
            </a:extLst>
          </p:cNvPr>
          <p:cNvSpPr/>
          <p:nvPr/>
        </p:nvSpPr>
        <p:spPr>
          <a:xfrm>
            <a:off x="2198339" y="4475018"/>
            <a:ext cx="4936751" cy="526474"/>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7452D0-1E6C-D547-99D7-58E361EDEA25}"/>
              </a:ext>
            </a:extLst>
          </p:cNvPr>
          <p:cNvSpPr/>
          <p:nvPr/>
        </p:nvSpPr>
        <p:spPr>
          <a:xfrm>
            <a:off x="2198339" y="5001491"/>
            <a:ext cx="5241552" cy="678873"/>
          </a:xfrm>
          <a:prstGeom prst="rect">
            <a:avLst/>
          </a:prstGeom>
          <a:solidFill>
            <a:schemeClr val="accent3">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7A7853-8108-034E-AF04-2A11E9C1150E}"/>
              </a:ext>
            </a:extLst>
          </p:cNvPr>
          <p:cNvSpPr>
            <a:spLocks noGrp="1"/>
          </p:cNvSpPr>
          <p:nvPr>
            <p:ph type="title"/>
          </p:nvPr>
        </p:nvSpPr>
        <p:spPr/>
        <p:txBody>
          <a:bodyPr>
            <a:normAutofit/>
          </a:bodyPr>
          <a:lstStyle/>
          <a:p>
            <a:r>
              <a:rPr lang="en-US" dirty="0"/>
              <a:t>Random Morphological Trade-Off</a:t>
            </a:r>
          </a:p>
        </p:txBody>
      </p:sp>
      <p:sp>
        <p:nvSpPr>
          <p:cNvPr id="3" name="Content Placeholder 2">
            <a:extLst>
              <a:ext uri="{FF2B5EF4-FFF2-40B4-BE49-F238E27FC236}">
                <a16:creationId xmlns:a16="http://schemas.microsoft.com/office/drawing/2014/main" id="{8602939B-C970-2B44-9136-C87CA005A797}"/>
              </a:ext>
            </a:extLst>
          </p:cNvPr>
          <p:cNvSpPr>
            <a:spLocks noGrp="1"/>
          </p:cNvSpPr>
          <p:nvPr>
            <p:ph idx="1"/>
          </p:nvPr>
        </p:nvSpPr>
        <p:spPr/>
        <p:txBody>
          <a:bodyPr/>
          <a:lstStyle/>
          <a:p>
            <a:endParaRPr lang="en-US" dirty="0"/>
          </a:p>
        </p:txBody>
      </p:sp>
      <p:graphicFrame>
        <p:nvGraphicFramePr>
          <p:cNvPr id="6" name="Chart 5">
            <a:extLst>
              <a:ext uri="{FF2B5EF4-FFF2-40B4-BE49-F238E27FC236}">
                <a16:creationId xmlns:a16="http://schemas.microsoft.com/office/drawing/2014/main" id="{1774D83A-E00A-2A42-8D0A-37346C89CC6F}"/>
              </a:ext>
            </a:extLst>
          </p:cNvPr>
          <p:cNvGraphicFramePr/>
          <p:nvPr/>
        </p:nvGraphicFramePr>
        <p:xfrm>
          <a:off x="1622081" y="2448130"/>
          <a:ext cx="6096000" cy="3708029"/>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9A3BE45D-AB07-824E-99AF-CDDF5A661F8E}"/>
              </a:ext>
            </a:extLst>
          </p:cNvPr>
          <p:cNvGrpSpPr/>
          <p:nvPr/>
        </p:nvGrpSpPr>
        <p:grpSpPr>
          <a:xfrm>
            <a:off x="2198429" y="2949025"/>
            <a:ext cx="5232407" cy="2706485"/>
            <a:chOff x="2198429" y="2949025"/>
            <a:chExt cx="5232407" cy="2706485"/>
          </a:xfrm>
        </p:grpSpPr>
        <p:grpSp>
          <p:nvGrpSpPr>
            <p:cNvPr id="11" name="Group 10">
              <a:extLst>
                <a:ext uri="{FF2B5EF4-FFF2-40B4-BE49-F238E27FC236}">
                  <a16:creationId xmlns:a16="http://schemas.microsoft.com/office/drawing/2014/main" id="{B3291FB3-488F-924C-A417-4C414EEE6CDD}"/>
                </a:ext>
              </a:extLst>
            </p:cNvPr>
            <p:cNvGrpSpPr/>
            <p:nvPr/>
          </p:nvGrpSpPr>
          <p:grpSpPr>
            <a:xfrm>
              <a:off x="2201109" y="2989849"/>
              <a:ext cx="5229727" cy="2665661"/>
              <a:chOff x="2201109" y="2989849"/>
              <a:chExt cx="5229727" cy="2665661"/>
            </a:xfrm>
          </p:grpSpPr>
          <p:sp>
            <p:nvSpPr>
              <p:cNvPr id="18" name="Rectangle 17">
                <a:extLst>
                  <a:ext uri="{FF2B5EF4-FFF2-40B4-BE49-F238E27FC236}">
                    <a16:creationId xmlns:a16="http://schemas.microsoft.com/office/drawing/2014/main" id="{509DDF04-E097-DD43-87FF-F11393E195E4}"/>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8FFA36-662F-224F-8B0C-BB4E65E89101}"/>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3C3E39-9CA4-1340-87DD-4289B91A9129}"/>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48704A4-D417-1C4A-922D-593B3E6FC3D7}"/>
                </a:ext>
              </a:extLst>
            </p:cNvPr>
            <p:cNvGrpSpPr/>
            <p:nvPr/>
          </p:nvGrpSpPr>
          <p:grpSpPr>
            <a:xfrm>
              <a:off x="2198429" y="2949025"/>
              <a:ext cx="5229728" cy="1949525"/>
              <a:chOff x="2198429" y="2949025"/>
              <a:chExt cx="5229728" cy="1949525"/>
            </a:xfrm>
          </p:grpSpPr>
          <p:cxnSp>
            <p:nvCxnSpPr>
              <p:cNvPr id="13" name="Straight Connector 12">
                <a:extLst>
                  <a:ext uri="{FF2B5EF4-FFF2-40B4-BE49-F238E27FC236}">
                    <a16:creationId xmlns:a16="http://schemas.microsoft.com/office/drawing/2014/main" id="{7709B9C9-A4AF-2D4C-AF45-A050D78CEEE6}"/>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19A1FFE-4EC2-7445-BAF3-B6CE49200321}"/>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E3D998E-4DAD-8F49-8047-16E124A69F6C}"/>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3C0CEC-38CA-3345-B30F-D0FD5957DD6C}"/>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2D6CF2A-8898-BF48-8C77-539EFA79F49D}"/>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2" name="TextBox 21">
            <a:extLst>
              <a:ext uri="{FF2B5EF4-FFF2-40B4-BE49-F238E27FC236}">
                <a16:creationId xmlns:a16="http://schemas.microsoft.com/office/drawing/2014/main" id="{F7A1D6FE-95FB-0C41-AAF0-C003A305279C}"/>
              </a:ext>
            </a:extLst>
          </p:cNvPr>
          <p:cNvSpPr txBox="1"/>
          <p:nvPr/>
        </p:nvSpPr>
        <p:spPr>
          <a:xfrm>
            <a:off x="3794205" y="6146608"/>
            <a:ext cx="1444754" cy="553998"/>
          </a:xfrm>
          <a:prstGeom prst="rect">
            <a:avLst/>
          </a:prstGeom>
          <a:noFill/>
        </p:spPr>
        <p:txBody>
          <a:bodyPr wrap="none" rtlCol="0">
            <a:spAutoFit/>
          </a:bodyPr>
          <a:lstStyle/>
          <a:p>
            <a:r>
              <a:rPr lang="en-US" sz="3000" b="1" dirty="0"/>
              <a:t># Forms</a:t>
            </a:r>
          </a:p>
        </p:txBody>
      </p:sp>
      <p:sp>
        <p:nvSpPr>
          <p:cNvPr id="23" name="TextBox 22">
            <a:extLst>
              <a:ext uri="{FF2B5EF4-FFF2-40B4-BE49-F238E27FC236}">
                <a16:creationId xmlns:a16="http://schemas.microsoft.com/office/drawing/2014/main" id="{3EE84669-936A-F74D-83EC-C4B889270F40}"/>
              </a:ext>
            </a:extLst>
          </p:cNvPr>
          <p:cNvSpPr txBox="1"/>
          <p:nvPr/>
        </p:nvSpPr>
        <p:spPr>
          <a:xfrm rot="16200000">
            <a:off x="141325" y="3656285"/>
            <a:ext cx="1969322" cy="553998"/>
          </a:xfrm>
          <a:prstGeom prst="rect">
            <a:avLst/>
          </a:prstGeom>
          <a:noFill/>
        </p:spPr>
        <p:txBody>
          <a:bodyPr wrap="none" rtlCol="0">
            <a:spAutoFit/>
          </a:bodyPr>
          <a:lstStyle/>
          <a:p>
            <a:r>
              <a:rPr lang="en-US" sz="3000" b="1" dirty="0"/>
              <a:t>Irregularity</a:t>
            </a:r>
          </a:p>
        </p:txBody>
      </p:sp>
    </p:spTree>
    <p:extLst>
      <p:ext uri="{BB962C8B-B14F-4D97-AF65-F5344CB8AC3E}">
        <p14:creationId xmlns:p14="http://schemas.microsoft.com/office/powerpoint/2010/main" val="15954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lstStyle/>
          <a:p>
            <a:r>
              <a:rPr lang="en-US" dirty="0"/>
              <a:t>Scientific Finding</a:t>
            </a:r>
          </a:p>
        </p:txBody>
      </p:sp>
      <p:sp>
        <p:nvSpPr>
          <p:cNvPr id="3" name="Content Placeholder 2">
            <a:extLst>
              <a:ext uri="{FF2B5EF4-FFF2-40B4-BE49-F238E27FC236}">
                <a16:creationId xmlns:a16="http://schemas.microsoft.com/office/drawing/2014/main" id="{939B523E-D7AD-5447-910F-CB0763CB2FD2}"/>
              </a:ext>
            </a:extLst>
          </p:cNvPr>
          <p:cNvSpPr>
            <a:spLocks noGrp="1"/>
          </p:cNvSpPr>
          <p:nvPr>
            <p:ph idx="1"/>
          </p:nvPr>
        </p:nvSpPr>
        <p:spPr>
          <a:xfrm>
            <a:off x="457200" y="1199408"/>
            <a:ext cx="8229600" cy="4926755"/>
          </a:xfrm>
        </p:spPr>
        <p:txBody>
          <a:bodyPr/>
          <a:lstStyle/>
          <a:p>
            <a:pPr marL="0" indent="0">
              <a:buNone/>
            </a:pPr>
            <a:r>
              <a:rPr lang="en-US" b="1" dirty="0"/>
              <a:t>  Gap in the upper right-hand size with </a:t>
            </a:r>
            <a:r>
              <a:rPr lang="en-US" b="1" i="1" dirty="0"/>
              <a:t>p</a:t>
            </a:r>
            <a:r>
              <a:rPr lang="en-US" b="1" dirty="0"/>
              <a:t> &lt; 0.05</a:t>
            </a:r>
          </a:p>
        </p:txBody>
      </p:sp>
      <p:graphicFrame>
        <p:nvGraphicFramePr>
          <p:cNvPr id="19" name="Chart 18">
            <a:extLst>
              <a:ext uri="{FF2B5EF4-FFF2-40B4-BE49-F238E27FC236}">
                <a16:creationId xmlns:a16="http://schemas.microsoft.com/office/drawing/2014/main" id="{16E2751C-7C7F-AD48-87EC-0E9CB2633D5C}"/>
              </a:ext>
            </a:extLst>
          </p:cNvPr>
          <p:cNvGraphicFramePr/>
          <p:nvPr>
            <p:extLst>
              <p:ext uri="{D42A27DB-BD31-4B8C-83A1-F6EECF244321}">
                <p14:modId xmlns:p14="http://schemas.microsoft.com/office/powerpoint/2010/main" val="1066619214"/>
              </p:ext>
            </p:extLst>
          </p:nvPr>
        </p:nvGraphicFramePr>
        <p:xfrm>
          <a:off x="1588830" y="2164780"/>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EF2D0C23-93D3-4945-B3D0-2FF42E25E60A}"/>
              </a:ext>
            </a:extLst>
          </p:cNvPr>
          <p:cNvSpPr txBox="1"/>
          <p:nvPr/>
        </p:nvSpPr>
        <p:spPr>
          <a:xfrm>
            <a:off x="3421936" y="5857733"/>
            <a:ext cx="1444754" cy="553998"/>
          </a:xfrm>
          <a:prstGeom prst="rect">
            <a:avLst/>
          </a:prstGeom>
          <a:noFill/>
        </p:spPr>
        <p:txBody>
          <a:bodyPr wrap="none" rtlCol="0">
            <a:spAutoFit/>
          </a:bodyPr>
          <a:lstStyle/>
          <a:p>
            <a:r>
              <a:rPr lang="en-US" sz="3000" b="1" dirty="0"/>
              <a:t># Forms</a:t>
            </a:r>
          </a:p>
        </p:txBody>
      </p:sp>
      <p:sp>
        <p:nvSpPr>
          <p:cNvPr id="23" name="TextBox 22">
            <a:extLst>
              <a:ext uri="{FF2B5EF4-FFF2-40B4-BE49-F238E27FC236}">
                <a16:creationId xmlns:a16="http://schemas.microsoft.com/office/drawing/2014/main" id="{EF3118A2-19DF-3045-932D-8A5ED4A16169}"/>
              </a:ext>
            </a:extLst>
          </p:cNvPr>
          <p:cNvSpPr txBox="1"/>
          <p:nvPr/>
        </p:nvSpPr>
        <p:spPr>
          <a:xfrm rot="16200000">
            <a:off x="247323" y="3469561"/>
            <a:ext cx="1969322" cy="553998"/>
          </a:xfrm>
          <a:prstGeom prst="rect">
            <a:avLst/>
          </a:prstGeom>
          <a:noFill/>
        </p:spPr>
        <p:txBody>
          <a:bodyPr wrap="none" rtlCol="0">
            <a:spAutoFit/>
          </a:bodyPr>
          <a:lstStyle/>
          <a:p>
            <a:r>
              <a:rPr lang="en-US" sz="3000" b="1" dirty="0"/>
              <a:t>Irregularity</a:t>
            </a:r>
          </a:p>
        </p:txBody>
      </p:sp>
      <p:grpSp>
        <p:nvGrpSpPr>
          <p:cNvPr id="27" name="Group 26">
            <a:extLst>
              <a:ext uri="{FF2B5EF4-FFF2-40B4-BE49-F238E27FC236}">
                <a16:creationId xmlns:a16="http://schemas.microsoft.com/office/drawing/2014/main" id="{58BC18B8-9D62-C04F-B781-150E288395F7}"/>
              </a:ext>
            </a:extLst>
          </p:cNvPr>
          <p:cNvGrpSpPr/>
          <p:nvPr/>
        </p:nvGrpSpPr>
        <p:grpSpPr>
          <a:xfrm>
            <a:off x="2165178" y="2665675"/>
            <a:ext cx="5232407" cy="2706485"/>
            <a:chOff x="2198429" y="2949025"/>
            <a:chExt cx="5232407" cy="2706485"/>
          </a:xfrm>
        </p:grpSpPr>
        <p:grpSp>
          <p:nvGrpSpPr>
            <p:cNvPr id="28" name="Group 27">
              <a:extLst>
                <a:ext uri="{FF2B5EF4-FFF2-40B4-BE49-F238E27FC236}">
                  <a16:creationId xmlns:a16="http://schemas.microsoft.com/office/drawing/2014/main" id="{930EE225-C1DF-3741-8B19-8CCEEC2A3506}"/>
                </a:ext>
              </a:extLst>
            </p:cNvPr>
            <p:cNvGrpSpPr/>
            <p:nvPr/>
          </p:nvGrpSpPr>
          <p:grpSpPr>
            <a:xfrm>
              <a:off x="2201109" y="2989849"/>
              <a:ext cx="5229727" cy="2665661"/>
              <a:chOff x="2201109" y="2989849"/>
              <a:chExt cx="5229727" cy="2665661"/>
            </a:xfrm>
          </p:grpSpPr>
          <p:sp>
            <p:nvSpPr>
              <p:cNvPr id="35" name="Rectangle 34">
                <a:extLst>
                  <a:ext uri="{FF2B5EF4-FFF2-40B4-BE49-F238E27FC236}">
                    <a16:creationId xmlns:a16="http://schemas.microsoft.com/office/drawing/2014/main" id="{58279295-9E71-E945-A664-B1064724B54F}"/>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CD29205-F380-D04F-AABB-13A398BA1235}"/>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2E38907-54E9-E946-9AAB-2E4666D9A5CC}"/>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20C2320-C2A5-C640-8EF6-DFECD6B11188}"/>
                </a:ext>
              </a:extLst>
            </p:cNvPr>
            <p:cNvGrpSpPr/>
            <p:nvPr/>
          </p:nvGrpSpPr>
          <p:grpSpPr>
            <a:xfrm>
              <a:off x="2198429" y="2949025"/>
              <a:ext cx="5229728" cy="1949525"/>
              <a:chOff x="2198429" y="2949025"/>
              <a:chExt cx="5229728" cy="1949525"/>
            </a:xfrm>
          </p:grpSpPr>
          <p:cxnSp>
            <p:nvCxnSpPr>
              <p:cNvPr id="30" name="Straight Connector 29">
                <a:extLst>
                  <a:ext uri="{FF2B5EF4-FFF2-40B4-BE49-F238E27FC236}">
                    <a16:creationId xmlns:a16="http://schemas.microsoft.com/office/drawing/2014/main" id="{9B07DA46-41A1-C24F-8C0A-3DFD2308D344}"/>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2F1AA85-6440-094C-8BB3-0E370D24C198}"/>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DDD4CF7-6773-1342-BE22-3C5761919BBD}"/>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7E876DB-4B06-9C4F-8DD4-45C4C11334EA}"/>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41048CE-7DEB-1F43-AD7F-58D755919E98}"/>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0" name="Cloud 39">
            <a:extLst>
              <a:ext uri="{FF2B5EF4-FFF2-40B4-BE49-F238E27FC236}">
                <a16:creationId xmlns:a16="http://schemas.microsoft.com/office/drawing/2014/main" id="{0C8BA333-B501-1B40-9C31-E742DF6DDDA4}"/>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3169875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F5F5-4CD2-C847-B028-E4B5C2853AA3}"/>
              </a:ext>
            </a:extLst>
          </p:cNvPr>
          <p:cNvSpPr>
            <a:spLocks noGrp="1"/>
          </p:cNvSpPr>
          <p:nvPr>
            <p:ph type="title"/>
          </p:nvPr>
        </p:nvSpPr>
        <p:spPr/>
        <p:txBody>
          <a:bodyPr/>
          <a:lstStyle/>
          <a:p>
            <a:r>
              <a:rPr lang="en-US" dirty="0"/>
              <a:t>Caution: Limited # Of Languages</a:t>
            </a:r>
          </a:p>
        </p:txBody>
      </p:sp>
      <p:sp>
        <p:nvSpPr>
          <p:cNvPr id="3" name="Content Placeholder 2">
            <a:extLst>
              <a:ext uri="{FF2B5EF4-FFF2-40B4-BE49-F238E27FC236}">
                <a16:creationId xmlns:a16="http://schemas.microsoft.com/office/drawing/2014/main" id="{16727E72-0605-074E-9AA8-CC5AE582022D}"/>
              </a:ext>
            </a:extLst>
          </p:cNvPr>
          <p:cNvSpPr>
            <a:spLocks noGrp="1"/>
          </p:cNvSpPr>
          <p:nvPr>
            <p:ph idx="1"/>
          </p:nvPr>
        </p:nvSpPr>
        <p:spPr>
          <a:xfrm>
            <a:off x="457200" y="1600200"/>
            <a:ext cx="8370916" cy="4900353"/>
          </a:xfrm>
        </p:spPr>
        <p:txBody>
          <a:bodyPr>
            <a:normAutofit fontScale="92500" lnSpcReduction="20000"/>
          </a:bodyPr>
          <a:lstStyle/>
          <a:p>
            <a:r>
              <a:rPr lang="en-US" dirty="0"/>
              <a:t>We need to be very cautious about reporting the results!</a:t>
            </a:r>
          </a:p>
          <a:p>
            <a:endParaRPr lang="en-US" dirty="0"/>
          </a:p>
          <a:p>
            <a:r>
              <a:rPr lang="en-US" dirty="0"/>
              <a:t>The languages are not </a:t>
            </a:r>
            <a:r>
              <a:rPr lang="en-US" dirty="0" err="1"/>
              <a:t>i.i.d</a:t>
            </a:r>
            <a:r>
              <a:rPr lang="en-US" dirty="0"/>
              <a:t>.</a:t>
            </a:r>
          </a:p>
          <a:p>
            <a:pPr lvl="1"/>
            <a:r>
              <a:rPr lang="en-US" dirty="0"/>
              <a:t>Some of them are genetically related</a:t>
            </a:r>
          </a:p>
          <a:p>
            <a:pPr lvl="1"/>
            <a:r>
              <a:rPr lang="en-US" dirty="0"/>
              <a:t>Focus on Western European Languages</a:t>
            </a:r>
          </a:p>
          <a:p>
            <a:pPr marL="0" indent="0">
              <a:buNone/>
            </a:pPr>
            <a:endParaRPr lang="en-US" dirty="0"/>
          </a:p>
          <a:p>
            <a:r>
              <a:rPr lang="en-US" dirty="0"/>
              <a:t>We have a small sample of size of languages</a:t>
            </a:r>
          </a:p>
          <a:p>
            <a:pPr lvl="1"/>
            <a:r>
              <a:rPr lang="en-US" dirty="0"/>
              <a:t>There might be unobserved counterexamples</a:t>
            </a:r>
          </a:p>
          <a:p>
            <a:pPr lvl="1"/>
            <a:r>
              <a:rPr lang="en-US" dirty="0"/>
              <a:t>For </a:t>
            </a:r>
            <a:r>
              <a:rPr lang="en-US" i="1" dirty="0"/>
              <a:t>this sample</a:t>
            </a:r>
            <a:r>
              <a:rPr lang="en-US" dirty="0"/>
              <a:t>, the Pareto frontier leaves an unusually large gap in the upper right</a:t>
            </a:r>
          </a:p>
          <a:p>
            <a:pPr marL="0" indent="0">
              <a:buNone/>
            </a:pPr>
            <a:endParaRPr lang="en-US" dirty="0"/>
          </a:p>
          <a:p>
            <a:pPr lvl="1"/>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29412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A4CE-AA81-2743-90A5-B72A7DF97112}"/>
              </a:ext>
            </a:extLst>
          </p:cNvPr>
          <p:cNvSpPr>
            <a:spLocks noGrp="1"/>
          </p:cNvSpPr>
          <p:nvPr>
            <p:ph type="title"/>
          </p:nvPr>
        </p:nvSpPr>
        <p:spPr>
          <a:xfrm>
            <a:off x="382385" y="2514255"/>
            <a:ext cx="8423684" cy="1143000"/>
          </a:xfrm>
        </p:spPr>
        <p:txBody>
          <a:bodyPr>
            <a:normAutofit fontScale="90000"/>
          </a:bodyPr>
          <a:lstStyle/>
          <a:p>
            <a:r>
              <a:rPr lang="en-US" b="1" dirty="0"/>
              <a:t>Technical Contribution: </a:t>
            </a:r>
            <a:br>
              <a:rPr lang="en-US" dirty="0"/>
            </a:br>
            <a:r>
              <a:rPr lang="en-US" dirty="0"/>
              <a:t>Operationalizing Morphological  Irregularity</a:t>
            </a:r>
          </a:p>
        </p:txBody>
      </p:sp>
      <p:sp>
        <p:nvSpPr>
          <p:cNvPr id="5" name="Title 1">
            <a:extLst>
              <a:ext uri="{FF2B5EF4-FFF2-40B4-BE49-F238E27FC236}">
                <a16:creationId xmlns:a16="http://schemas.microsoft.com/office/drawing/2014/main" id="{CAA43B5A-838C-CE47-8971-679E0779E684}"/>
              </a:ext>
            </a:extLst>
          </p:cNvPr>
          <p:cNvSpPr txBox="1">
            <a:spLocks/>
          </p:cNvSpPr>
          <p:nvPr/>
        </p:nvSpPr>
        <p:spPr>
          <a:xfrm>
            <a:off x="576469" y="108550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a:lstStyle>
          <a:p>
            <a:pPr fontAlgn="auto">
              <a:spcAft>
                <a:spcPts val="0"/>
              </a:spcAft>
            </a:pPr>
            <a:endParaRPr lang="en-US" dirty="0"/>
          </a:p>
        </p:txBody>
      </p:sp>
    </p:spTree>
    <p:extLst>
      <p:ext uri="{BB962C8B-B14F-4D97-AF65-F5344CB8AC3E}">
        <p14:creationId xmlns:p14="http://schemas.microsoft.com/office/powerpoint/2010/main" val="183592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031D-2C0C-0042-9ED5-41F987A41CE8}"/>
              </a:ext>
            </a:extLst>
          </p:cNvPr>
          <p:cNvSpPr>
            <a:spLocks noGrp="1"/>
          </p:cNvSpPr>
          <p:nvPr>
            <p:ph type="title"/>
          </p:nvPr>
        </p:nvSpPr>
        <p:spPr/>
        <p:txBody>
          <a:bodyPr>
            <a:normAutofit fontScale="90000"/>
          </a:bodyPr>
          <a:lstStyle/>
          <a:p>
            <a:r>
              <a:rPr lang="en-US" dirty="0"/>
              <a:t>Do you think your native language more complex than English?</a:t>
            </a:r>
          </a:p>
        </p:txBody>
      </p:sp>
      <p:pic>
        <p:nvPicPr>
          <p:cNvPr id="4" name="Picture 3">
            <a:extLst>
              <a:ext uri="{FF2B5EF4-FFF2-40B4-BE49-F238E27FC236}">
                <a16:creationId xmlns:a16="http://schemas.microsoft.com/office/drawing/2014/main" id="{8EC281B0-442E-2C41-9127-BDE8F1FAD09A}"/>
              </a:ext>
            </a:extLst>
          </p:cNvPr>
          <p:cNvPicPr>
            <a:picLocks noChangeAspect="1"/>
          </p:cNvPicPr>
          <p:nvPr/>
        </p:nvPicPr>
        <p:blipFill>
          <a:blip r:embed="rId3"/>
          <a:stretch>
            <a:fillRect/>
          </a:stretch>
        </p:blipFill>
        <p:spPr>
          <a:xfrm>
            <a:off x="2140086" y="1642352"/>
            <a:ext cx="4643877" cy="4643877"/>
          </a:xfrm>
          <a:prstGeom prst="rect">
            <a:avLst/>
          </a:prstGeom>
        </p:spPr>
      </p:pic>
    </p:spTree>
    <p:extLst>
      <p:ext uri="{BB962C8B-B14F-4D97-AF65-F5344CB8AC3E}">
        <p14:creationId xmlns:p14="http://schemas.microsoft.com/office/powerpoint/2010/main" val="3153975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p:txBody>
          <a:bodyPr/>
          <a:lstStyle/>
          <a:p>
            <a:r>
              <a:rPr lang="en-US" dirty="0"/>
              <a:t>Where did the </a:t>
            </a:r>
            <a:r>
              <a:rPr lang="en-US" i="1" dirty="0"/>
              <a:t>y</a:t>
            </a:r>
            <a:r>
              <a:rPr lang="en-US" dirty="0"/>
              <a:t>-axis come from?</a:t>
            </a:r>
          </a:p>
        </p:txBody>
      </p:sp>
      <p:sp>
        <p:nvSpPr>
          <p:cNvPr id="3" name="Content Placeholder 2">
            <a:extLst>
              <a:ext uri="{FF2B5EF4-FFF2-40B4-BE49-F238E27FC236}">
                <a16:creationId xmlns:a16="http://schemas.microsoft.com/office/drawing/2014/main" id="{939B523E-D7AD-5447-910F-CB0763CB2FD2}"/>
              </a:ext>
            </a:extLst>
          </p:cNvPr>
          <p:cNvSpPr>
            <a:spLocks noGrp="1"/>
          </p:cNvSpPr>
          <p:nvPr>
            <p:ph idx="1"/>
          </p:nvPr>
        </p:nvSpPr>
        <p:spPr>
          <a:xfrm>
            <a:off x="457200" y="1199408"/>
            <a:ext cx="8229600" cy="4926755"/>
          </a:xfrm>
        </p:spPr>
        <p:txBody>
          <a:bodyPr/>
          <a:lstStyle/>
          <a:p>
            <a:endParaRPr lang="en-US" dirty="0"/>
          </a:p>
        </p:txBody>
      </p:sp>
      <p:graphicFrame>
        <p:nvGraphicFramePr>
          <p:cNvPr id="19" name="Chart 18">
            <a:extLst>
              <a:ext uri="{FF2B5EF4-FFF2-40B4-BE49-F238E27FC236}">
                <a16:creationId xmlns:a16="http://schemas.microsoft.com/office/drawing/2014/main" id="{B8E774B3-7C5A-D445-A2F8-64F7FCEAF573}"/>
              </a:ext>
            </a:extLst>
          </p:cNvPr>
          <p:cNvGraphicFramePr/>
          <p:nvPr/>
        </p:nvGraphicFramePr>
        <p:xfrm>
          <a:off x="1871461" y="2380901"/>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D290A7B-0A90-8A41-A26B-664525ADCE86}"/>
              </a:ext>
            </a:extLst>
          </p:cNvPr>
          <p:cNvSpPr txBox="1"/>
          <p:nvPr/>
        </p:nvSpPr>
        <p:spPr>
          <a:xfrm>
            <a:off x="3704567" y="6073854"/>
            <a:ext cx="1444754" cy="553998"/>
          </a:xfrm>
          <a:prstGeom prst="rect">
            <a:avLst/>
          </a:prstGeom>
          <a:noFill/>
        </p:spPr>
        <p:txBody>
          <a:bodyPr wrap="none" rtlCol="0">
            <a:spAutoFit/>
          </a:bodyPr>
          <a:lstStyle/>
          <a:p>
            <a:r>
              <a:rPr lang="en-US" sz="3000" b="1" dirty="0"/>
              <a:t># Forms</a:t>
            </a:r>
          </a:p>
        </p:txBody>
      </p:sp>
      <p:sp>
        <p:nvSpPr>
          <p:cNvPr id="23" name="TextBox 22">
            <a:extLst>
              <a:ext uri="{FF2B5EF4-FFF2-40B4-BE49-F238E27FC236}">
                <a16:creationId xmlns:a16="http://schemas.microsoft.com/office/drawing/2014/main" id="{FFCA2DDE-C3FA-C04D-BB2C-DE56BB3C26F2}"/>
              </a:ext>
            </a:extLst>
          </p:cNvPr>
          <p:cNvSpPr txBox="1"/>
          <p:nvPr/>
        </p:nvSpPr>
        <p:spPr>
          <a:xfrm rot="16200000">
            <a:off x="529954" y="3685682"/>
            <a:ext cx="1969322" cy="553998"/>
          </a:xfrm>
          <a:prstGeom prst="rect">
            <a:avLst/>
          </a:prstGeom>
          <a:noFill/>
        </p:spPr>
        <p:txBody>
          <a:bodyPr wrap="none" rtlCol="0">
            <a:spAutoFit/>
          </a:bodyPr>
          <a:lstStyle/>
          <a:p>
            <a:r>
              <a:rPr lang="en-US" sz="3000" b="1" dirty="0"/>
              <a:t>Irregularity</a:t>
            </a:r>
          </a:p>
        </p:txBody>
      </p:sp>
      <p:sp>
        <p:nvSpPr>
          <p:cNvPr id="24" name="TextBox 23">
            <a:extLst>
              <a:ext uri="{FF2B5EF4-FFF2-40B4-BE49-F238E27FC236}">
                <a16:creationId xmlns:a16="http://schemas.microsoft.com/office/drawing/2014/main" id="{27CB73D7-6C33-AE42-858B-B8AD6119348E}"/>
              </a:ext>
            </a:extLst>
          </p:cNvPr>
          <p:cNvSpPr txBox="1"/>
          <p:nvPr/>
        </p:nvSpPr>
        <p:spPr>
          <a:xfrm>
            <a:off x="1511791" y="1260597"/>
            <a:ext cx="6882205" cy="707886"/>
          </a:xfrm>
          <a:prstGeom prst="rect">
            <a:avLst/>
          </a:prstGeom>
          <a:solidFill>
            <a:schemeClr val="bg1"/>
          </a:solidFill>
        </p:spPr>
        <p:txBody>
          <a:bodyPr wrap="none" rtlCol="0">
            <a:spAutoFit/>
          </a:bodyPr>
          <a:lstStyle/>
          <a:p>
            <a:r>
              <a:rPr lang="en-US" sz="4000" b="1" dirty="0">
                <a:solidFill>
                  <a:srgbClr val="C00000"/>
                </a:solidFill>
              </a:rPr>
              <a:t>What do those numbers mean?</a:t>
            </a:r>
          </a:p>
        </p:txBody>
      </p:sp>
      <p:cxnSp>
        <p:nvCxnSpPr>
          <p:cNvPr id="26" name="Straight Arrow Connector 25">
            <a:extLst>
              <a:ext uri="{FF2B5EF4-FFF2-40B4-BE49-F238E27FC236}">
                <a16:creationId xmlns:a16="http://schemas.microsoft.com/office/drawing/2014/main" id="{4B9DC894-123A-7845-B558-74C9A8CBC8B3}"/>
              </a:ext>
            </a:extLst>
          </p:cNvPr>
          <p:cNvCxnSpPr>
            <a:cxnSpLocks/>
          </p:cNvCxnSpPr>
          <p:nvPr/>
        </p:nvCxnSpPr>
        <p:spPr>
          <a:xfrm flipH="1">
            <a:off x="1871460" y="1923848"/>
            <a:ext cx="304799" cy="1054172"/>
          </a:xfrm>
          <a:prstGeom prst="straightConnector1">
            <a:avLst/>
          </a:prstGeom>
          <a:ln w="12700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08590612-4973-1340-9426-DA6B7EC67936}"/>
              </a:ext>
            </a:extLst>
          </p:cNvPr>
          <p:cNvGrpSpPr/>
          <p:nvPr/>
        </p:nvGrpSpPr>
        <p:grpSpPr>
          <a:xfrm>
            <a:off x="2447809" y="2881796"/>
            <a:ext cx="5232407" cy="2706485"/>
            <a:chOff x="2198429" y="2949025"/>
            <a:chExt cx="5232407" cy="2706485"/>
          </a:xfrm>
        </p:grpSpPr>
        <p:grpSp>
          <p:nvGrpSpPr>
            <p:cNvPr id="28" name="Group 27">
              <a:extLst>
                <a:ext uri="{FF2B5EF4-FFF2-40B4-BE49-F238E27FC236}">
                  <a16:creationId xmlns:a16="http://schemas.microsoft.com/office/drawing/2014/main" id="{A0169C20-8D1A-C944-8B32-0281047CDE25}"/>
                </a:ext>
              </a:extLst>
            </p:cNvPr>
            <p:cNvGrpSpPr/>
            <p:nvPr/>
          </p:nvGrpSpPr>
          <p:grpSpPr>
            <a:xfrm>
              <a:off x="2201109" y="2989849"/>
              <a:ext cx="5229727" cy="2665661"/>
              <a:chOff x="2201109" y="2989849"/>
              <a:chExt cx="5229727" cy="2665661"/>
            </a:xfrm>
          </p:grpSpPr>
          <p:sp>
            <p:nvSpPr>
              <p:cNvPr id="35" name="Rectangle 34">
                <a:extLst>
                  <a:ext uri="{FF2B5EF4-FFF2-40B4-BE49-F238E27FC236}">
                    <a16:creationId xmlns:a16="http://schemas.microsoft.com/office/drawing/2014/main" id="{388BC1A1-6331-0A48-B21F-3D1A9C8748BA}"/>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96BDA0A-965B-4247-8537-98A0EAE9AC79}"/>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D6F0F2B-012A-7749-B5CE-F5E9145EFA27}"/>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7D5F5E4-C5F3-D446-9DC4-7DA7ADF406B6}"/>
                </a:ext>
              </a:extLst>
            </p:cNvPr>
            <p:cNvGrpSpPr/>
            <p:nvPr/>
          </p:nvGrpSpPr>
          <p:grpSpPr>
            <a:xfrm>
              <a:off x="2198429" y="2949025"/>
              <a:ext cx="5229728" cy="1949525"/>
              <a:chOff x="2198429" y="2949025"/>
              <a:chExt cx="5229728" cy="1949525"/>
            </a:xfrm>
          </p:grpSpPr>
          <p:cxnSp>
            <p:nvCxnSpPr>
              <p:cNvPr id="30" name="Straight Connector 29">
                <a:extLst>
                  <a:ext uri="{FF2B5EF4-FFF2-40B4-BE49-F238E27FC236}">
                    <a16:creationId xmlns:a16="http://schemas.microsoft.com/office/drawing/2014/main" id="{0C56882A-4FDB-C242-B38E-A30F3B84CD6A}"/>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F02A563-ACC7-754D-8CC0-B640ACA147C5}"/>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E9BAD52-9217-954C-8559-299D00ADD017}"/>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57BDF8D-2FF8-F74F-8625-2B182A741B62}"/>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6B6785D-D20E-A04C-B7F2-F1FD6A647272}"/>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8" name="Cloud 37">
            <a:extLst>
              <a:ext uri="{FF2B5EF4-FFF2-40B4-BE49-F238E27FC236}">
                <a16:creationId xmlns:a16="http://schemas.microsoft.com/office/drawing/2014/main" id="{52DCBB61-BD82-B34F-AE3D-8B713A76FECF}"/>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1530151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AB09-7ADB-4048-B706-3ED01DE2D623}"/>
              </a:ext>
            </a:extLst>
          </p:cNvPr>
          <p:cNvSpPr>
            <a:spLocks noGrp="1"/>
          </p:cNvSpPr>
          <p:nvPr>
            <p:ph type="title"/>
          </p:nvPr>
        </p:nvSpPr>
        <p:spPr/>
        <p:txBody>
          <a:bodyPr/>
          <a:lstStyle/>
          <a:p>
            <a:r>
              <a:rPr lang="en-US" dirty="0"/>
              <a:t>What’s an Irregular Verb?</a:t>
            </a:r>
          </a:p>
        </p:txBody>
      </p:sp>
      <p:sp>
        <p:nvSpPr>
          <p:cNvPr id="3" name="Content Placeholder 2">
            <a:extLst>
              <a:ext uri="{FF2B5EF4-FFF2-40B4-BE49-F238E27FC236}">
                <a16:creationId xmlns:a16="http://schemas.microsoft.com/office/drawing/2014/main" id="{70ED8642-205B-A14D-A835-068185EDFA6F}"/>
              </a:ext>
            </a:extLst>
          </p:cNvPr>
          <p:cNvSpPr>
            <a:spLocks noGrp="1"/>
          </p:cNvSpPr>
          <p:nvPr>
            <p:ph idx="1"/>
          </p:nvPr>
        </p:nvSpPr>
        <p:spPr>
          <a:xfrm>
            <a:off x="195943" y="1588325"/>
            <a:ext cx="5343466" cy="4772718"/>
          </a:xfrm>
        </p:spPr>
        <p:txBody>
          <a:bodyPr>
            <a:normAutofit/>
          </a:bodyPr>
          <a:lstStyle/>
          <a:p>
            <a:r>
              <a:rPr lang="en-US" sz="2800" b="1" dirty="0"/>
              <a:t>TL;DR: </a:t>
            </a:r>
            <a:r>
              <a:rPr lang="en-US" sz="2800" dirty="0"/>
              <a:t>some grammarian said so</a:t>
            </a:r>
          </a:p>
          <a:p>
            <a:r>
              <a:rPr lang="en-US" sz="2800" b="1" dirty="0"/>
              <a:t>Example: </a:t>
            </a:r>
            <a:r>
              <a:rPr lang="en-US" sz="2800" dirty="0"/>
              <a:t>Spanish has three types of regular verbs</a:t>
            </a:r>
          </a:p>
          <a:p>
            <a:pPr lvl="1"/>
            <a:r>
              <a:rPr lang="en-US" sz="2400" i="1" dirty="0" err="1"/>
              <a:t>ar</a:t>
            </a:r>
            <a:r>
              <a:rPr lang="en-US" sz="2400" i="1" dirty="0"/>
              <a:t>, </a:t>
            </a:r>
            <a:r>
              <a:rPr lang="en-US" sz="2400" i="1" dirty="0" err="1"/>
              <a:t>er</a:t>
            </a:r>
            <a:r>
              <a:rPr lang="en-US" sz="2400" i="1" dirty="0"/>
              <a:t>, </a:t>
            </a:r>
            <a:r>
              <a:rPr lang="en-US" sz="2400" i="1" dirty="0" err="1"/>
              <a:t>ir</a:t>
            </a:r>
            <a:endParaRPr lang="en-US" sz="2400" i="1" dirty="0"/>
          </a:p>
          <a:p>
            <a:r>
              <a:rPr lang="en-US" sz="2800" dirty="0"/>
              <a:t>The rest are “irregular”</a:t>
            </a:r>
          </a:p>
          <a:p>
            <a:pPr lvl="1"/>
            <a:r>
              <a:rPr lang="en-US" sz="2400" dirty="0"/>
              <a:t>Why???</a:t>
            </a:r>
          </a:p>
          <a:p>
            <a:r>
              <a:rPr lang="en-US" sz="2800" dirty="0"/>
              <a:t>Are they equally irregular?</a:t>
            </a:r>
          </a:p>
          <a:p>
            <a:pPr lvl="1"/>
            <a:r>
              <a:rPr lang="en-US" sz="2400" dirty="0"/>
              <a:t>Or are some verbs more                irregular than others?</a:t>
            </a:r>
          </a:p>
        </p:txBody>
      </p:sp>
      <p:pic>
        <p:nvPicPr>
          <p:cNvPr id="4" name="Shape 205">
            <a:extLst>
              <a:ext uri="{FF2B5EF4-FFF2-40B4-BE49-F238E27FC236}">
                <a16:creationId xmlns:a16="http://schemas.microsoft.com/office/drawing/2014/main" id="{240D2021-4188-6046-A189-094C60B4AD3D}"/>
              </a:ext>
            </a:extLst>
          </p:cNvPr>
          <p:cNvPicPr preferRelativeResize="0"/>
          <p:nvPr/>
        </p:nvPicPr>
        <p:blipFill rotWithShape="1">
          <a:blip r:embed="rId3">
            <a:alphaModFix/>
          </a:blip>
          <a:srcRect/>
          <a:stretch/>
        </p:blipFill>
        <p:spPr>
          <a:xfrm>
            <a:off x="4686300" y="4024106"/>
            <a:ext cx="4000500" cy="2507623"/>
          </a:xfrm>
          <a:prstGeom prst="rect">
            <a:avLst/>
          </a:prstGeom>
          <a:noFill/>
          <a:ln>
            <a:noFill/>
          </a:ln>
        </p:spPr>
      </p:pic>
      <p:pic>
        <p:nvPicPr>
          <p:cNvPr id="5" name="Picture 4">
            <a:extLst>
              <a:ext uri="{FF2B5EF4-FFF2-40B4-BE49-F238E27FC236}">
                <a16:creationId xmlns:a16="http://schemas.microsoft.com/office/drawing/2014/main" id="{22789508-33B6-FC48-9D88-2D9FB91622A6}"/>
              </a:ext>
            </a:extLst>
          </p:cNvPr>
          <p:cNvPicPr>
            <a:picLocks noChangeAspect="1"/>
          </p:cNvPicPr>
          <p:nvPr/>
        </p:nvPicPr>
        <p:blipFill>
          <a:blip r:embed="rId4"/>
          <a:stretch>
            <a:fillRect/>
          </a:stretch>
        </p:blipFill>
        <p:spPr>
          <a:xfrm>
            <a:off x="6055391" y="1279579"/>
            <a:ext cx="1567120" cy="2485432"/>
          </a:xfrm>
          <a:prstGeom prst="rect">
            <a:avLst/>
          </a:prstGeom>
        </p:spPr>
      </p:pic>
    </p:spTree>
    <p:extLst>
      <p:ext uri="{BB962C8B-B14F-4D97-AF65-F5344CB8AC3E}">
        <p14:creationId xmlns:p14="http://schemas.microsoft.com/office/powerpoint/2010/main" val="34040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A4CE-AA81-2743-90A5-B72A7DF97112}"/>
              </a:ext>
            </a:extLst>
          </p:cNvPr>
          <p:cNvSpPr>
            <a:spLocks noGrp="1"/>
          </p:cNvSpPr>
          <p:nvPr>
            <p:ph type="title"/>
          </p:nvPr>
        </p:nvSpPr>
        <p:spPr>
          <a:xfrm>
            <a:off x="0" y="2514255"/>
            <a:ext cx="9144000" cy="1143000"/>
          </a:xfrm>
        </p:spPr>
        <p:txBody>
          <a:bodyPr>
            <a:normAutofit fontScale="90000"/>
          </a:bodyPr>
          <a:lstStyle/>
          <a:p>
            <a:r>
              <a:rPr lang="en-US" b="1" dirty="0"/>
              <a:t>New Insight: </a:t>
            </a:r>
            <a:r>
              <a:rPr lang="en-US" dirty="0"/>
              <a:t>We will tackle morphological irregularity </a:t>
            </a:r>
            <a:r>
              <a:rPr lang="en-US" i="1" dirty="0"/>
              <a:t>probabilistically</a:t>
            </a:r>
            <a:r>
              <a:rPr lang="en-US" dirty="0"/>
              <a:t> </a:t>
            </a:r>
          </a:p>
        </p:txBody>
      </p:sp>
    </p:spTree>
    <p:extLst>
      <p:ext uri="{BB962C8B-B14F-4D97-AF65-F5344CB8AC3E}">
        <p14:creationId xmlns:p14="http://schemas.microsoft.com/office/powerpoint/2010/main" val="1901402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F50B-9432-494F-A8ED-BD8057863282}"/>
              </a:ext>
            </a:extLst>
          </p:cNvPr>
          <p:cNvSpPr>
            <a:spLocks noGrp="1"/>
          </p:cNvSpPr>
          <p:nvPr>
            <p:ph type="title"/>
          </p:nvPr>
        </p:nvSpPr>
        <p:spPr/>
        <p:txBody>
          <a:bodyPr/>
          <a:lstStyle/>
          <a:p>
            <a:r>
              <a:rPr lang="en-US" dirty="0"/>
              <a:t>Regularity = Predictability</a:t>
            </a:r>
          </a:p>
        </p:txBody>
      </p:sp>
      <p:sp>
        <p:nvSpPr>
          <p:cNvPr id="3" name="Content Placeholder 2">
            <a:extLst>
              <a:ext uri="{FF2B5EF4-FFF2-40B4-BE49-F238E27FC236}">
                <a16:creationId xmlns:a16="http://schemas.microsoft.com/office/drawing/2014/main" id="{3D6F8D5F-BAE3-9141-8F72-96F6D9D165B7}"/>
              </a:ext>
            </a:extLst>
          </p:cNvPr>
          <p:cNvSpPr>
            <a:spLocks noGrp="1"/>
          </p:cNvSpPr>
          <p:nvPr>
            <p:ph idx="1"/>
          </p:nvPr>
        </p:nvSpPr>
        <p:spPr/>
        <p:txBody>
          <a:bodyPr>
            <a:normAutofit/>
          </a:bodyPr>
          <a:lstStyle/>
          <a:p>
            <a:r>
              <a:rPr lang="en-US" dirty="0"/>
              <a:t>For each language</a:t>
            </a:r>
          </a:p>
          <a:p>
            <a:pPr lvl="1"/>
            <a:r>
              <a:rPr lang="en-US" b="1" dirty="0">
                <a:solidFill>
                  <a:schemeClr val="accent2">
                    <a:lumMod val="75000"/>
                  </a:schemeClr>
                </a:solidFill>
              </a:rPr>
              <a:t>Step 1: </a:t>
            </a:r>
            <a:r>
              <a:rPr lang="en-US" dirty="0"/>
              <a:t>Build a really good generative probability model </a:t>
            </a:r>
            <a:r>
              <a:rPr lang="en-US" i="1" dirty="0"/>
              <a:t>p </a:t>
            </a:r>
            <a:r>
              <a:rPr lang="en-US" dirty="0"/>
              <a:t>of the morphological paradigm</a:t>
            </a:r>
          </a:p>
          <a:p>
            <a:pPr lvl="1"/>
            <a:endParaRPr lang="en-US" dirty="0"/>
          </a:p>
          <a:p>
            <a:pPr lvl="1"/>
            <a:r>
              <a:rPr lang="en-US" b="1" dirty="0">
                <a:solidFill>
                  <a:schemeClr val="accent1">
                    <a:lumMod val="75000"/>
                  </a:schemeClr>
                </a:solidFill>
              </a:rPr>
              <a:t>Step 2: </a:t>
            </a:r>
            <a:r>
              <a:rPr lang="en-US" dirty="0"/>
              <a:t>Train its parameters on some data</a:t>
            </a:r>
          </a:p>
          <a:p>
            <a:pPr lvl="1"/>
            <a:endParaRPr lang="en-US" dirty="0"/>
          </a:p>
          <a:p>
            <a:pPr lvl="1"/>
            <a:r>
              <a:rPr lang="en-US" b="1" dirty="0">
                <a:solidFill>
                  <a:schemeClr val="accent3">
                    <a:lumMod val="75000"/>
                  </a:schemeClr>
                </a:solidFill>
              </a:rPr>
              <a:t>Step 3: </a:t>
            </a:r>
            <a:r>
              <a:rPr lang="en-US" dirty="0"/>
              <a:t>Irregularity = -log </a:t>
            </a:r>
            <a:r>
              <a:rPr lang="en-US" i="1" dirty="0"/>
              <a:t>p</a:t>
            </a:r>
            <a:r>
              <a:rPr lang="en-US" dirty="0"/>
              <a:t>(</a:t>
            </a:r>
            <a:r>
              <a:rPr lang="en-US" b="1" dirty="0"/>
              <a:t>held-out data</a:t>
            </a:r>
            <a:r>
              <a:rPr lang="en-US" dirty="0"/>
              <a:t>)</a:t>
            </a:r>
          </a:p>
        </p:txBody>
      </p:sp>
    </p:spTree>
    <p:extLst>
      <p:ext uri="{BB962C8B-B14F-4D97-AF65-F5344CB8AC3E}">
        <p14:creationId xmlns:p14="http://schemas.microsoft.com/office/powerpoint/2010/main" val="28839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3959"/>
            </a:pPr>
            <a:r>
              <a:rPr lang="en-US" sz="4000" dirty="0"/>
              <a:t>Morphological </a:t>
            </a:r>
            <a:r>
              <a:rPr lang="en-US" sz="4000" dirty="0" err="1"/>
              <a:t>Reinflection</a:t>
            </a:r>
            <a:endParaRPr dirty="0"/>
          </a:p>
        </p:txBody>
      </p:sp>
      <p:sp>
        <p:nvSpPr>
          <p:cNvPr id="558" name="Shape 558"/>
          <p:cNvSpPr txBox="1">
            <a:spLocks noGrp="1"/>
          </p:cNvSpPr>
          <p:nvPr>
            <p:ph type="body" idx="1"/>
          </p:nvPr>
        </p:nvSpPr>
        <p:spPr>
          <a:xfrm>
            <a:off x="191436" y="1368328"/>
            <a:ext cx="8848165" cy="49216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720"/>
              <a:buFont typeface="Arial"/>
              <a:buChar char="•"/>
            </a:pPr>
            <a:r>
              <a:rPr lang="en" sz="2720" b="0" i="0" u="none" strike="noStrike" cap="none" dirty="0">
                <a:solidFill>
                  <a:schemeClr val="dk1"/>
                </a:solidFill>
                <a:latin typeface="Calibri"/>
                <a:ea typeface="Calibri"/>
                <a:cs typeface="Calibri"/>
                <a:sym typeface="Calibri"/>
              </a:rPr>
              <a:t>Start with pair-wise probability distributions</a:t>
            </a:r>
            <a:endParaRPr dirty="0"/>
          </a:p>
          <a:p>
            <a:pPr marL="342900" marR="0" lvl="0" indent="-170180" algn="l" rtl="0">
              <a:lnSpc>
                <a:spcPct val="90000"/>
              </a:lnSpc>
              <a:spcBef>
                <a:spcPts val="544"/>
              </a:spcBef>
              <a:spcAft>
                <a:spcPts val="0"/>
              </a:spcAft>
              <a:buClr>
                <a:schemeClr val="dk1"/>
              </a:buClr>
              <a:buSzPts val="2720"/>
              <a:buFont typeface="Arial"/>
              <a:buNone/>
            </a:pPr>
            <a:endParaRPr sz="2720" b="0" i="0" u="none" strike="noStrike" cap="none" dirty="0">
              <a:solidFill>
                <a:schemeClr val="dk1"/>
              </a:solidFill>
              <a:latin typeface="Calibri"/>
              <a:ea typeface="Calibri"/>
              <a:cs typeface="Calibri"/>
              <a:sym typeface="Calibri"/>
            </a:endParaRPr>
          </a:p>
          <a:p>
            <a:pPr marL="342900" marR="0" lvl="0" indent="-170180" algn="l" rtl="0">
              <a:lnSpc>
                <a:spcPct val="90000"/>
              </a:lnSpc>
              <a:spcBef>
                <a:spcPts val="544"/>
              </a:spcBef>
              <a:spcAft>
                <a:spcPts val="0"/>
              </a:spcAft>
              <a:buClr>
                <a:schemeClr val="dk1"/>
              </a:buClr>
              <a:buSzPts val="2720"/>
              <a:buFont typeface="Arial"/>
              <a:buNone/>
            </a:pPr>
            <a:endParaRPr sz="2720" b="0" i="0" u="none" strike="noStrike" cap="none" dirty="0">
              <a:solidFill>
                <a:schemeClr val="dk1"/>
              </a:solidFill>
              <a:latin typeface="Calibri"/>
              <a:ea typeface="Calibri"/>
              <a:cs typeface="Calibri"/>
              <a:sym typeface="Calibri"/>
            </a:endParaRPr>
          </a:p>
          <a:p>
            <a:pPr marL="342900" marR="0" lvl="0" indent="-170180" algn="l" rtl="0">
              <a:lnSpc>
                <a:spcPct val="90000"/>
              </a:lnSpc>
              <a:spcBef>
                <a:spcPts val="544"/>
              </a:spcBef>
              <a:spcAft>
                <a:spcPts val="0"/>
              </a:spcAft>
              <a:buClr>
                <a:schemeClr val="dk1"/>
              </a:buClr>
              <a:buSzPts val="2720"/>
              <a:buFont typeface="Arial"/>
              <a:buNone/>
            </a:pPr>
            <a:endParaRPr sz="2720" b="0" i="0" u="none" strike="noStrike" cap="none" dirty="0">
              <a:solidFill>
                <a:schemeClr val="dk1"/>
              </a:solidFill>
              <a:latin typeface="Calibri"/>
              <a:ea typeface="Calibri"/>
              <a:cs typeface="Calibri"/>
              <a:sym typeface="Calibri"/>
            </a:endParaRPr>
          </a:p>
          <a:p>
            <a:pPr marL="342900" marR="0" lvl="0" indent="-170180" algn="l" rtl="0">
              <a:lnSpc>
                <a:spcPct val="90000"/>
              </a:lnSpc>
              <a:spcBef>
                <a:spcPts val="544"/>
              </a:spcBef>
              <a:spcAft>
                <a:spcPts val="0"/>
              </a:spcAft>
              <a:buClr>
                <a:schemeClr val="dk1"/>
              </a:buClr>
              <a:buSzPts val="2720"/>
              <a:buFont typeface="Arial"/>
              <a:buNone/>
            </a:pPr>
            <a:endParaRPr lang="en-US" sz="2720" dirty="0">
              <a:solidFill>
                <a:schemeClr val="dk1"/>
              </a:solidFill>
              <a:latin typeface="Calibri"/>
              <a:ea typeface="Calibri"/>
              <a:cs typeface="Calibri"/>
              <a:sym typeface="Calibri"/>
            </a:endParaRPr>
          </a:p>
          <a:p>
            <a:pPr marL="342900" marR="0" lvl="0" indent="-170180" algn="l" rtl="0">
              <a:lnSpc>
                <a:spcPct val="90000"/>
              </a:lnSpc>
              <a:spcBef>
                <a:spcPts val="544"/>
              </a:spcBef>
              <a:spcAft>
                <a:spcPts val="0"/>
              </a:spcAft>
              <a:buClr>
                <a:schemeClr val="dk1"/>
              </a:buClr>
              <a:buSzPts val="2720"/>
              <a:buFont typeface="Arial"/>
              <a:buNone/>
            </a:pPr>
            <a:endParaRPr lang="en-US" sz="2720" b="0" i="0" u="none" strike="noStrike" cap="none" dirty="0">
              <a:solidFill>
                <a:schemeClr val="dk1"/>
              </a:solidFill>
              <a:latin typeface="Calibri"/>
              <a:ea typeface="Calibri"/>
              <a:cs typeface="Calibri"/>
              <a:sym typeface="Calibri"/>
            </a:endParaRPr>
          </a:p>
          <a:p>
            <a:pPr marL="342900" marR="0" lvl="0" indent="-170180" algn="l" rtl="0">
              <a:lnSpc>
                <a:spcPct val="90000"/>
              </a:lnSpc>
              <a:spcBef>
                <a:spcPts val="544"/>
              </a:spcBef>
              <a:spcAft>
                <a:spcPts val="0"/>
              </a:spcAft>
              <a:buClr>
                <a:schemeClr val="dk1"/>
              </a:buClr>
              <a:buSzPts val="2720"/>
              <a:buFont typeface="Arial"/>
              <a:buNone/>
            </a:pPr>
            <a:endParaRPr sz="272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44"/>
              </a:spcBef>
              <a:spcAft>
                <a:spcPts val="0"/>
              </a:spcAft>
              <a:buClr>
                <a:schemeClr val="dk1"/>
              </a:buClr>
              <a:buSzPts val="2720"/>
              <a:buFont typeface="Arial"/>
              <a:buChar char="•"/>
            </a:pPr>
            <a:r>
              <a:rPr lang="en" sz="2720" b="0" i="0" u="none" strike="noStrike" cap="none">
                <a:solidFill>
                  <a:schemeClr val="dk1"/>
                </a:solidFill>
                <a:latin typeface="Calibri"/>
                <a:ea typeface="Calibri"/>
                <a:cs typeface="Calibri"/>
                <a:sym typeface="Calibri"/>
              </a:rPr>
              <a:t>In NLP</a:t>
            </a:r>
            <a:r>
              <a:rPr lang="en" sz="2720" b="0" i="0" u="none" strike="noStrike" cap="none" dirty="0">
                <a:solidFill>
                  <a:schemeClr val="dk1"/>
                </a:solidFill>
                <a:latin typeface="Calibri"/>
                <a:ea typeface="Calibri"/>
                <a:cs typeface="Calibri"/>
                <a:sym typeface="Calibri"/>
              </a:rPr>
              <a:t>, this task is known as </a:t>
            </a:r>
            <a:r>
              <a:rPr lang="en" sz="2720" b="1" i="0" u="none" strike="noStrike" cap="none" dirty="0">
                <a:solidFill>
                  <a:schemeClr val="dk1"/>
                </a:solidFill>
                <a:latin typeface="Calibri"/>
                <a:ea typeface="Calibri"/>
                <a:cs typeface="Calibri"/>
                <a:sym typeface="Calibri"/>
              </a:rPr>
              <a:t>morphological </a:t>
            </a:r>
            <a:r>
              <a:rPr lang="en" sz="2720" b="1" i="0" u="none" strike="noStrike" cap="none" dirty="0" err="1">
                <a:solidFill>
                  <a:schemeClr val="dk1"/>
                </a:solidFill>
                <a:latin typeface="Calibri"/>
                <a:ea typeface="Calibri"/>
                <a:cs typeface="Calibri"/>
                <a:sym typeface="Calibri"/>
              </a:rPr>
              <a:t>reinflection</a:t>
            </a:r>
            <a:endParaRPr sz="2720" b="1"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76"/>
              </a:spcBef>
              <a:spcAft>
                <a:spcPts val="0"/>
              </a:spcAft>
              <a:buClr>
                <a:schemeClr val="dk1"/>
              </a:buClr>
              <a:buSzPts val="2380"/>
              <a:buFont typeface="Arial"/>
              <a:buChar char="–"/>
            </a:pPr>
            <a:r>
              <a:rPr lang="en" sz="2380" b="0" i="0" u="none" strike="noStrike" cap="none" dirty="0">
                <a:solidFill>
                  <a:schemeClr val="dk1"/>
                </a:solidFill>
                <a:latin typeface="Calibri"/>
                <a:ea typeface="Calibri"/>
                <a:cs typeface="Calibri"/>
                <a:sym typeface="Calibri"/>
              </a:rPr>
              <a:t>Three shared tasks: SIGMORPHON (2016), </a:t>
            </a:r>
            <a:r>
              <a:rPr lang="en" sz="2380" b="0" i="0" u="none" strike="noStrike" cap="none" dirty="0" err="1">
                <a:solidFill>
                  <a:schemeClr val="dk1"/>
                </a:solidFill>
                <a:latin typeface="Calibri"/>
                <a:ea typeface="Calibri"/>
                <a:cs typeface="Calibri"/>
                <a:sym typeface="Calibri"/>
              </a:rPr>
              <a:t>CoNLL</a:t>
            </a:r>
            <a:r>
              <a:rPr lang="en" sz="2380" b="0" i="0" u="none" strike="noStrike" cap="none" dirty="0">
                <a:solidFill>
                  <a:schemeClr val="dk1"/>
                </a:solidFill>
                <a:latin typeface="Calibri"/>
                <a:ea typeface="Calibri"/>
                <a:cs typeface="Calibri"/>
                <a:sym typeface="Calibri"/>
              </a:rPr>
              <a:t> (2017, 2018)</a:t>
            </a:r>
            <a:endParaRPr dirty="0"/>
          </a:p>
          <a:p>
            <a:pPr marL="742950" marR="0" lvl="1" indent="-285750" algn="l" rtl="0">
              <a:lnSpc>
                <a:spcPct val="90000"/>
              </a:lnSpc>
              <a:spcBef>
                <a:spcPts val="476"/>
              </a:spcBef>
              <a:spcAft>
                <a:spcPts val="0"/>
              </a:spcAft>
              <a:buClr>
                <a:schemeClr val="dk1"/>
              </a:buClr>
              <a:buSzPts val="2380"/>
              <a:buFont typeface="Arial"/>
              <a:buChar char="–"/>
            </a:pPr>
            <a:r>
              <a:rPr lang="en" sz="2380" b="0" i="0" u="none" strike="noStrike" cap="none" dirty="0" err="1">
                <a:solidFill>
                  <a:schemeClr val="dk1"/>
                </a:solidFill>
                <a:latin typeface="Calibri"/>
                <a:ea typeface="Calibri"/>
                <a:cs typeface="Calibri"/>
                <a:sym typeface="Calibri"/>
              </a:rPr>
              <a:t>Cotterell</a:t>
            </a:r>
            <a:r>
              <a:rPr lang="en" sz="2380" b="0" i="0" u="none" strike="noStrike" cap="none" dirty="0">
                <a:solidFill>
                  <a:schemeClr val="dk1"/>
                </a:solidFill>
                <a:latin typeface="Calibri"/>
                <a:ea typeface="Calibri"/>
                <a:cs typeface="Calibri"/>
                <a:sym typeface="Calibri"/>
              </a:rPr>
              <a:t> et al. (2016,2017) for overview of the results</a:t>
            </a:r>
          </a:p>
          <a:p>
            <a:pPr marL="742950" marR="0" lvl="1" indent="-285750" algn="l" rtl="0">
              <a:lnSpc>
                <a:spcPct val="90000"/>
              </a:lnSpc>
              <a:spcBef>
                <a:spcPts val="476"/>
              </a:spcBef>
              <a:spcAft>
                <a:spcPts val="0"/>
              </a:spcAft>
              <a:buClr>
                <a:schemeClr val="dk1"/>
              </a:buClr>
              <a:buSzPts val="2380"/>
              <a:buFont typeface="Arial"/>
              <a:buChar char="–"/>
            </a:pPr>
            <a:r>
              <a:rPr lang="en" sz="2380" dirty="0">
                <a:solidFill>
                  <a:schemeClr val="dk1"/>
                </a:solidFill>
                <a:latin typeface="Calibri"/>
                <a:ea typeface="Calibri"/>
                <a:cs typeface="Calibri"/>
                <a:sym typeface="Calibri"/>
              </a:rPr>
              <a:t>S</a:t>
            </a:r>
            <a:r>
              <a:rPr lang="en-US" sz="2380" dirty="0">
                <a:solidFill>
                  <a:schemeClr val="dk1"/>
                </a:solidFill>
                <a:latin typeface="Calibri"/>
                <a:ea typeface="Calibri"/>
                <a:cs typeface="Calibri"/>
                <a:sym typeface="Calibri"/>
              </a:rPr>
              <a:t>t</a:t>
            </a:r>
            <a:r>
              <a:rPr lang="en" sz="2380" dirty="0">
                <a:solidFill>
                  <a:schemeClr val="dk1"/>
                </a:solidFill>
                <a:latin typeface="Calibri"/>
                <a:ea typeface="Calibri"/>
                <a:cs typeface="Calibri"/>
                <a:sym typeface="Calibri"/>
              </a:rPr>
              <a:t>ate of the art: LSTM seq2seq model – same as MT</a:t>
            </a:r>
            <a:br>
              <a:rPr lang="en" sz="2380" b="0" i="0" u="none" strike="noStrike" cap="none" dirty="0">
                <a:solidFill>
                  <a:schemeClr val="dk1"/>
                </a:solidFill>
                <a:latin typeface="Calibri"/>
                <a:ea typeface="Calibri"/>
                <a:cs typeface="Calibri"/>
                <a:sym typeface="Calibri"/>
              </a:rPr>
            </a:br>
            <a:endParaRPr lang="en" sz="2380" b="0" i="0" u="none" strike="noStrike" cap="none" dirty="0">
              <a:solidFill>
                <a:schemeClr val="dk1"/>
              </a:solidFill>
              <a:latin typeface="Calibri"/>
              <a:ea typeface="Calibri"/>
              <a:cs typeface="Calibri"/>
              <a:sym typeface="Calibri"/>
            </a:endParaRPr>
          </a:p>
          <a:p>
            <a:pPr marL="57150" indent="0">
              <a:lnSpc>
                <a:spcPct val="90000"/>
              </a:lnSpc>
              <a:spcBef>
                <a:spcPts val="476"/>
              </a:spcBef>
              <a:buClr>
                <a:schemeClr val="dk1"/>
              </a:buClr>
              <a:buSzPts val="2380"/>
              <a:buNone/>
            </a:pPr>
            <a:endParaRPr lang="en" sz="2380" dirty="0">
              <a:solidFill>
                <a:schemeClr val="dk1"/>
              </a:solidFill>
              <a:latin typeface="Calibri"/>
              <a:ea typeface="Calibri"/>
              <a:cs typeface="Calibri"/>
              <a:sym typeface="Calibri"/>
            </a:endParaRPr>
          </a:p>
          <a:p>
            <a:pPr marL="57150" indent="0">
              <a:lnSpc>
                <a:spcPct val="90000"/>
              </a:lnSpc>
              <a:spcBef>
                <a:spcPts val="476"/>
              </a:spcBef>
              <a:buClr>
                <a:schemeClr val="dk1"/>
              </a:buClr>
              <a:buSzPts val="2380"/>
              <a:buNone/>
            </a:pPr>
            <a:endParaRPr lang="en" sz="278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76"/>
              </a:spcBef>
              <a:spcAft>
                <a:spcPts val="0"/>
              </a:spcAft>
              <a:buClr>
                <a:schemeClr val="dk1"/>
              </a:buClr>
              <a:buSzPts val="2380"/>
              <a:buFont typeface="Arial"/>
              <a:buChar char="–"/>
            </a:pPr>
            <a:endParaRPr dirty="0"/>
          </a:p>
        </p:txBody>
      </p:sp>
      <p:sp>
        <p:nvSpPr>
          <p:cNvPr id="559" name="Shape 5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34</a:t>
            </a:fld>
            <a:endParaRPr sz="1200">
              <a:solidFill>
                <a:srgbClr val="888888"/>
              </a:solidFill>
              <a:latin typeface="Calibri"/>
              <a:ea typeface="Calibri"/>
              <a:cs typeface="Calibri"/>
              <a:sym typeface="Calibri"/>
            </a:endParaRPr>
          </a:p>
        </p:txBody>
      </p:sp>
      <p:pic>
        <p:nvPicPr>
          <p:cNvPr id="561" name="Shape 561"/>
          <p:cNvPicPr preferRelativeResize="0"/>
          <p:nvPr/>
        </p:nvPicPr>
        <p:blipFill rotWithShape="1">
          <a:blip r:embed="rId3">
            <a:alphaModFix/>
          </a:blip>
          <a:srcRect/>
          <a:stretch/>
        </p:blipFill>
        <p:spPr>
          <a:xfrm>
            <a:off x="2129821" y="2276378"/>
            <a:ext cx="4203700" cy="469900"/>
          </a:xfrm>
          <a:prstGeom prst="rect">
            <a:avLst/>
          </a:prstGeom>
          <a:noFill/>
          <a:ln>
            <a:noFill/>
          </a:ln>
        </p:spPr>
      </p:pic>
      <p:sp>
        <p:nvSpPr>
          <p:cNvPr id="562" name="Shape 562"/>
          <p:cNvSpPr txBox="1"/>
          <p:nvPr/>
        </p:nvSpPr>
        <p:spPr>
          <a:xfrm>
            <a:off x="1609262" y="3199984"/>
            <a:ext cx="2743059"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000" dirty="0">
                <a:solidFill>
                  <a:srgbClr val="5F497A"/>
                </a:solidFill>
                <a:latin typeface="Comic Sans MS"/>
                <a:ea typeface="Comic Sans MS"/>
                <a:cs typeface="Comic Sans MS"/>
                <a:sym typeface="Comic Sans MS"/>
              </a:rPr>
              <a:t>1ps;prs;sbjv;pl</a:t>
            </a:r>
            <a:endParaRPr sz="3000" dirty="0">
              <a:solidFill>
                <a:srgbClr val="5F497A"/>
              </a:solidFill>
              <a:latin typeface="Comic Sans MS"/>
              <a:ea typeface="Comic Sans MS"/>
              <a:cs typeface="Comic Sans MS"/>
              <a:sym typeface="Comic Sans MS"/>
            </a:endParaRPr>
          </a:p>
        </p:txBody>
      </p:sp>
      <p:sp>
        <p:nvSpPr>
          <p:cNvPr id="563" name="Shape 563"/>
          <p:cNvSpPr txBox="1"/>
          <p:nvPr/>
        </p:nvSpPr>
        <p:spPr>
          <a:xfrm>
            <a:off x="4999628" y="3191926"/>
            <a:ext cx="2954655" cy="5539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000" dirty="0">
                <a:solidFill>
                  <a:srgbClr val="5F497A"/>
                </a:solidFill>
                <a:latin typeface="Comic Sans MS"/>
                <a:ea typeface="Comic Sans MS"/>
                <a:cs typeface="Comic Sans MS"/>
                <a:sym typeface="Comic Sans MS"/>
              </a:rPr>
              <a:t>1ps;prs;ind;sg	</a:t>
            </a:r>
            <a:endParaRPr sz="3000" dirty="0">
              <a:solidFill>
                <a:srgbClr val="5F497A"/>
              </a:solidFill>
              <a:latin typeface="Comic Sans MS"/>
              <a:ea typeface="Comic Sans MS"/>
              <a:cs typeface="Comic Sans MS"/>
              <a:sym typeface="Comic Sans MS"/>
            </a:endParaRPr>
          </a:p>
        </p:txBody>
      </p:sp>
      <p:cxnSp>
        <p:nvCxnSpPr>
          <p:cNvPr id="564" name="Shape 564"/>
          <p:cNvCxnSpPr/>
          <p:nvPr/>
        </p:nvCxnSpPr>
        <p:spPr>
          <a:xfrm rot="10800000" flipH="1">
            <a:off x="2550485" y="2804095"/>
            <a:ext cx="430306" cy="445648"/>
          </a:xfrm>
          <a:prstGeom prst="straightConnector1">
            <a:avLst/>
          </a:prstGeom>
          <a:noFill/>
          <a:ln w="50800" cap="flat" cmpd="sng">
            <a:solidFill>
              <a:srgbClr val="5F497A"/>
            </a:solidFill>
            <a:prstDash val="solid"/>
            <a:round/>
            <a:headEnd type="none" w="sm" len="sm"/>
            <a:tailEnd type="triangle" w="med" len="med"/>
          </a:ln>
        </p:spPr>
      </p:cxnSp>
      <p:cxnSp>
        <p:nvCxnSpPr>
          <p:cNvPr id="565" name="Shape 565"/>
          <p:cNvCxnSpPr/>
          <p:nvPr/>
        </p:nvCxnSpPr>
        <p:spPr>
          <a:xfrm rot="10800000">
            <a:off x="5585717" y="2823767"/>
            <a:ext cx="407286" cy="425976"/>
          </a:xfrm>
          <a:prstGeom prst="straightConnector1">
            <a:avLst/>
          </a:prstGeom>
          <a:noFill/>
          <a:ln w="50800" cap="flat" cmpd="sng">
            <a:solidFill>
              <a:srgbClr val="5F497A"/>
            </a:solidFill>
            <a:prstDash val="solid"/>
            <a:round/>
            <a:headEnd type="none" w="sm" len="sm"/>
            <a:tailEnd type="triangle" w="med" len="med"/>
          </a:ln>
        </p:spPr>
      </p:cxnSp>
    </p:spTree>
    <p:extLst>
      <p:ext uri="{BB962C8B-B14F-4D97-AF65-F5344CB8AC3E}">
        <p14:creationId xmlns:p14="http://schemas.microsoft.com/office/powerpoint/2010/main" val="232234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8">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p:bldP spid="56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98" y="139263"/>
            <a:ext cx="8229600" cy="1143000"/>
          </a:xfrm>
        </p:spPr>
        <p:txBody>
          <a:bodyPr>
            <a:normAutofit/>
          </a:bodyPr>
          <a:lstStyle/>
          <a:p>
            <a:r>
              <a:rPr lang="en-US" sz="4000" dirty="0"/>
              <a:t>Sequence-to-Sequence Model</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53020E-5E33-B446-8494-584D4EE020B3}"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prstClr val="black">
                  <a:tint val="75000"/>
                </a:prstClr>
              </a:solidFill>
              <a:effectLst/>
              <a:uLnTx/>
              <a:uFillTx/>
            </a:endParaRPr>
          </a:p>
        </p:txBody>
      </p:sp>
      <p:grpSp>
        <p:nvGrpSpPr>
          <p:cNvPr id="6" name="Group 5"/>
          <p:cNvGrpSpPr/>
          <p:nvPr/>
        </p:nvGrpSpPr>
        <p:grpSpPr>
          <a:xfrm>
            <a:off x="6307387" y="1320363"/>
            <a:ext cx="2535678" cy="889437"/>
            <a:chOff x="6753257" y="1244163"/>
            <a:chExt cx="2022683" cy="889437"/>
          </a:xfrm>
        </p:grpSpPr>
        <p:sp>
          <p:nvSpPr>
            <p:cNvPr id="7" name="Rectangle 57"/>
            <p:cNvSpPr>
              <a:spLocks noChangeArrowheads="1"/>
            </p:cNvSpPr>
            <p:nvPr/>
          </p:nvSpPr>
          <p:spPr bwMode="auto">
            <a:xfrm>
              <a:off x="6753257" y="1244163"/>
              <a:ext cx="176102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
                <a:defRPr kumimoji="1"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kumimoji="1"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
                <a:defRPr kumimoji="1"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cs typeface="Arial" panose="020B0604020202020204" pitchFamily="34" charset="0"/>
                </a:defRPr>
              </a:lvl9pPr>
            </a:lstStyle>
            <a:p>
              <a:pPr algn="l">
                <a:spcBef>
                  <a:spcPct val="0"/>
                </a:spcBef>
                <a:buClrTx/>
                <a:buFontTx/>
                <a:buNone/>
              </a:pPr>
              <a:r>
                <a:rPr lang="en-US" altLang="en-US" sz="2800" b="1" dirty="0">
                  <a:solidFill>
                    <a:srgbClr val="FF0000"/>
                  </a:solidFill>
                </a:rPr>
                <a:t>x = </a:t>
              </a:r>
              <a:r>
                <a:rPr lang="en-US" altLang="en-US" sz="2800" b="1" dirty="0" err="1">
                  <a:solidFill>
                    <a:srgbClr val="FF0000"/>
                  </a:solidFill>
                </a:rPr>
                <a:t>pongas</a:t>
              </a:r>
              <a:endParaRPr lang="en-US" altLang="en-US" sz="2800" b="1" dirty="0">
                <a:solidFill>
                  <a:srgbClr val="FF0000"/>
                </a:solidFill>
              </a:endParaRPr>
            </a:p>
          </p:txBody>
        </p:sp>
        <p:sp>
          <p:nvSpPr>
            <p:cNvPr id="8" name="Rectangle 7"/>
            <p:cNvSpPr/>
            <p:nvPr/>
          </p:nvSpPr>
          <p:spPr>
            <a:xfrm>
              <a:off x="6755835" y="1610380"/>
              <a:ext cx="2020105" cy="523220"/>
            </a:xfrm>
            <a:prstGeom prst="rect">
              <a:avLst/>
            </a:prstGeom>
          </p:spPr>
          <p:txBody>
            <a:bodyPr wrap="none">
              <a:spAutoFit/>
            </a:bodyPr>
            <a:lstStyle/>
            <a:p>
              <a:pPr lvl="0" algn="l">
                <a:spcBef>
                  <a:spcPct val="0"/>
                </a:spcBef>
                <a:buClrTx/>
              </a:pPr>
              <a:r>
                <a:rPr lang="en-US" alt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y = pongo</a:t>
              </a:r>
            </a:p>
          </p:txBody>
        </p:sp>
      </p:grpSp>
      <p:grpSp>
        <p:nvGrpSpPr>
          <p:cNvPr id="160" name="Group 159"/>
          <p:cNvGrpSpPr/>
          <p:nvPr/>
        </p:nvGrpSpPr>
        <p:grpSpPr>
          <a:xfrm>
            <a:off x="304800" y="1905000"/>
            <a:ext cx="7047744" cy="2828510"/>
            <a:chOff x="304800" y="1905000"/>
            <a:chExt cx="7047744" cy="2828510"/>
          </a:xfrm>
        </p:grpSpPr>
        <p:sp>
          <p:nvSpPr>
            <p:cNvPr id="10" name="Rectangle 9"/>
            <p:cNvSpPr/>
            <p:nvPr/>
          </p:nvSpPr>
          <p:spPr>
            <a:xfrm>
              <a:off x="889102" y="1905000"/>
              <a:ext cx="377026" cy="523220"/>
            </a:xfrm>
            <a:prstGeom prst="rect">
              <a:avLst/>
            </a:prstGeom>
          </p:spPr>
          <p:txBody>
            <a:bodyPr wrap="none">
              <a:spAutoFit/>
            </a:bodyPr>
            <a:lstStyle/>
            <a:p>
              <a:r>
                <a:rPr lang="en-US" altLang="en-US" sz="2800" b="1" dirty="0">
                  <a:solidFill>
                    <a:srgbClr val="FF0000"/>
                  </a:solidFill>
                </a:rPr>
                <a:t>p</a:t>
              </a:r>
              <a:endParaRPr lang="en-US" dirty="0"/>
            </a:p>
          </p:txBody>
        </p:sp>
        <p:grpSp>
          <p:nvGrpSpPr>
            <p:cNvPr id="24" name="Group 23"/>
            <p:cNvGrpSpPr/>
            <p:nvPr/>
          </p:nvGrpSpPr>
          <p:grpSpPr>
            <a:xfrm>
              <a:off x="304800" y="2819400"/>
              <a:ext cx="304800" cy="651510"/>
              <a:chOff x="609600" y="3276600"/>
              <a:chExt cx="304800" cy="651510"/>
            </a:xfrm>
          </p:grpSpPr>
          <p:sp>
            <p:nvSpPr>
              <p:cNvPr id="18" name="Rectangle 17"/>
              <p:cNvSpPr/>
              <p:nvPr/>
            </p:nvSpPr>
            <p:spPr>
              <a:xfrm>
                <a:off x="6096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58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858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914400" y="2819400"/>
              <a:ext cx="304800" cy="651510"/>
              <a:chOff x="1219200" y="3276600"/>
              <a:chExt cx="304800" cy="651510"/>
            </a:xfrm>
          </p:grpSpPr>
          <p:sp>
            <p:nvSpPr>
              <p:cNvPr id="19" name="Rectangle 18"/>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Arrow Connector 33"/>
            <p:cNvCxnSpPr/>
            <p:nvPr/>
          </p:nvCxnSpPr>
          <p:spPr>
            <a:xfrm>
              <a:off x="1070610" y="2369820"/>
              <a:ext cx="0" cy="40767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478257" y="1905000"/>
              <a:ext cx="377026" cy="523220"/>
            </a:xfrm>
            <a:prstGeom prst="rect">
              <a:avLst/>
            </a:prstGeom>
          </p:spPr>
          <p:txBody>
            <a:bodyPr wrap="none">
              <a:spAutoFit/>
            </a:bodyPr>
            <a:lstStyle/>
            <a:p>
              <a:r>
                <a:rPr lang="en-US" sz="2800" b="1" dirty="0">
                  <a:solidFill>
                    <a:srgbClr val="FF0000"/>
                  </a:solidFill>
                </a:rPr>
                <a:t>o</a:t>
              </a:r>
              <a:endParaRPr lang="en-US" dirty="0"/>
            </a:p>
          </p:txBody>
        </p:sp>
        <p:grpSp>
          <p:nvGrpSpPr>
            <p:cNvPr id="38" name="Group 37"/>
            <p:cNvGrpSpPr/>
            <p:nvPr/>
          </p:nvGrpSpPr>
          <p:grpSpPr>
            <a:xfrm>
              <a:off x="1473098" y="2819400"/>
              <a:ext cx="304800" cy="651510"/>
              <a:chOff x="1219200" y="3276600"/>
              <a:chExt cx="304800" cy="651510"/>
            </a:xfrm>
          </p:grpSpPr>
          <p:sp>
            <p:nvSpPr>
              <p:cNvPr id="39" name="Rectangle 38"/>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a:off x="1629308" y="2369820"/>
              <a:ext cx="0" cy="40767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219200" y="312420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09600" y="312420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016432" y="1905000"/>
              <a:ext cx="377026" cy="523220"/>
            </a:xfrm>
            <a:prstGeom prst="rect">
              <a:avLst/>
            </a:prstGeom>
          </p:spPr>
          <p:txBody>
            <a:bodyPr wrap="none">
              <a:spAutoFit/>
            </a:bodyPr>
            <a:lstStyle/>
            <a:p>
              <a:r>
                <a:rPr lang="en-US" sz="2800" b="1" dirty="0">
                  <a:solidFill>
                    <a:srgbClr val="FF0000"/>
                  </a:solidFill>
                </a:rPr>
                <a:t>n</a:t>
              </a:r>
              <a:endParaRPr lang="en-US" dirty="0"/>
            </a:p>
          </p:txBody>
        </p:sp>
        <p:grpSp>
          <p:nvGrpSpPr>
            <p:cNvPr id="65" name="Group 64"/>
            <p:cNvGrpSpPr/>
            <p:nvPr/>
          </p:nvGrpSpPr>
          <p:grpSpPr>
            <a:xfrm>
              <a:off x="2034517" y="2819400"/>
              <a:ext cx="304800" cy="651510"/>
              <a:chOff x="1219200" y="3276600"/>
              <a:chExt cx="304800" cy="651510"/>
            </a:xfrm>
          </p:grpSpPr>
          <p:sp>
            <p:nvSpPr>
              <p:cNvPr id="66" name="Rectangle 65"/>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Arrow Connector 69"/>
            <p:cNvCxnSpPr/>
            <p:nvPr/>
          </p:nvCxnSpPr>
          <p:spPr>
            <a:xfrm>
              <a:off x="2190727" y="2369820"/>
              <a:ext cx="0" cy="40767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780619" y="312420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553840" y="1905000"/>
              <a:ext cx="354584" cy="523220"/>
            </a:xfrm>
            <a:prstGeom prst="rect">
              <a:avLst/>
            </a:prstGeom>
          </p:spPr>
          <p:txBody>
            <a:bodyPr wrap="none">
              <a:spAutoFit/>
            </a:bodyPr>
            <a:lstStyle/>
            <a:p>
              <a:r>
                <a:rPr lang="en-US" sz="2800" b="1" dirty="0">
                  <a:solidFill>
                    <a:srgbClr val="FF0000"/>
                  </a:solidFill>
                </a:rPr>
                <a:t>g</a:t>
              </a:r>
              <a:endParaRPr lang="en-US" dirty="0"/>
            </a:p>
          </p:txBody>
        </p:sp>
        <p:grpSp>
          <p:nvGrpSpPr>
            <p:cNvPr id="73" name="Group 72"/>
            <p:cNvGrpSpPr/>
            <p:nvPr/>
          </p:nvGrpSpPr>
          <p:grpSpPr>
            <a:xfrm>
              <a:off x="2567917" y="2819400"/>
              <a:ext cx="304800" cy="651510"/>
              <a:chOff x="1219200" y="3276600"/>
              <a:chExt cx="304800" cy="651510"/>
            </a:xfrm>
          </p:grpSpPr>
          <p:sp>
            <p:nvSpPr>
              <p:cNvPr id="74" name="Rectangle 73"/>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Arrow Connector 77"/>
            <p:cNvCxnSpPr/>
            <p:nvPr/>
          </p:nvCxnSpPr>
          <p:spPr>
            <a:xfrm>
              <a:off x="2667000" y="2369820"/>
              <a:ext cx="0" cy="40767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314019" y="312420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3083871" y="1905000"/>
              <a:ext cx="362600" cy="523220"/>
            </a:xfrm>
            <a:prstGeom prst="rect">
              <a:avLst/>
            </a:prstGeom>
          </p:spPr>
          <p:txBody>
            <a:bodyPr wrap="none">
              <a:spAutoFit/>
            </a:bodyPr>
            <a:lstStyle/>
            <a:p>
              <a:r>
                <a:rPr lang="en-US" sz="2800" b="1" dirty="0">
                  <a:solidFill>
                    <a:srgbClr val="FF0000"/>
                  </a:solidFill>
                </a:rPr>
                <a:t>a</a:t>
              </a:r>
              <a:endParaRPr lang="en-US" dirty="0"/>
            </a:p>
          </p:txBody>
        </p:sp>
        <p:grpSp>
          <p:nvGrpSpPr>
            <p:cNvPr id="81" name="Group 80"/>
            <p:cNvGrpSpPr/>
            <p:nvPr/>
          </p:nvGrpSpPr>
          <p:grpSpPr>
            <a:xfrm>
              <a:off x="3101154" y="2819400"/>
              <a:ext cx="304800" cy="651510"/>
              <a:chOff x="1219200" y="3276600"/>
              <a:chExt cx="304800" cy="651510"/>
            </a:xfrm>
          </p:grpSpPr>
          <p:sp>
            <p:nvSpPr>
              <p:cNvPr id="82" name="Rectangle 81"/>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6" name="Straight Arrow Connector 85"/>
            <p:cNvCxnSpPr/>
            <p:nvPr/>
          </p:nvCxnSpPr>
          <p:spPr>
            <a:xfrm>
              <a:off x="3257364" y="2369820"/>
              <a:ext cx="0" cy="40767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2847256" y="312420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3648332" y="1905000"/>
              <a:ext cx="327334" cy="523220"/>
            </a:xfrm>
            <a:prstGeom prst="rect">
              <a:avLst/>
            </a:prstGeom>
          </p:spPr>
          <p:txBody>
            <a:bodyPr wrap="none">
              <a:spAutoFit/>
            </a:bodyPr>
            <a:lstStyle/>
            <a:p>
              <a:r>
                <a:rPr lang="en-US" sz="2800" b="1" dirty="0">
                  <a:solidFill>
                    <a:srgbClr val="FF0000"/>
                  </a:solidFill>
                </a:rPr>
                <a:t>s</a:t>
              </a:r>
              <a:endParaRPr lang="en-US" dirty="0"/>
            </a:p>
          </p:txBody>
        </p:sp>
        <p:grpSp>
          <p:nvGrpSpPr>
            <p:cNvPr id="89" name="Group 88"/>
            <p:cNvGrpSpPr/>
            <p:nvPr/>
          </p:nvGrpSpPr>
          <p:grpSpPr>
            <a:xfrm>
              <a:off x="3665615" y="2819400"/>
              <a:ext cx="304800" cy="651510"/>
              <a:chOff x="1219200" y="3276600"/>
              <a:chExt cx="304800" cy="651510"/>
            </a:xfrm>
          </p:grpSpPr>
          <p:sp>
            <p:nvSpPr>
              <p:cNvPr id="90" name="Rectangle 89"/>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a:off x="3821825" y="2369820"/>
              <a:ext cx="0" cy="40767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3411717" y="312420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810000" y="352044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3626308" y="3851910"/>
              <a:ext cx="412292" cy="523220"/>
            </a:xfrm>
            <a:prstGeom prst="rect">
              <a:avLst/>
            </a:prstGeom>
          </p:spPr>
          <p:txBody>
            <a:bodyPr wrap="none">
              <a:spAutoFit/>
            </a:bodyPr>
            <a:lstStyle/>
            <a:p>
              <a:r>
                <a:rPr lang="en-US" alt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p</a:t>
              </a:r>
              <a:endPar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endParaRPr>
            </a:p>
          </p:txBody>
        </p:sp>
        <p:grpSp>
          <p:nvGrpSpPr>
            <p:cNvPr id="107" name="Group 106"/>
            <p:cNvGrpSpPr/>
            <p:nvPr/>
          </p:nvGrpSpPr>
          <p:grpSpPr>
            <a:xfrm>
              <a:off x="3829050" y="2154377"/>
              <a:ext cx="803897" cy="2579133"/>
              <a:chOff x="3829050" y="2874467"/>
              <a:chExt cx="803897" cy="2579133"/>
            </a:xfrm>
          </p:grpSpPr>
          <p:sp>
            <p:nvSpPr>
              <p:cNvPr id="106" name="Freeform 105"/>
              <p:cNvSpPr/>
              <p:nvPr/>
            </p:nvSpPr>
            <p:spPr>
              <a:xfrm>
                <a:off x="3829050" y="2874467"/>
                <a:ext cx="525780" cy="2579133"/>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Lst>
                <a:ahLst/>
                <a:cxnLst>
                  <a:cxn ang="0">
                    <a:pos x="connsiteX0" y="connsiteY0"/>
                  </a:cxn>
                  <a:cxn ang="0">
                    <a:pos x="connsiteX1" y="connsiteY1"/>
                  </a:cxn>
                  <a:cxn ang="0">
                    <a:pos x="connsiteX2" y="connsiteY2"/>
                  </a:cxn>
                  <a:cxn ang="0">
                    <a:pos x="connsiteX3" y="connsiteY3"/>
                  </a:cxn>
                </a:cxnLst>
                <a:rect l="l" t="t" r="r" b="b"/>
                <a:pathLst>
                  <a:path w="525780" h="2579133">
                    <a:moveTo>
                      <a:pt x="0" y="2200453"/>
                    </a:moveTo>
                    <a:cubicBezTo>
                      <a:pt x="26670" y="2483345"/>
                      <a:pt x="53340" y="2766238"/>
                      <a:pt x="102870" y="2417623"/>
                    </a:cubicBezTo>
                    <a:cubicBezTo>
                      <a:pt x="152400" y="2069008"/>
                      <a:pt x="226695" y="413563"/>
                      <a:pt x="297180" y="108763"/>
                    </a:cubicBezTo>
                    <a:cubicBezTo>
                      <a:pt x="367665" y="-196037"/>
                      <a:pt x="446722" y="196393"/>
                      <a:pt x="525780" y="588823"/>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8" name="Group 97"/>
              <p:cNvGrpSpPr/>
              <p:nvPr/>
            </p:nvGrpSpPr>
            <p:grpSpPr>
              <a:xfrm>
                <a:off x="4216298" y="3539490"/>
                <a:ext cx="304800" cy="651510"/>
                <a:chOff x="1219200" y="3276600"/>
                <a:chExt cx="304800" cy="651510"/>
              </a:xfrm>
            </p:grpSpPr>
            <p:sp>
              <p:nvSpPr>
                <p:cNvPr id="99" name="Rectangle 98"/>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3" name="Straight Arrow Connector 102"/>
              <p:cNvCxnSpPr/>
              <p:nvPr/>
            </p:nvCxnSpPr>
            <p:spPr>
              <a:xfrm>
                <a:off x="3962400" y="384429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4374692" y="422785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4227067" y="4559320"/>
                <a:ext cx="405880" cy="523220"/>
              </a:xfrm>
              <a:prstGeom prst="rect">
                <a:avLst/>
              </a:prstGeom>
            </p:spPr>
            <p:txBody>
              <a:bodyPr wrap="none">
                <a:spAutoFit/>
              </a:bodyPr>
              <a:lstStyle/>
              <a:p>
                <a:r>
                  <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o</a:t>
                </a:r>
              </a:p>
            </p:txBody>
          </p:sp>
        </p:grpSp>
        <p:grpSp>
          <p:nvGrpSpPr>
            <p:cNvPr id="108" name="Group 107"/>
            <p:cNvGrpSpPr/>
            <p:nvPr/>
          </p:nvGrpSpPr>
          <p:grpSpPr>
            <a:xfrm>
              <a:off x="4426871" y="2154377"/>
              <a:ext cx="779052" cy="2579133"/>
              <a:chOff x="3829050" y="2874467"/>
              <a:chExt cx="779052" cy="2579133"/>
            </a:xfrm>
          </p:grpSpPr>
          <p:sp>
            <p:nvSpPr>
              <p:cNvPr id="109" name="Freeform 108"/>
              <p:cNvSpPr/>
              <p:nvPr/>
            </p:nvSpPr>
            <p:spPr>
              <a:xfrm>
                <a:off x="3829050" y="2874467"/>
                <a:ext cx="525780" cy="2579133"/>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Lst>
                <a:ahLst/>
                <a:cxnLst>
                  <a:cxn ang="0">
                    <a:pos x="connsiteX0" y="connsiteY0"/>
                  </a:cxn>
                  <a:cxn ang="0">
                    <a:pos x="connsiteX1" y="connsiteY1"/>
                  </a:cxn>
                  <a:cxn ang="0">
                    <a:pos x="connsiteX2" y="connsiteY2"/>
                  </a:cxn>
                  <a:cxn ang="0">
                    <a:pos x="connsiteX3" y="connsiteY3"/>
                  </a:cxn>
                </a:cxnLst>
                <a:rect l="l" t="t" r="r" b="b"/>
                <a:pathLst>
                  <a:path w="525780" h="2579133">
                    <a:moveTo>
                      <a:pt x="0" y="2200453"/>
                    </a:moveTo>
                    <a:cubicBezTo>
                      <a:pt x="26670" y="2483345"/>
                      <a:pt x="53340" y="2766238"/>
                      <a:pt x="102870" y="2417623"/>
                    </a:cubicBezTo>
                    <a:cubicBezTo>
                      <a:pt x="152400" y="2069008"/>
                      <a:pt x="226695" y="413563"/>
                      <a:pt x="297180" y="108763"/>
                    </a:cubicBezTo>
                    <a:cubicBezTo>
                      <a:pt x="367665" y="-196037"/>
                      <a:pt x="446722" y="196393"/>
                      <a:pt x="525780" y="588823"/>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p:cNvGrpSpPr/>
              <p:nvPr/>
            </p:nvGrpSpPr>
            <p:grpSpPr>
              <a:xfrm>
                <a:off x="4216298" y="3539490"/>
                <a:ext cx="304800" cy="651510"/>
                <a:chOff x="1219200" y="3276600"/>
                <a:chExt cx="304800" cy="651510"/>
              </a:xfrm>
            </p:grpSpPr>
            <p:sp>
              <p:nvSpPr>
                <p:cNvPr id="114" name="Rectangle 113"/>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Arrow Connector 110"/>
              <p:cNvCxnSpPr/>
              <p:nvPr/>
            </p:nvCxnSpPr>
            <p:spPr>
              <a:xfrm>
                <a:off x="3962400" y="384429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4374692" y="422785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4194206" y="4559320"/>
                <a:ext cx="413896" cy="523220"/>
              </a:xfrm>
              <a:prstGeom prst="rect">
                <a:avLst/>
              </a:prstGeom>
            </p:spPr>
            <p:txBody>
              <a:bodyPr wrap="none">
                <a:spAutoFit/>
              </a:bodyPr>
              <a:lstStyle/>
              <a:p>
                <a:r>
                  <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n</a:t>
                </a:r>
              </a:p>
            </p:txBody>
          </p:sp>
        </p:grpSp>
        <p:grpSp>
          <p:nvGrpSpPr>
            <p:cNvPr id="118" name="Group 117"/>
            <p:cNvGrpSpPr/>
            <p:nvPr/>
          </p:nvGrpSpPr>
          <p:grpSpPr>
            <a:xfrm>
              <a:off x="4984096" y="2154377"/>
              <a:ext cx="778250" cy="2579133"/>
              <a:chOff x="3829050" y="2874467"/>
              <a:chExt cx="778250" cy="2579133"/>
            </a:xfrm>
          </p:grpSpPr>
          <p:sp>
            <p:nvSpPr>
              <p:cNvPr id="119" name="Freeform 118"/>
              <p:cNvSpPr/>
              <p:nvPr/>
            </p:nvSpPr>
            <p:spPr>
              <a:xfrm>
                <a:off x="3829050" y="2874467"/>
                <a:ext cx="525780" cy="2579133"/>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Lst>
                <a:ahLst/>
                <a:cxnLst>
                  <a:cxn ang="0">
                    <a:pos x="connsiteX0" y="connsiteY0"/>
                  </a:cxn>
                  <a:cxn ang="0">
                    <a:pos x="connsiteX1" y="connsiteY1"/>
                  </a:cxn>
                  <a:cxn ang="0">
                    <a:pos x="connsiteX2" y="connsiteY2"/>
                  </a:cxn>
                  <a:cxn ang="0">
                    <a:pos x="connsiteX3" y="connsiteY3"/>
                  </a:cxn>
                </a:cxnLst>
                <a:rect l="l" t="t" r="r" b="b"/>
                <a:pathLst>
                  <a:path w="525780" h="2579133">
                    <a:moveTo>
                      <a:pt x="0" y="2200453"/>
                    </a:moveTo>
                    <a:cubicBezTo>
                      <a:pt x="26670" y="2483345"/>
                      <a:pt x="53340" y="2766238"/>
                      <a:pt x="102870" y="2417623"/>
                    </a:cubicBezTo>
                    <a:cubicBezTo>
                      <a:pt x="152400" y="2069008"/>
                      <a:pt x="226695" y="413563"/>
                      <a:pt x="297180" y="108763"/>
                    </a:cubicBezTo>
                    <a:cubicBezTo>
                      <a:pt x="367665" y="-196037"/>
                      <a:pt x="446722" y="196393"/>
                      <a:pt x="525780" y="588823"/>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0" name="Group 119"/>
              <p:cNvGrpSpPr/>
              <p:nvPr/>
            </p:nvGrpSpPr>
            <p:grpSpPr>
              <a:xfrm>
                <a:off x="4216298" y="3539490"/>
                <a:ext cx="304800" cy="651510"/>
                <a:chOff x="1219200" y="3276600"/>
                <a:chExt cx="304800" cy="651510"/>
              </a:xfrm>
            </p:grpSpPr>
            <p:sp>
              <p:nvSpPr>
                <p:cNvPr id="124" name="Rectangle 123"/>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1" name="Straight Arrow Connector 120"/>
              <p:cNvCxnSpPr/>
              <p:nvPr/>
            </p:nvCxnSpPr>
            <p:spPr>
              <a:xfrm>
                <a:off x="3962400" y="384429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374692" y="422785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4196610" y="4559320"/>
                <a:ext cx="410690" cy="523220"/>
              </a:xfrm>
              <a:prstGeom prst="rect">
                <a:avLst/>
              </a:prstGeom>
            </p:spPr>
            <p:txBody>
              <a:bodyPr wrap="none">
                <a:spAutoFit/>
              </a:bodyPr>
              <a:lstStyle/>
              <a:p>
                <a:r>
                  <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g</a:t>
                </a:r>
              </a:p>
            </p:txBody>
          </p:sp>
        </p:grpSp>
        <p:grpSp>
          <p:nvGrpSpPr>
            <p:cNvPr id="128" name="Group 127"/>
            <p:cNvGrpSpPr/>
            <p:nvPr/>
          </p:nvGrpSpPr>
          <p:grpSpPr>
            <a:xfrm>
              <a:off x="5540356" y="2154377"/>
              <a:ext cx="775043" cy="2579133"/>
              <a:chOff x="3829050" y="2874467"/>
              <a:chExt cx="775043" cy="2579133"/>
            </a:xfrm>
          </p:grpSpPr>
          <p:sp>
            <p:nvSpPr>
              <p:cNvPr id="129" name="Freeform 128"/>
              <p:cNvSpPr/>
              <p:nvPr/>
            </p:nvSpPr>
            <p:spPr>
              <a:xfrm>
                <a:off x="3829050" y="2874467"/>
                <a:ext cx="525780" cy="2579133"/>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Lst>
                <a:ahLst/>
                <a:cxnLst>
                  <a:cxn ang="0">
                    <a:pos x="connsiteX0" y="connsiteY0"/>
                  </a:cxn>
                  <a:cxn ang="0">
                    <a:pos x="connsiteX1" y="connsiteY1"/>
                  </a:cxn>
                  <a:cxn ang="0">
                    <a:pos x="connsiteX2" y="connsiteY2"/>
                  </a:cxn>
                  <a:cxn ang="0">
                    <a:pos x="connsiteX3" y="connsiteY3"/>
                  </a:cxn>
                </a:cxnLst>
                <a:rect l="l" t="t" r="r" b="b"/>
                <a:pathLst>
                  <a:path w="525780" h="2579133">
                    <a:moveTo>
                      <a:pt x="0" y="2200453"/>
                    </a:moveTo>
                    <a:cubicBezTo>
                      <a:pt x="26670" y="2483345"/>
                      <a:pt x="53340" y="2766238"/>
                      <a:pt x="102870" y="2417623"/>
                    </a:cubicBezTo>
                    <a:cubicBezTo>
                      <a:pt x="152400" y="2069008"/>
                      <a:pt x="226695" y="413563"/>
                      <a:pt x="297180" y="108763"/>
                    </a:cubicBezTo>
                    <a:cubicBezTo>
                      <a:pt x="367665" y="-196037"/>
                      <a:pt x="446722" y="196393"/>
                      <a:pt x="525780" y="588823"/>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0" name="Group 129"/>
              <p:cNvGrpSpPr/>
              <p:nvPr/>
            </p:nvGrpSpPr>
            <p:grpSpPr>
              <a:xfrm>
                <a:off x="4216298" y="3539490"/>
                <a:ext cx="304800" cy="651510"/>
                <a:chOff x="1219200" y="3276600"/>
                <a:chExt cx="304800" cy="651510"/>
              </a:xfrm>
            </p:grpSpPr>
            <p:sp>
              <p:nvSpPr>
                <p:cNvPr id="134" name="Rectangle 133"/>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1" name="Straight Arrow Connector 130"/>
              <p:cNvCxnSpPr/>
              <p:nvPr/>
            </p:nvCxnSpPr>
            <p:spPr>
              <a:xfrm>
                <a:off x="3962400" y="384429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4374692" y="422785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4198213" y="4559320"/>
                <a:ext cx="405880" cy="523220"/>
              </a:xfrm>
              <a:prstGeom prst="rect">
                <a:avLst/>
              </a:prstGeom>
            </p:spPr>
            <p:txBody>
              <a:bodyPr wrap="none">
                <a:spAutoFit/>
              </a:bodyPr>
              <a:lstStyle/>
              <a:p>
                <a:r>
                  <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o</a:t>
                </a:r>
              </a:p>
            </p:txBody>
          </p:sp>
        </p:grpSp>
        <p:grpSp>
          <p:nvGrpSpPr>
            <p:cNvPr id="138" name="Group 137"/>
            <p:cNvGrpSpPr/>
            <p:nvPr/>
          </p:nvGrpSpPr>
          <p:grpSpPr>
            <a:xfrm>
              <a:off x="6103271" y="2154377"/>
              <a:ext cx="692048" cy="2579133"/>
              <a:chOff x="3829050" y="2874467"/>
              <a:chExt cx="692048" cy="2579133"/>
            </a:xfrm>
          </p:grpSpPr>
          <p:sp>
            <p:nvSpPr>
              <p:cNvPr id="139" name="Freeform 138"/>
              <p:cNvSpPr/>
              <p:nvPr/>
            </p:nvSpPr>
            <p:spPr>
              <a:xfrm>
                <a:off x="3829050" y="2874467"/>
                <a:ext cx="525780" cy="2579133"/>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Lst>
                <a:ahLst/>
                <a:cxnLst>
                  <a:cxn ang="0">
                    <a:pos x="connsiteX0" y="connsiteY0"/>
                  </a:cxn>
                  <a:cxn ang="0">
                    <a:pos x="connsiteX1" y="connsiteY1"/>
                  </a:cxn>
                  <a:cxn ang="0">
                    <a:pos x="connsiteX2" y="connsiteY2"/>
                  </a:cxn>
                  <a:cxn ang="0">
                    <a:pos x="connsiteX3" y="connsiteY3"/>
                  </a:cxn>
                </a:cxnLst>
                <a:rect l="l" t="t" r="r" b="b"/>
                <a:pathLst>
                  <a:path w="525780" h="2579133">
                    <a:moveTo>
                      <a:pt x="0" y="2200453"/>
                    </a:moveTo>
                    <a:cubicBezTo>
                      <a:pt x="26670" y="2483345"/>
                      <a:pt x="53340" y="2766238"/>
                      <a:pt x="102870" y="2417623"/>
                    </a:cubicBezTo>
                    <a:cubicBezTo>
                      <a:pt x="152400" y="2069008"/>
                      <a:pt x="226695" y="413563"/>
                      <a:pt x="297180" y="108763"/>
                    </a:cubicBezTo>
                    <a:cubicBezTo>
                      <a:pt x="367665" y="-196037"/>
                      <a:pt x="446722" y="196393"/>
                      <a:pt x="525780" y="588823"/>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0" name="Group 139"/>
              <p:cNvGrpSpPr/>
              <p:nvPr/>
            </p:nvGrpSpPr>
            <p:grpSpPr>
              <a:xfrm>
                <a:off x="4216298" y="3539490"/>
                <a:ext cx="304800" cy="651510"/>
                <a:chOff x="1219200" y="3276600"/>
                <a:chExt cx="304800" cy="651510"/>
              </a:xfrm>
            </p:grpSpPr>
            <p:sp>
              <p:nvSpPr>
                <p:cNvPr id="144" name="Rectangle 143"/>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1" name="Straight Arrow Connector 140"/>
              <p:cNvCxnSpPr/>
              <p:nvPr/>
            </p:nvCxnSpPr>
            <p:spPr>
              <a:xfrm>
                <a:off x="3962400" y="384429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374692" y="422785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4190198" y="4559320"/>
                <a:ext cx="184731" cy="523220"/>
              </a:xfrm>
              <a:prstGeom prst="rect">
                <a:avLst/>
              </a:prstGeom>
            </p:spPr>
            <p:txBody>
              <a:bodyPr wrap="none">
                <a:spAutoFit/>
              </a:bodyPr>
              <a:lstStyle/>
              <a:p>
                <a:endPar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8" name="Group 147"/>
            <p:cNvGrpSpPr/>
            <p:nvPr/>
          </p:nvGrpSpPr>
          <p:grpSpPr>
            <a:xfrm>
              <a:off x="6390043" y="2154377"/>
              <a:ext cx="962501" cy="2579133"/>
              <a:chOff x="3558597" y="2874467"/>
              <a:chExt cx="962501" cy="2579133"/>
            </a:xfrm>
          </p:grpSpPr>
          <p:sp>
            <p:nvSpPr>
              <p:cNvPr id="149" name="Freeform 148"/>
              <p:cNvSpPr/>
              <p:nvPr/>
            </p:nvSpPr>
            <p:spPr>
              <a:xfrm>
                <a:off x="3829050" y="2874467"/>
                <a:ext cx="525780" cy="2579133"/>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Lst>
                <a:ahLst/>
                <a:cxnLst>
                  <a:cxn ang="0">
                    <a:pos x="connsiteX0" y="connsiteY0"/>
                  </a:cxn>
                  <a:cxn ang="0">
                    <a:pos x="connsiteX1" y="connsiteY1"/>
                  </a:cxn>
                  <a:cxn ang="0">
                    <a:pos x="connsiteX2" y="connsiteY2"/>
                  </a:cxn>
                  <a:cxn ang="0">
                    <a:pos x="connsiteX3" y="connsiteY3"/>
                  </a:cxn>
                </a:cxnLst>
                <a:rect l="l" t="t" r="r" b="b"/>
                <a:pathLst>
                  <a:path w="525780" h="2579133">
                    <a:moveTo>
                      <a:pt x="0" y="2200453"/>
                    </a:moveTo>
                    <a:cubicBezTo>
                      <a:pt x="26670" y="2483345"/>
                      <a:pt x="53340" y="2766238"/>
                      <a:pt x="102870" y="2417623"/>
                    </a:cubicBezTo>
                    <a:cubicBezTo>
                      <a:pt x="152400" y="2069008"/>
                      <a:pt x="226695" y="413563"/>
                      <a:pt x="297180" y="108763"/>
                    </a:cubicBezTo>
                    <a:cubicBezTo>
                      <a:pt x="367665" y="-196037"/>
                      <a:pt x="446722" y="196393"/>
                      <a:pt x="525780" y="588823"/>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0" name="Group 149"/>
              <p:cNvGrpSpPr/>
              <p:nvPr/>
            </p:nvGrpSpPr>
            <p:grpSpPr>
              <a:xfrm>
                <a:off x="4216298" y="3539490"/>
                <a:ext cx="304800" cy="651510"/>
                <a:chOff x="1219200" y="3276600"/>
                <a:chExt cx="304800" cy="651510"/>
              </a:xfrm>
            </p:grpSpPr>
            <p:sp>
              <p:nvSpPr>
                <p:cNvPr id="154" name="Rectangle 153"/>
                <p:cNvSpPr/>
                <p:nvPr/>
              </p:nvSpPr>
              <p:spPr>
                <a:xfrm>
                  <a:off x="1219200" y="3276600"/>
                  <a:ext cx="304800" cy="65151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1295400" y="331089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1295400" y="350520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1295400" y="3699510"/>
                  <a:ext cx="152400" cy="1524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1" name="Straight Arrow Connector 150"/>
              <p:cNvCxnSpPr/>
              <p:nvPr/>
            </p:nvCxnSpPr>
            <p:spPr>
              <a:xfrm>
                <a:off x="3962400" y="3844290"/>
                <a:ext cx="24765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4374692" y="4227850"/>
                <a:ext cx="0" cy="407670"/>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a:off x="3558597" y="4572000"/>
                <a:ext cx="478016" cy="523220"/>
              </a:xfrm>
              <a:prstGeom prst="rect">
                <a:avLst/>
              </a:prstGeom>
            </p:spPr>
            <p:txBody>
              <a:bodyPr wrap="none">
                <a:spAutoFit/>
              </a:bodyPr>
              <a:lstStyle/>
              <a:p>
                <a:r>
                  <a:rPr lang="en-US" sz="2800" b="1" dirty="0">
                    <a:solidFill>
                      <a:srgbClr val="3399FF"/>
                    </a:solidFill>
                    <a:latin typeface="Tahoma" panose="020B0604030504040204" pitchFamily="34" charset="0"/>
                    <a:ea typeface="Tahoma" panose="020B0604030504040204" pitchFamily="34" charset="0"/>
                    <a:cs typeface="Tahoma" panose="020B0604030504040204" pitchFamily="34" charset="0"/>
                  </a:rPr>
                  <a:t>#</a:t>
                </a:r>
              </a:p>
            </p:txBody>
          </p:sp>
        </p:grpSp>
      </p:grpSp>
      <p:sp>
        <p:nvSpPr>
          <p:cNvPr id="159" name="Rectangle 158"/>
          <p:cNvSpPr/>
          <p:nvPr/>
        </p:nvSpPr>
        <p:spPr>
          <a:xfrm>
            <a:off x="909968" y="5018782"/>
            <a:ext cx="7319632" cy="1077218"/>
          </a:xfrm>
          <a:prstGeom prst="rect">
            <a:avLst/>
          </a:prstGeom>
        </p:spPr>
        <p:txBody>
          <a:bodyPr wrap="none">
            <a:spAutoFit/>
          </a:bodyPr>
          <a:lstStyle/>
          <a:p>
            <a:pPr algn="l"/>
            <a:r>
              <a:rPr lang="en-US" sz="3200" dirty="0">
                <a:solidFill>
                  <a:srgbClr val="000000"/>
                </a:solidFill>
              </a:rPr>
              <a:t>p(</a:t>
            </a:r>
            <a:r>
              <a:rPr lang="en-US" sz="3200" b="1" dirty="0">
                <a:solidFill>
                  <a:srgbClr val="3399FF"/>
                </a:solidFill>
                <a:latin typeface="Tahoma" panose="020B0604030504040204" pitchFamily="34" charset="0"/>
                <a:ea typeface="Tahoma" panose="020B0604030504040204" pitchFamily="34" charset="0"/>
                <a:cs typeface="Tahoma" panose="020B0604030504040204" pitchFamily="34" charset="0"/>
              </a:rPr>
              <a:t>y</a:t>
            </a:r>
            <a:r>
              <a:rPr lang="en-US" sz="3200" dirty="0">
                <a:solidFill>
                  <a:srgbClr val="000000"/>
                </a:solidFill>
              </a:rPr>
              <a:t> | </a:t>
            </a:r>
            <a:r>
              <a:rPr kumimoji="1" lang="en-US" sz="3200" b="1" dirty="0">
                <a:solidFill>
                  <a:srgbClr val="FF0000"/>
                </a:solidFill>
                <a:latin typeface="Tahoma" panose="020B0604030504040204" pitchFamily="34" charset="0"/>
              </a:rPr>
              <a:t>x</a:t>
            </a:r>
            <a:r>
              <a:rPr lang="en-US" sz="3200" dirty="0">
                <a:solidFill>
                  <a:srgbClr val="000000"/>
                </a:solidFill>
              </a:rPr>
              <a:t>) reads </a:t>
            </a:r>
            <a:r>
              <a:rPr kumimoji="1" lang="en-US" sz="3200" b="1" dirty="0">
                <a:solidFill>
                  <a:srgbClr val="FF0000"/>
                </a:solidFill>
                <a:latin typeface="Tahoma" panose="020B0604030504040204" pitchFamily="34" charset="0"/>
              </a:rPr>
              <a:t>x</a:t>
            </a:r>
            <a:r>
              <a:rPr lang="en-US" sz="3200" dirty="0">
                <a:solidFill>
                  <a:srgbClr val="000000"/>
                </a:solidFill>
              </a:rPr>
              <a:t>, then stochastically emits</a:t>
            </a:r>
            <a:br>
              <a:rPr lang="en-US" sz="3200" dirty="0">
                <a:solidFill>
                  <a:srgbClr val="000000"/>
                </a:solidFill>
              </a:rPr>
            </a:br>
            <a:r>
              <a:rPr lang="en-US" sz="3200" dirty="0">
                <a:solidFill>
                  <a:srgbClr val="000000"/>
                </a:solidFill>
              </a:rPr>
              <a:t>chars of </a:t>
            </a:r>
            <a:r>
              <a:rPr lang="en-US" sz="3200" b="1" dirty="0">
                <a:solidFill>
                  <a:srgbClr val="3399FF"/>
                </a:solidFill>
                <a:latin typeface="Tahoma" panose="020B0604030504040204" pitchFamily="34" charset="0"/>
                <a:ea typeface="Tahoma" panose="020B0604030504040204" pitchFamily="34" charset="0"/>
                <a:cs typeface="Tahoma" panose="020B0604030504040204" pitchFamily="34" charset="0"/>
              </a:rPr>
              <a:t>y</a:t>
            </a:r>
            <a:r>
              <a:rPr lang="en-US" sz="3200" dirty="0">
                <a:solidFill>
                  <a:srgbClr val="000000"/>
                </a:solidFill>
              </a:rPr>
              <a:t>, 1 by 1, like a language model</a:t>
            </a:r>
            <a:endParaRPr lang="en-US" sz="3200" dirty="0"/>
          </a:p>
        </p:txBody>
      </p:sp>
      <p:sp>
        <p:nvSpPr>
          <p:cNvPr id="163" name="Rectangle 162"/>
          <p:cNvSpPr/>
          <p:nvPr/>
        </p:nvSpPr>
        <p:spPr>
          <a:xfrm>
            <a:off x="7760917" y="2819400"/>
            <a:ext cx="1154483" cy="584775"/>
          </a:xfrm>
          <a:prstGeom prst="rect">
            <a:avLst/>
          </a:prstGeom>
        </p:spPr>
        <p:txBody>
          <a:bodyPr wrap="none">
            <a:spAutoFit/>
          </a:bodyPr>
          <a:lstStyle/>
          <a:p>
            <a:r>
              <a:rPr lang="en-US" sz="3200" dirty="0">
                <a:solidFill>
                  <a:srgbClr val="000000"/>
                </a:solidFill>
              </a:rPr>
              <a:t>LSTM</a:t>
            </a:r>
            <a:endParaRPr lang="en-US" dirty="0"/>
          </a:p>
        </p:txBody>
      </p:sp>
    </p:spTree>
    <p:extLst>
      <p:ext uri="{BB962C8B-B14F-4D97-AF65-F5344CB8AC3E}">
        <p14:creationId xmlns:p14="http://schemas.microsoft.com/office/powerpoint/2010/main" val="41599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4BDB-D4DE-A440-B629-C542B3319CB9}"/>
              </a:ext>
            </a:extLst>
          </p:cNvPr>
          <p:cNvSpPr>
            <a:spLocks noGrp="1"/>
          </p:cNvSpPr>
          <p:nvPr>
            <p:ph type="title"/>
          </p:nvPr>
        </p:nvSpPr>
        <p:spPr/>
        <p:txBody>
          <a:bodyPr/>
          <a:lstStyle/>
          <a:p>
            <a:r>
              <a:rPr lang="en-US" dirty="0"/>
              <a:t>Arrange into a Bayesian Network</a:t>
            </a:r>
          </a:p>
        </p:txBody>
      </p:sp>
      <p:sp>
        <p:nvSpPr>
          <p:cNvPr id="4" name="Shape 313">
            <a:extLst>
              <a:ext uri="{FF2B5EF4-FFF2-40B4-BE49-F238E27FC236}">
                <a16:creationId xmlns:a16="http://schemas.microsoft.com/office/drawing/2014/main" id="{CA56A4B5-F186-3D4D-8B63-8D773DE67F6B}"/>
              </a:ext>
            </a:extLst>
          </p:cNvPr>
          <p:cNvSpPr/>
          <p:nvPr/>
        </p:nvSpPr>
        <p:spPr>
          <a:xfrm>
            <a:off x="3728279" y="1765620"/>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poner</a:t>
            </a:r>
            <a:endParaRPr sz="2500">
              <a:latin typeface="Calibri"/>
              <a:ea typeface="Calibri"/>
              <a:cs typeface="Calibri"/>
              <a:sym typeface="Calibri"/>
            </a:endParaRPr>
          </a:p>
        </p:txBody>
      </p:sp>
      <p:cxnSp>
        <p:nvCxnSpPr>
          <p:cNvPr id="5" name="Shape 314">
            <a:extLst>
              <a:ext uri="{FF2B5EF4-FFF2-40B4-BE49-F238E27FC236}">
                <a16:creationId xmlns:a16="http://schemas.microsoft.com/office/drawing/2014/main" id="{46B6A282-55E8-184B-8045-FFC65F00C883}"/>
              </a:ext>
            </a:extLst>
          </p:cNvPr>
          <p:cNvCxnSpPr>
            <a:cxnSpLocks/>
          </p:cNvCxnSpPr>
          <p:nvPr/>
        </p:nvCxnSpPr>
        <p:spPr>
          <a:xfrm flipH="1">
            <a:off x="2607721" y="2489868"/>
            <a:ext cx="1243500" cy="455700"/>
          </a:xfrm>
          <a:prstGeom prst="straightConnector1">
            <a:avLst/>
          </a:prstGeom>
          <a:noFill/>
          <a:ln w="41275" cap="flat" cmpd="sng">
            <a:solidFill>
              <a:srgbClr val="000000"/>
            </a:solidFill>
            <a:prstDash val="solid"/>
            <a:round/>
            <a:headEnd type="none" w="med" len="med"/>
            <a:tailEnd type="triangle" w="lg" len="lg"/>
          </a:ln>
          <a:effectLst/>
        </p:spPr>
      </p:cxnSp>
      <p:cxnSp>
        <p:nvCxnSpPr>
          <p:cNvPr id="6" name="Shape 315">
            <a:extLst>
              <a:ext uri="{FF2B5EF4-FFF2-40B4-BE49-F238E27FC236}">
                <a16:creationId xmlns:a16="http://schemas.microsoft.com/office/drawing/2014/main" id="{2F9DD5C1-E86E-5C49-8AA0-850BA63CC19F}"/>
              </a:ext>
            </a:extLst>
          </p:cNvPr>
          <p:cNvCxnSpPr>
            <a:stCxn id="4" idx="5"/>
          </p:cNvCxnSpPr>
          <p:nvPr/>
        </p:nvCxnSpPr>
        <p:spPr>
          <a:xfrm>
            <a:off x="5334581" y="2565570"/>
            <a:ext cx="1583100" cy="957900"/>
          </a:xfrm>
          <a:prstGeom prst="straightConnector1">
            <a:avLst/>
          </a:prstGeom>
          <a:noFill/>
          <a:ln w="41275" cap="flat" cmpd="sng">
            <a:solidFill>
              <a:srgbClr val="000000"/>
            </a:solidFill>
            <a:prstDash val="solid"/>
            <a:round/>
            <a:headEnd type="none" w="med" len="med"/>
            <a:tailEnd type="triangle" w="lg" len="lg"/>
          </a:ln>
          <a:effectLst/>
        </p:spPr>
      </p:cxnSp>
      <p:sp>
        <p:nvSpPr>
          <p:cNvPr id="7" name="Shape 316">
            <a:extLst>
              <a:ext uri="{FF2B5EF4-FFF2-40B4-BE49-F238E27FC236}">
                <a16:creationId xmlns:a16="http://schemas.microsoft.com/office/drawing/2014/main" id="{63780C40-58E4-C248-A3CC-67EFC307D369}"/>
              </a:ext>
            </a:extLst>
          </p:cNvPr>
          <p:cNvSpPr/>
          <p:nvPr/>
        </p:nvSpPr>
        <p:spPr>
          <a:xfrm>
            <a:off x="6642083" y="3386228"/>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pondría</a:t>
            </a:r>
            <a:endParaRPr sz="2500">
              <a:latin typeface="Calibri"/>
              <a:ea typeface="Calibri"/>
              <a:cs typeface="Calibri"/>
              <a:sym typeface="Calibri"/>
            </a:endParaRPr>
          </a:p>
        </p:txBody>
      </p:sp>
      <p:sp>
        <p:nvSpPr>
          <p:cNvPr id="8" name="Shape 317">
            <a:extLst>
              <a:ext uri="{FF2B5EF4-FFF2-40B4-BE49-F238E27FC236}">
                <a16:creationId xmlns:a16="http://schemas.microsoft.com/office/drawing/2014/main" id="{DBEED0E7-9C6E-A448-B2A9-744429774DBC}"/>
              </a:ext>
            </a:extLst>
          </p:cNvPr>
          <p:cNvSpPr/>
          <p:nvPr/>
        </p:nvSpPr>
        <p:spPr>
          <a:xfrm>
            <a:off x="1179249" y="2892573"/>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dirty="0" err="1">
                <a:latin typeface="Calibri"/>
                <a:ea typeface="Calibri"/>
                <a:cs typeface="Calibri"/>
                <a:sym typeface="Calibri"/>
              </a:rPr>
              <a:t>puso</a:t>
            </a:r>
            <a:endParaRPr sz="2500" dirty="0">
              <a:latin typeface="Calibri"/>
              <a:ea typeface="Calibri"/>
              <a:cs typeface="Calibri"/>
              <a:sym typeface="Calibri"/>
            </a:endParaRPr>
          </a:p>
        </p:txBody>
      </p:sp>
      <p:sp>
        <p:nvSpPr>
          <p:cNvPr id="9" name="Shape 318">
            <a:extLst>
              <a:ext uri="{FF2B5EF4-FFF2-40B4-BE49-F238E27FC236}">
                <a16:creationId xmlns:a16="http://schemas.microsoft.com/office/drawing/2014/main" id="{84E90F21-097A-2245-BA4C-D1565DA949BF}"/>
              </a:ext>
            </a:extLst>
          </p:cNvPr>
          <p:cNvSpPr/>
          <p:nvPr/>
        </p:nvSpPr>
        <p:spPr>
          <a:xfrm>
            <a:off x="2248289" y="4439314"/>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pusieron</a:t>
            </a:r>
            <a:endParaRPr sz="2500">
              <a:latin typeface="Calibri"/>
              <a:ea typeface="Calibri"/>
              <a:cs typeface="Calibri"/>
              <a:sym typeface="Calibri"/>
            </a:endParaRPr>
          </a:p>
        </p:txBody>
      </p:sp>
      <p:cxnSp>
        <p:nvCxnSpPr>
          <p:cNvPr id="10" name="Shape 319">
            <a:extLst>
              <a:ext uri="{FF2B5EF4-FFF2-40B4-BE49-F238E27FC236}">
                <a16:creationId xmlns:a16="http://schemas.microsoft.com/office/drawing/2014/main" id="{E7D97C6E-39A2-AF4F-B1B8-845535566B7C}"/>
              </a:ext>
            </a:extLst>
          </p:cNvPr>
          <p:cNvCxnSpPr>
            <a:cxnSpLocks/>
            <a:stCxn id="8" idx="5"/>
            <a:endCxn id="9" idx="0"/>
          </p:cNvCxnSpPr>
          <p:nvPr/>
        </p:nvCxnSpPr>
        <p:spPr>
          <a:xfrm>
            <a:off x="2785551" y="3692523"/>
            <a:ext cx="403688" cy="746791"/>
          </a:xfrm>
          <a:prstGeom prst="straightConnector1">
            <a:avLst/>
          </a:prstGeom>
          <a:noFill/>
          <a:ln w="41275" cap="flat" cmpd="sng">
            <a:solidFill>
              <a:srgbClr val="000000"/>
            </a:solidFill>
            <a:prstDash val="solid"/>
            <a:round/>
            <a:headEnd type="none" w="med" len="med"/>
            <a:tailEnd type="triangle" w="lg" len="lg"/>
          </a:ln>
          <a:effectLst/>
        </p:spPr>
      </p:cxnSp>
      <p:sp>
        <p:nvSpPr>
          <p:cNvPr id="11" name="Shape 320">
            <a:extLst>
              <a:ext uri="{FF2B5EF4-FFF2-40B4-BE49-F238E27FC236}">
                <a16:creationId xmlns:a16="http://schemas.microsoft.com/office/drawing/2014/main" id="{26840BEE-FE17-424E-9969-FE0B85BA89BE}"/>
              </a:ext>
            </a:extLst>
          </p:cNvPr>
          <p:cNvSpPr/>
          <p:nvPr/>
        </p:nvSpPr>
        <p:spPr>
          <a:xfrm>
            <a:off x="4151643" y="3361197"/>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pongo</a:t>
            </a:r>
            <a:endParaRPr/>
          </a:p>
        </p:txBody>
      </p:sp>
      <p:cxnSp>
        <p:nvCxnSpPr>
          <p:cNvPr id="12" name="Shape 321">
            <a:extLst>
              <a:ext uri="{FF2B5EF4-FFF2-40B4-BE49-F238E27FC236}">
                <a16:creationId xmlns:a16="http://schemas.microsoft.com/office/drawing/2014/main" id="{004245AB-3034-1B47-A57C-D4E6BB5B5347}"/>
              </a:ext>
            </a:extLst>
          </p:cNvPr>
          <p:cNvCxnSpPr>
            <a:stCxn id="4" idx="4"/>
          </p:cNvCxnSpPr>
          <p:nvPr/>
        </p:nvCxnSpPr>
        <p:spPr>
          <a:xfrm>
            <a:off x="4669229" y="2702820"/>
            <a:ext cx="331200" cy="682800"/>
          </a:xfrm>
          <a:prstGeom prst="straightConnector1">
            <a:avLst/>
          </a:prstGeom>
          <a:noFill/>
          <a:ln w="41275" cap="flat" cmpd="sng">
            <a:solidFill>
              <a:srgbClr val="000000"/>
            </a:solidFill>
            <a:prstDash val="solid"/>
            <a:round/>
            <a:headEnd type="none" w="med" len="med"/>
            <a:tailEnd type="triangle" w="lg" len="lg"/>
          </a:ln>
          <a:effectLst/>
        </p:spPr>
      </p:cxnSp>
      <p:sp>
        <p:nvSpPr>
          <p:cNvPr id="13" name="Shape 322">
            <a:extLst>
              <a:ext uri="{FF2B5EF4-FFF2-40B4-BE49-F238E27FC236}">
                <a16:creationId xmlns:a16="http://schemas.microsoft.com/office/drawing/2014/main" id="{C5416D9C-70D1-9D44-8CC6-8B4A9B54C1CC}"/>
              </a:ext>
            </a:extLst>
          </p:cNvPr>
          <p:cNvSpPr/>
          <p:nvPr/>
        </p:nvSpPr>
        <p:spPr>
          <a:xfrm>
            <a:off x="5417293" y="4742595"/>
            <a:ext cx="22203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dirty="0" err="1">
                <a:latin typeface="Calibri"/>
                <a:ea typeface="Calibri"/>
                <a:cs typeface="Calibri"/>
                <a:sym typeface="Calibri"/>
              </a:rPr>
              <a:t>pongamos</a:t>
            </a:r>
            <a:endParaRPr sz="2500" dirty="0">
              <a:latin typeface="Calibri"/>
              <a:ea typeface="Calibri"/>
              <a:cs typeface="Calibri"/>
              <a:sym typeface="Calibri"/>
            </a:endParaRPr>
          </a:p>
        </p:txBody>
      </p:sp>
      <p:cxnSp>
        <p:nvCxnSpPr>
          <p:cNvPr id="14" name="Shape 323">
            <a:extLst>
              <a:ext uri="{FF2B5EF4-FFF2-40B4-BE49-F238E27FC236}">
                <a16:creationId xmlns:a16="http://schemas.microsoft.com/office/drawing/2014/main" id="{39F0AE42-C7E3-AB47-A3F3-B3BF9BE5B70C}"/>
              </a:ext>
            </a:extLst>
          </p:cNvPr>
          <p:cNvCxnSpPr>
            <a:cxnSpLocks/>
            <a:stCxn id="11" idx="5"/>
          </p:cNvCxnSpPr>
          <p:nvPr/>
        </p:nvCxnSpPr>
        <p:spPr>
          <a:xfrm>
            <a:off x="5757945" y="4161147"/>
            <a:ext cx="297044" cy="581470"/>
          </a:xfrm>
          <a:prstGeom prst="straightConnector1">
            <a:avLst/>
          </a:prstGeom>
          <a:noFill/>
          <a:ln w="41275" cap="flat" cmpd="sng">
            <a:solidFill>
              <a:srgbClr val="000000"/>
            </a:solidFill>
            <a:prstDash val="solid"/>
            <a:round/>
            <a:headEnd type="none" w="med" len="med"/>
            <a:tailEnd type="triangle" w="lg" len="lg"/>
          </a:ln>
          <a:effectLst/>
        </p:spPr>
      </p:cxnSp>
      <p:sp>
        <p:nvSpPr>
          <p:cNvPr id="15" name="Shape 324">
            <a:extLst>
              <a:ext uri="{FF2B5EF4-FFF2-40B4-BE49-F238E27FC236}">
                <a16:creationId xmlns:a16="http://schemas.microsoft.com/office/drawing/2014/main" id="{A8FDEF4F-76B7-684A-9FB7-28A0665F14C7}"/>
              </a:ext>
            </a:extLst>
          </p:cNvPr>
          <p:cNvSpPr/>
          <p:nvPr/>
        </p:nvSpPr>
        <p:spPr>
          <a:xfrm>
            <a:off x="118481" y="4552889"/>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pusimos</a:t>
            </a:r>
            <a:endParaRPr sz="2500">
              <a:latin typeface="Calibri"/>
              <a:ea typeface="Calibri"/>
              <a:cs typeface="Calibri"/>
              <a:sym typeface="Calibri"/>
            </a:endParaRPr>
          </a:p>
        </p:txBody>
      </p:sp>
      <p:cxnSp>
        <p:nvCxnSpPr>
          <p:cNvPr id="16" name="Shape 325">
            <a:extLst>
              <a:ext uri="{FF2B5EF4-FFF2-40B4-BE49-F238E27FC236}">
                <a16:creationId xmlns:a16="http://schemas.microsoft.com/office/drawing/2014/main" id="{C1406C2C-8276-8E43-99E6-9A3B6EBE410D}"/>
              </a:ext>
            </a:extLst>
          </p:cNvPr>
          <p:cNvCxnSpPr>
            <a:stCxn id="8" idx="3"/>
          </p:cNvCxnSpPr>
          <p:nvPr/>
        </p:nvCxnSpPr>
        <p:spPr>
          <a:xfrm flipH="1">
            <a:off x="1059446" y="3692523"/>
            <a:ext cx="395400" cy="860400"/>
          </a:xfrm>
          <a:prstGeom prst="straightConnector1">
            <a:avLst/>
          </a:prstGeom>
          <a:noFill/>
          <a:ln w="41275" cap="flat" cmpd="sng">
            <a:solidFill>
              <a:srgbClr val="000000"/>
            </a:solidFill>
            <a:prstDash val="solid"/>
            <a:round/>
            <a:headEnd type="none" w="med" len="med"/>
            <a:tailEnd type="triangle" w="lg" len="lg"/>
          </a:ln>
          <a:effectLst/>
        </p:spPr>
      </p:cxnSp>
    </p:spTree>
    <p:extLst>
      <p:ext uri="{BB962C8B-B14F-4D97-AF65-F5344CB8AC3E}">
        <p14:creationId xmlns:p14="http://schemas.microsoft.com/office/powerpoint/2010/main" val="25039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en-US" dirty="0"/>
              <a:t>Neural Graphical Model Over Strings</a:t>
            </a:r>
            <a:endParaRPr sz="4400" b="0" i="0" u="none" strike="noStrike" cap="none" dirty="0">
              <a:solidFill>
                <a:schemeClr val="dk1"/>
              </a:solidFill>
              <a:latin typeface="Helvetica Neue Light"/>
              <a:ea typeface="Helvetica Neue Light"/>
              <a:cs typeface="Helvetica Neue Light"/>
              <a:sym typeface="Helvetica Neue Light"/>
            </a:endParaRPr>
          </a:p>
        </p:txBody>
      </p:sp>
      <p:sp>
        <p:nvSpPr>
          <p:cNvPr id="532" name="Shape 532"/>
          <p:cNvSpPr txBox="1">
            <a:spLocks noGrp="1"/>
          </p:cNvSpPr>
          <p:nvPr>
            <p:ph type="body" idx="1"/>
          </p:nvPr>
        </p:nvSpPr>
        <p:spPr>
          <a:xfrm>
            <a:off x="589721" y="3376864"/>
            <a:ext cx="8229600" cy="4526100"/>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pSp>
        <p:nvGrpSpPr>
          <p:cNvPr id="533" name="Shape 533"/>
          <p:cNvGrpSpPr/>
          <p:nvPr/>
        </p:nvGrpSpPr>
        <p:grpSpPr>
          <a:xfrm>
            <a:off x="321243" y="1702490"/>
            <a:ext cx="8384875" cy="2251324"/>
            <a:chOff x="153818" y="1715369"/>
            <a:chExt cx="8405412" cy="3914222"/>
          </a:xfrm>
        </p:grpSpPr>
        <p:sp>
          <p:nvSpPr>
            <p:cNvPr id="534" name="Shape 534"/>
            <p:cNvSpPr/>
            <p:nvPr/>
          </p:nvSpPr>
          <p:spPr>
            <a:xfrm>
              <a:off x="3763616" y="1715369"/>
              <a:ext cx="1881810"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poner</a:t>
              </a:r>
              <a:endParaRPr sz="1500">
                <a:solidFill>
                  <a:schemeClr val="dk1"/>
                </a:solidFill>
                <a:latin typeface="Calibri"/>
                <a:ea typeface="Calibri"/>
                <a:cs typeface="Calibri"/>
                <a:sym typeface="Calibri"/>
              </a:endParaRPr>
            </a:p>
          </p:txBody>
        </p:sp>
        <p:cxnSp>
          <p:nvCxnSpPr>
            <p:cNvPr id="535" name="Shape 535"/>
            <p:cNvCxnSpPr/>
            <p:nvPr/>
          </p:nvCxnSpPr>
          <p:spPr>
            <a:xfrm flipH="1">
              <a:off x="2643181" y="2439617"/>
              <a:ext cx="1243378" cy="455846"/>
            </a:xfrm>
            <a:prstGeom prst="straightConnector1">
              <a:avLst/>
            </a:prstGeom>
            <a:noFill/>
            <a:ln w="41275" cap="flat" cmpd="sng">
              <a:solidFill>
                <a:schemeClr val="dk1"/>
              </a:solidFill>
              <a:prstDash val="solid"/>
              <a:round/>
              <a:headEnd type="none" w="med" len="med"/>
              <a:tailEnd type="triangle" w="lg" len="lg"/>
            </a:ln>
            <a:effectLst>
              <a:outerShdw blurRad="40000" dist="20000" dir="5400000" rotWithShape="0">
                <a:srgbClr val="000000">
                  <a:alpha val="37647"/>
                </a:srgbClr>
              </a:outerShdw>
            </a:effectLst>
          </p:spPr>
        </p:cxnSp>
        <p:cxnSp>
          <p:nvCxnSpPr>
            <p:cNvPr id="536" name="Shape 536"/>
            <p:cNvCxnSpPr>
              <a:stCxn id="534" idx="5"/>
              <a:endCxn id="537" idx="1"/>
            </p:cNvCxnSpPr>
            <p:nvPr/>
          </p:nvCxnSpPr>
          <p:spPr>
            <a:xfrm>
              <a:off x="5369841" y="2515359"/>
              <a:ext cx="1583100" cy="957600"/>
            </a:xfrm>
            <a:prstGeom prst="straightConnector1">
              <a:avLst/>
            </a:prstGeom>
            <a:noFill/>
            <a:ln w="41275" cap="flat" cmpd="sng">
              <a:solidFill>
                <a:schemeClr val="dk1"/>
              </a:solidFill>
              <a:prstDash val="solid"/>
              <a:round/>
              <a:headEnd type="none" w="med" len="med"/>
              <a:tailEnd type="triangle" w="lg" len="lg"/>
            </a:ln>
            <a:effectLst>
              <a:outerShdw blurRad="40000" dist="20000" dir="5400000" rotWithShape="0">
                <a:srgbClr val="000000">
                  <a:alpha val="37647"/>
                </a:srgbClr>
              </a:outerShdw>
            </a:effectLst>
          </p:spPr>
        </p:cxnSp>
        <p:sp>
          <p:nvSpPr>
            <p:cNvPr id="537" name="Shape 537"/>
            <p:cNvSpPr/>
            <p:nvPr/>
          </p:nvSpPr>
          <p:spPr>
            <a:xfrm>
              <a:off x="6677420" y="3335977"/>
              <a:ext cx="1881810"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pondría</a:t>
              </a:r>
              <a:endParaRPr sz="1500">
                <a:solidFill>
                  <a:schemeClr val="dk1"/>
                </a:solidFill>
                <a:latin typeface="Calibri"/>
                <a:ea typeface="Calibri"/>
                <a:cs typeface="Calibri"/>
                <a:sym typeface="Calibri"/>
              </a:endParaRPr>
            </a:p>
          </p:txBody>
        </p:sp>
        <p:sp>
          <p:nvSpPr>
            <p:cNvPr id="538" name="Shape 538"/>
            <p:cNvSpPr/>
            <p:nvPr/>
          </p:nvSpPr>
          <p:spPr>
            <a:xfrm>
              <a:off x="1214586" y="2842322"/>
              <a:ext cx="1881810"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puso</a:t>
              </a:r>
              <a:endParaRPr sz="1500">
                <a:solidFill>
                  <a:schemeClr val="dk1"/>
                </a:solidFill>
                <a:latin typeface="Calibri"/>
                <a:ea typeface="Calibri"/>
                <a:cs typeface="Calibri"/>
                <a:sym typeface="Calibri"/>
              </a:endParaRPr>
            </a:p>
          </p:txBody>
        </p:sp>
        <p:sp>
          <p:nvSpPr>
            <p:cNvPr id="539" name="Shape 539"/>
            <p:cNvSpPr/>
            <p:nvPr/>
          </p:nvSpPr>
          <p:spPr>
            <a:xfrm>
              <a:off x="2283627" y="4389063"/>
              <a:ext cx="1881810"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pusieron</a:t>
              </a:r>
              <a:endParaRPr sz="1500">
                <a:solidFill>
                  <a:schemeClr val="dk1"/>
                </a:solidFill>
                <a:latin typeface="Calibri"/>
                <a:ea typeface="Calibri"/>
                <a:cs typeface="Calibri"/>
                <a:sym typeface="Calibri"/>
              </a:endParaRPr>
            </a:p>
          </p:txBody>
        </p:sp>
        <p:cxnSp>
          <p:nvCxnSpPr>
            <p:cNvPr id="540" name="Shape 540"/>
            <p:cNvCxnSpPr>
              <a:endCxn id="539" idx="0"/>
            </p:cNvCxnSpPr>
            <p:nvPr/>
          </p:nvCxnSpPr>
          <p:spPr>
            <a:xfrm>
              <a:off x="2802132" y="3618663"/>
              <a:ext cx="422400" cy="770400"/>
            </a:xfrm>
            <a:prstGeom prst="straightConnector1">
              <a:avLst/>
            </a:prstGeom>
            <a:noFill/>
            <a:ln w="41275" cap="flat" cmpd="sng">
              <a:solidFill>
                <a:schemeClr val="dk1"/>
              </a:solidFill>
              <a:prstDash val="solid"/>
              <a:round/>
              <a:headEnd type="none" w="med" len="med"/>
              <a:tailEnd type="triangle" w="lg" len="lg"/>
            </a:ln>
            <a:effectLst>
              <a:outerShdw blurRad="40000" dist="20000" dir="5400000" rotWithShape="0">
                <a:srgbClr val="000000">
                  <a:alpha val="37647"/>
                </a:srgbClr>
              </a:outerShdw>
            </a:effectLst>
          </p:spPr>
        </p:cxnSp>
        <p:sp>
          <p:nvSpPr>
            <p:cNvPr id="541" name="Shape 541"/>
            <p:cNvSpPr/>
            <p:nvPr/>
          </p:nvSpPr>
          <p:spPr>
            <a:xfrm>
              <a:off x="4186980" y="3310946"/>
              <a:ext cx="1881810"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pongo</a:t>
              </a:r>
              <a:endParaRPr/>
            </a:p>
          </p:txBody>
        </p:sp>
        <p:cxnSp>
          <p:nvCxnSpPr>
            <p:cNvPr id="542" name="Shape 542"/>
            <p:cNvCxnSpPr>
              <a:stCxn id="534" idx="4"/>
            </p:cNvCxnSpPr>
            <p:nvPr/>
          </p:nvCxnSpPr>
          <p:spPr>
            <a:xfrm>
              <a:off x="4704521" y="2652616"/>
              <a:ext cx="331500" cy="682800"/>
            </a:xfrm>
            <a:prstGeom prst="straightConnector1">
              <a:avLst/>
            </a:prstGeom>
            <a:noFill/>
            <a:ln w="41275" cap="flat" cmpd="sng">
              <a:solidFill>
                <a:schemeClr val="dk1"/>
              </a:solidFill>
              <a:prstDash val="solid"/>
              <a:round/>
              <a:headEnd type="none" w="med" len="med"/>
              <a:tailEnd type="triangle" w="lg" len="lg"/>
            </a:ln>
            <a:effectLst>
              <a:outerShdw blurRad="40000" dist="20000" dir="5400000" rotWithShape="0">
                <a:srgbClr val="000000">
                  <a:alpha val="37647"/>
                </a:srgbClr>
              </a:outerShdw>
            </a:effectLst>
          </p:spPr>
        </p:cxnSp>
        <p:sp>
          <p:nvSpPr>
            <p:cNvPr id="543" name="Shape 543"/>
            <p:cNvSpPr/>
            <p:nvPr/>
          </p:nvSpPr>
          <p:spPr>
            <a:xfrm>
              <a:off x="5452631" y="4692344"/>
              <a:ext cx="2220377"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pongamos</a:t>
              </a:r>
              <a:endParaRPr sz="1500">
                <a:solidFill>
                  <a:schemeClr val="dk1"/>
                </a:solidFill>
                <a:latin typeface="Calibri"/>
                <a:ea typeface="Calibri"/>
                <a:cs typeface="Calibri"/>
                <a:sym typeface="Calibri"/>
              </a:endParaRPr>
            </a:p>
          </p:txBody>
        </p:sp>
        <p:cxnSp>
          <p:nvCxnSpPr>
            <p:cNvPr id="544" name="Shape 544"/>
            <p:cNvCxnSpPr/>
            <p:nvPr/>
          </p:nvCxnSpPr>
          <p:spPr>
            <a:xfrm>
              <a:off x="5645426" y="4200366"/>
              <a:ext cx="444907" cy="491978"/>
            </a:xfrm>
            <a:prstGeom prst="straightConnector1">
              <a:avLst/>
            </a:prstGeom>
            <a:noFill/>
            <a:ln w="41275" cap="flat" cmpd="sng">
              <a:solidFill>
                <a:schemeClr val="dk1"/>
              </a:solidFill>
              <a:prstDash val="solid"/>
              <a:round/>
              <a:headEnd type="none" w="med" len="med"/>
              <a:tailEnd type="triangle" w="lg" len="lg"/>
            </a:ln>
            <a:effectLst>
              <a:outerShdw blurRad="40000" dist="20000" dir="5400000" rotWithShape="0">
                <a:srgbClr val="000000">
                  <a:alpha val="37647"/>
                </a:srgbClr>
              </a:outerShdw>
            </a:effectLst>
          </p:spPr>
        </p:cxnSp>
        <p:sp>
          <p:nvSpPr>
            <p:cNvPr id="545" name="Shape 545"/>
            <p:cNvSpPr/>
            <p:nvPr/>
          </p:nvSpPr>
          <p:spPr>
            <a:xfrm>
              <a:off x="153818" y="4502638"/>
              <a:ext cx="1881810" cy="93724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pusimos</a:t>
              </a:r>
              <a:endParaRPr sz="1500">
                <a:solidFill>
                  <a:schemeClr val="dk1"/>
                </a:solidFill>
                <a:latin typeface="Calibri"/>
                <a:ea typeface="Calibri"/>
                <a:cs typeface="Calibri"/>
                <a:sym typeface="Calibri"/>
              </a:endParaRPr>
            </a:p>
          </p:txBody>
        </p:sp>
        <p:cxnSp>
          <p:nvCxnSpPr>
            <p:cNvPr id="546" name="Shape 546"/>
            <p:cNvCxnSpPr>
              <a:stCxn id="538" idx="3"/>
            </p:cNvCxnSpPr>
            <p:nvPr/>
          </p:nvCxnSpPr>
          <p:spPr>
            <a:xfrm flipH="1">
              <a:off x="1094771" y="3642312"/>
              <a:ext cx="395400" cy="860100"/>
            </a:xfrm>
            <a:prstGeom prst="straightConnector1">
              <a:avLst/>
            </a:prstGeom>
            <a:noFill/>
            <a:ln w="41275" cap="flat" cmpd="sng">
              <a:solidFill>
                <a:schemeClr val="dk1"/>
              </a:solidFill>
              <a:prstDash val="solid"/>
              <a:round/>
              <a:headEnd type="none" w="med" len="med"/>
              <a:tailEnd type="triangle" w="lg" len="lg"/>
            </a:ln>
            <a:effectLst>
              <a:outerShdw blurRad="40000" dist="20000" dir="5400000" rotWithShape="0">
                <a:srgbClr val="000000">
                  <a:alpha val="37647"/>
                </a:srgbClr>
              </a:outerShdw>
            </a:effectLst>
          </p:spPr>
        </p:cxnSp>
      </p:grpSp>
      <p:pic>
        <p:nvPicPr>
          <p:cNvPr id="547" name="Shape 547"/>
          <p:cNvPicPr preferRelativeResize="0"/>
          <p:nvPr/>
        </p:nvPicPr>
        <p:blipFill rotWithShape="1">
          <a:blip r:embed="rId3">
            <a:alphaModFix/>
          </a:blip>
          <a:srcRect/>
          <a:stretch/>
        </p:blipFill>
        <p:spPr>
          <a:xfrm>
            <a:off x="0" y="4720938"/>
            <a:ext cx="9144000" cy="763591"/>
          </a:xfrm>
          <a:prstGeom prst="rect">
            <a:avLst/>
          </a:prstGeom>
          <a:noFill/>
          <a:ln>
            <a:noFill/>
          </a:ln>
        </p:spPr>
      </p:pic>
      <p:pic>
        <p:nvPicPr>
          <p:cNvPr id="548" name="Shape 548"/>
          <p:cNvPicPr preferRelativeResize="0"/>
          <p:nvPr/>
        </p:nvPicPr>
        <p:blipFill rotWithShape="1">
          <a:blip r:embed="rId4">
            <a:alphaModFix/>
          </a:blip>
          <a:srcRect/>
          <a:stretch/>
        </p:blipFill>
        <p:spPr>
          <a:xfrm>
            <a:off x="0" y="4720939"/>
            <a:ext cx="9144000" cy="763591"/>
          </a:xfrm>
          <a:prstGeom prst="rect">
            <a:avLst/>
          </a:prstGeom>
          <a:noFill/>
          <a:ln>
            <a:noFill/>
          </a:ln>
        </p:spPr>
      </p:pic>
      <p:pic>
        <p:nvPicPr>
          <p:cNvPr id="549" name="Shape 549"/>
          <p:cNvPicPr preferRelativeResize="0"/>
          <p:nvPr/>
        </p:nvPicPr>
        <p:blipFill rotWithShape="1">
          <a:blip r:embed="rId5">
            <a:alphaModFix/>
          </a:blip>
          <a:srcRect/>
          <a:stretch/>
        </p:blipFill>
        <p:spPr>
          <a:xfrm>
            <a:off x="1963415" y="4174530"/>
            <a:ext cx="4902201" cy="635000"/>
          </a:xfrm>
          <a:prstGeom prst="rect">
            <a:avLst/>
          </a:prstGeom>
          <a:noFill/>
          <a:ln>
            <a:noFill/>
          </a:ln>
        </p:spPr>
      </p:pic>
      <p:pic>
        <p:nvPicPr>
          <p:cNvPr id="550" name="Shape 550"/>
          <p:cNvPicPr preferRelativeResize="0"/>
          <p:nvPr/>
        </p:nvPicPr>
        <p:blipFill rotWithShape="1">
          <a:blip r:embed="rId6">
            <a:alphaModFix/>
          </a:blip>
          <a:srcRect/>
          <a:stretch/>
        </p:blipFill>
        <p:spPr>
          <a:xfrm>
            <a:off x="2383952" y="5155544"/>
            <a:ext cx="3420973" cy="1702456"/>
          </a:xfrm>
          <a:prstGeom prst="rect">
            <a:avLst/>
          </a:prstGeom>
          <a:noFill/>
          <a:ln>
            <a:noFill/>
          </a:ln>
        </p:spPr>
      </p:pic>
      <p:sp>
        <p:nvSpPr>
          <p:cNvPr id="551" name="Shape 551"/>
          <p:cNvSpPr txBox="1"/>
          <p:nvPr/>
        </p:nvSpPr>
        <p:spPr>
          <a:xfrm rot="-536705">
            <a:off x="113499" y="2854688"/>
            <a:ext cx="8058232" cy="1107996"/>
          </a:xfrm>
          <a:prstGeom prst="rect">
            <a:avLst/>
          </a:prstGeom>
          <a:solidFill>
            <a:schemeClr val="lt1"/>
          </a:solidFill>
          <a:ln w="38100" cap="flat" cmpd="sng">
            <a:solidFill>
              <a:srgbClr val="95373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953734"/>
              </a:solidFill>
              <a:latin typeface="Calibri"/>
              <a:ea typeface="Calibri"/>
              <a:cs typeface="Calibri"/>
              <a:sym typeface="Calibri"/>
            </a:endParaRPr>
          </a:p>
          <a:p>
            <a:pPr marL="0" marR="0" lvl="0" indent="0" algn="l" rtl="0">
              <a:spcBef>
                <a:spcPts val="0"/>
              </a:spcBef>
              <a:spcAft>
                <a:spcPts val="0"/>
              </a:spcAft>
              <a:buNone/>
            </a:pPr>
            <a:r>
              <a:rPr lang="en" sz="3000" b="1">
                <a:solidFill>
                  <a:srgbClr val="953734"/>
                </a:solidFill>
                <a:latin typeface="Calibri"/>
                <a:ea typeface="Calibri"/>
                <a:cs typeface="Calibri"/>
                <a:sym typeface="Calibri"/>
              </a:rPr>
              <a:t>Each conditional is a LSTM-based seq2seq model!</a:t>
            </a:r>
            <a:endParaRPr/>
          </a:p>
          <a:p>
            <a:pPr marL="0" marR="0" lvl="0" indent="0" algn="l" rtl="0">
              <a:spcBef>
                <a:spcPts val="0"/>
              </a:spcBef>
              <a:spcAft>
                <a:spcPts val="0"/>
              </a:spcAft>
              <a:buNone/>
            </a:pPr>
            <a:r>
              <a:rPr lang="en" sz="1800">
                <a:solidFill>
                  <a:srgbClr val="953734"/>
                </a:solidFill>
                <a:latin typeface="Calibri"/>
                <a:ea typeface="Calibri"/>
                <a:cs typeface="Calibri"/>
                <a:sym typeface="Calibri"/>
              </a:rPr>
              <a:t> </a:t>
            </a:r>
            <a:endParaRPr sz="1800">
              <a:solidFill>
                <a:srgbClr val="953734"/>
              </a:solidFill>
              <a:latin typeface="Calibri"/>
              <a:ea typeface="Calibri"/>
              <a:cs typeface="Calibri"/>
              <a:sym typeface="Calibri"/>
            </a:endParaRPr>
          </a:p>
        </p:txBody>
      </p:sp>
      <p:sp>
        <p:nvSpPr>
          <p:cNvPr id="552" name="Shape 552"/>
          <p:cNvSpPr txBox="1"/>
          <p:nvPr/>
        </p:nvSpPr>
        <p:spPr>
          <a:xfrm>
            <a:off x="5675550" y="6435165"/>
            <a:ext cx="34684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Cotterell et al. (2017) @ EACL 2017</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67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4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54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54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1EE1-0633-9240-A71C-F06DE8C99E17}"/>
              </a:ext>
            </a:extLst>
          </p:cNvPr>
          <p:cNvSpPr>
            <a:spLocks noGrp="1"/>
          </p:cNvSpPr>
          <p:nvPr>
            <p:ph type="title"/>
          </p:nvPr>
        </p:nvSpPr>
        <p:spPr/>
        <p:txBody>
          <a:bodyPr/>
          <a:lstStyle/>
          <a:p>
            <a:r>
              <a:rPr lang="en-US" dirty="0"/>
              <a:t>Many Possible Networks</a:t>
            </a:r>
          </a:p>
        </p:txBody>
      </p:sp>
      <p:sp>
        <p:nvSpPr>
          <p:cNvPr id="6" name="Shape 313">
            <a:extLst>
              <a:ext uri="{FF2B5EF4-FFF2-40B4-BE49-F238E27FC236}">
                <a16:creationId xmlns:a16="http://schemas.microsoft.com/office/drawing/2014/main" id="{BEA34068-2A98-184D-98B2-2D21FD711801}"/>
              </a:ext>
            </a:extLst>
          </p:cNvPr>
          <p:cNvSpPr/>
          <p:nvPr/>
        </p:nvSpPr>
        <p:spPr>
          <a:xfrm>
            <a:off x="3728279" y="3276369"/>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poner</a:t>
            </a:r>
            <a:endParaRPr sz="2500">
              <a:latin typeface="Calibri"/>
              <a:ea typeface="Calibri"/>
              <a:cs typeface="Calibri"/>
              <a:sym typeface="Calibri"/>
            </a:endParaRPr>
          </a:p>
        </p:txBody>
      </p:sp>
      <p:cxnSp>
        <p:nvCxnSpPr>
          <p:cNvPr id="7" name="Shape 314">
            <a:extLst>
              <a:ext uri="{FF2B5EF4-FFF2-40B4-BE49-F238E27FC236}">
                <a16:creationId xmlns:a16="http://schemas.microsoft.com/office/drawing/2014/main" id="{279ACF2A-8244-6145-B19A-820E5D1D533F}"/>
              </a:ext>
            </a:extLst>
          </p:cNvPr>
          <p:cNvCxnSpPr>
            <a:cxnSpLocks/>
          </p:cNvCxnSpPr>
          <p:nvPr/>
        </p:nvCxnSpPr>
        <p:spPr>
          <a:xfrm flipH="1">
            <a:off x="2984771" y="4000617"/>
            <a:ext cx="866450" cy="686925"/>
          </a:xfrm>
          <a:prstGeom prst="straightConnector1">
            <a:avLst/>
          </a:prstGeom>
          <a:noFill/>
          <a:ln w="41275" cap="flat" cmpd="sng">
            <a:solidFill>
              <a:srgbClr val="000000"/>
            </a:solidFill>
            <a:prstDash val="solid"/>
            <a:round/>
            <a:headEnd type="none" w="med" len="med"/>
            <a:tailEnd type="triangle" w="lg" len="lg"/>
          </a:ln>
          <a:effectLst/>
        </p:spPr>
      </p:cxnSp>
      <p:cxnSp>
        <p:nvCxnSpPr>
          <p:cNvPr id="8" name="Shape 315">
            <a:extLst>
              <a:ext uri="{FF2B5EF4-FFF2-40B4-BE49-F238E27FC236}">
                <a16:creationId xmlns:a16="http://schemas.microsoft.com/office/drawing/2014/main" id="{751EEE45-F066-E142-A486-DAA1B1391701}"/>
              </a:ext>
            </a:extLst>
          </p:cNvPr>
          <p:cNvCxnSpPr>
            <a:stCxn id="6" idx="5"/>
          </p:cNvCxnSpPr>
          <p:nvPr/>
        </p:nvCxnSpPr>
        <p:spPr>
          <a:xfrm>
            <a:off x="5334581" y="4076319"/>
            <a:ext cx="1583100" cy="957900"/>
          </a:xfrm>
          <a:prstGeom prst="straightConnector1">
            <a:avLst/>
          </a:prstGeom>
          <a:noFill/>
          <a:ln w="41275" cap="flat" cmpd="sng">
            <a:solidFill>
              <a:srgbClr val="000000"/>
            </a:solidFill>
            <a:prstDash val="solid"/>
            <a:round/>
            <a:headEnd type="none" w="med" len="med"/>
            <a:tailEnd type="triangle" w="lg" len="lg"/>
          </a:ln>
          <a:effectLst/>
        </p:spPr>
      </p:cxnSp>
      <p:sp>
        <p:nvSpPr>
          <p:cNvPr id="9" name="Shape 316">
            <a:extLst>
              <a:ext uri="{FF2B5EF4-FFF2-40B4-BE49-F238E27FC236}">
                <a16:creationId xmlns:a16="http://schemas.microsoft.com/office/drawing/2014/main" id="{76CE1B4C-85FD-8742-B261-2614215D13BB}"/>
              </a:ext>
            </a:extLst>
          </p:cNvPr>
          <p:cNvSpPr/>
          <p:nvPr/>
        </p:nvSpPr>
        <p:spPr>
          <a:xfrm>
            <a:off x="6310779" y="2454938"/>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pondría</a:t>
            </a:r>
            <a:endParaRPr sz="2500">
              <a:latin typeface="Calibri"/>
              <a:ea typeface="Calibri"/>
              <a:cs typeface="Calibri"/>
              <a:sym typeface="Calibri"/>
            </a:endParaRPr>
          </a:p>
        </p:txBody>
      </p:sp>
      <p:sp>
        <p:nvSpPr>
          <p:cNvPr id="10" name="Shape 317">
            <a:extLst>
              <a:ext uri="{FF2B5EF4-FFF2-40B4-BE49-F238E27FC236}">
                <a16:creationId xmlns:a16="http://schemas.microsoft.com/office/drawing/2014/main" id="{5CE0935E-5CD3-5647-B317-9472A535ABDD}"/>
              </a:ext>
            </a:extLst>
          </p:cNvPr>
          <p:cNvSpPr/>
          <p:nvPr/>
        </p:nvSpPr>
        <p:spPr>
          <a:xfrm>
            <a:off x="1744820" y="4687542"/>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dirty="0" err="1">
                <a:latin typeface="Calibri"/>
                <a:ea typeface="Calibri"/>
                <a:cs typeface="Calibri"/>
                <a:sym typeface="Calibri"/>
              </a:rPr>
              <a:t>puso</a:t>
            </a:r>
            <a:endParaRPr sz="2500" dirty="0">
              <a:latin typeface="Calibri"/>
              <a:ea typeface="Calibri"/>
              <a:cs typeface="Calibri"/>
              <a:sym typeface="Calibri"/>
            </a:endParaRPr>
          </a:p>
        </p:txBody>
      </p:sp>
      <p:sp>
        <p:nvSpPr>
          <p:cNvPr id="11" name="Shape 318">
            <a:extLst>
              <a:ext uri="{FF2B5EF4-FFF2-40B4-BE49-F238E27FC236}">
                <a16:creationId xmlns:a16="http://schemas.microsoft.com/office/drawing/2014/main" id="{1F2A08BC-A8DB-4E4C-A33D-F8B6F6C3664A}"/>
              </a:ext>
            </a:extLst>
          </p:cNvPr>
          <p:cNvSpPr/>
          <p:nvPr/>
        </p:nvSpPr>
        <p:spPr>
          <a:xfrm>
            <a:off x="2910271" y="1894992"/>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pusieron</a:t>
            </a:r>
            <a:endParaRPr sz="2500">
              <a:latin typeface="Calibri"/>
              <a:ea typeface="Calibri"/>
              <a:cs typeface="Calibri"/>
              <a:sym typeface="Calibri"/>
            </a:endParaRPr>
          </a:p>
        </p:txBody>
      </p:sp>
      <p:cxnSp>
        <p:nvCxnSpPr>
          <p:cNvPr id="12" name="Shape 319">
            <a:extLst>
              <a:ext uri="{FF2B5EF4-FFF2-40B4-BE49-F238E27FC236}">
                <a16:creationId xmlns:a16="http://schemas.microsoft.com/office/drawing/2014/main" id="{F6A70872-CCD3-3E47-A6B0-117577A62E3E}"/>
              </a:ext>
            </a:extLst>
          </p:cNvPr>
          <p:cNvCxnSpPr>
            <a:cxnSpLocks/>
          </p:cNvCxnSpPr>
          <p:nvPr/>
        </p:nvCxnSpPr>
        <p:spPr>
          <a:xfrm flipH="1" flipV="1">
            <a:off x="4114179" y="2810195"/>
            <a:ext cx="322392" cy="466174"/>
          </a:xfrm>
          <a:prstGeom prst="straightConnector1">
            <a:avLst/>
          </a:prstGeom>
          <a:noFill/>
          <a:ln w="41275" cap="flat" cmpd="sng">
            <a:solidFill>
              <a:srgbClr val="000000"/>
            </a:solidFill>
            <a:prstDash val="solid"/>
            <a:round/>
            <a:headEnd type="none" w="med" len="med"/>
            <a:tailEnd type="triangle" w="lg" len="lg"/>
          </a:ln>
          <a:effectLst/>
        </p:spPr>
      </p:cxnSp>
      <p:sp>
        <p:nvSpPr>
          <p:cNvPr id="13" name="Shape 320">
            <a:extLst>
              <a:ext uri="{FF2B5EF4-FFF2-40B4-BE49-F238E27FC236}">
                <a16:creationId xmlns:a16="http://schemas.microsoft.com/office/drawing/2014/main" id="{67451917-4B5C-7540-BED7-249B29514EB5}"/>
              </a:ext>
            </a:extLst>
          </p:cNvPr>
          <p:cNvSpPr/>
          <p:nvPr/>
        </p:nvSpPr>
        <p:spPr>
          <a:xfrm>
            <a:off x="4151643" y="4871946"/>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pongo</a:t>
            </a:r>
            <a:endParaRPr/>
          </a:p>
        </p:txBody>
      </p:sp>
      <p:cxnSp>
        <p:nvCxnSpPr>
          <p:cNvPr id="14" name="Shape 321">
            <a:extLst>
              <a:ext uri="{FF2B5EF4-FFF2-40B4-BE49-F238E27FC236}">
                <a16:creationId xmlns:a16="http://schemas.microsoft.com/office/drawing/2014/main" id="{67493937-68ED-F740-821A-ECE80EA788D0}"/>
              </a:ext>
            </a:extLst>
          </p:cNvPr>
          <p:cNvCxnSpPr>
            <a:stCxn id="6" idx="4"/>
          </p:cNvCxnSpPr>
          <p:nvPr/>
        </p:nvCxnSpPr>
        <p:spPr>
          <a:xfrm>
            <a:off x="4669229" y="4213569"/>
            <a:ext cx="331200" cy="682800"/>
          </a:xfrm>
          <a:prstGeom prst="straightConnector1">
            <a:avLst/>
          </a:prstGeom>
          <a:noFill/>
          <a:ln w="41275" cap="flat" cmpd="sng">
            <a:solidFill>
              <a:srgbClr val="000000"/>
            </a:solidFill>
            <a:prstDash val="solid"/>
            <a:round/>
            <a:headEnd type="none" w="med" len="med"/>
            <a:tailEnd type="triangle" w="lg" len="lg"/>
          </a:ln>
          <a:effectLst/>
        </p:spPr>
      </p:cxnSp>
      <p:sp>
        <p:nvSpPr>
          <p:cNvPr id="15" name="Shape 322">
            <a:extLst>
              <a:ext uri="{FF2B5EF4-FFF2-40B4-BE49-F238E27FC236}">
                <a16:creationId xmlns:a16="http://schemas.microsoft.com/office/drawing/2014/main" id="{EE160F16-3D75-6240-BE97-92A23EEBFB0C}"/>
              </a:ext>
            </a:extLst>
          </p:cNvPr>
          <p:cNvSpPr/>
          <p:nvPr/>
        </p:nvSpPr>
        <p:spPr>
          <a:xfrm>
            <a:off x="6381839" y="4953083"/>
            <a:ext cx="22203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dirty="0" err="1">
                <a:latin typeface="Calibri"/>
                <a:ea typeface="Calibri"/>
                <a:cs typeface="Calibri"/>
                <a:sym typeface="Calibri"/>
              </a:rPr>
              <a:t>pongamos</a:t>
            </a:r>
            <a:endParaRPr sz="2500" dirty="0">
              <a:latin typeface="Calibri"/>
              <a:ea typeface="Calibri"/>
              <a:cs typeface="Calibri"/>
              <a:sym typeface="Calibri"/>
            </a:endParaRPr>
          </a:p>
        </p:txBody>
      </p:sp>
      <p:cxnSp>
        <p:nvCxnSpPr>
          <p:cNvPr id="16" name="Shape 323">
            <a:extLst>
              <a:ext uri="{FF2B5EF4-FFF2-40B4-BE49-F238E27FC236}">
                <a16:creationId xmlns:a16="http://schemas.microsoft.com/office/drawing/2014/main" id="{1CB016D8-ECCA-F84B-B28F-FEAF65E4B7D8}"/>
              </a:ext>
            </a:extLst>
          </p:cNvPr>
          <p:cNvCxnSpPr>
            <a:cxnSpLocks/>
          </p:cNvCxnSpPr>
          <p:nvPr/>
        </p:nvCxnSpPr>
        <p:spPr>
          <a:xfrm flipV="1">
            <a:off x="5556842" y="3033621"/>
            <a:ext cx="824997" cy="522502"/>
          </a:xfrm>
          <a:prstGeom prst="straightConnector1">
            <a:avLst/>
          </a:prstGeom>
          <a:noFill/>
          <a:ln w="41275" cap="flat" cmpd="sng">
            <a:solidFill>
              <a:srgbClr val="000000"/>
            </a:solidFill>
            <a:prstDash val="solid"/>
            <a:round/>
            <a:headEnd type="none" w="med" len="med"/>
            <a:tailEnd type="triangle" w="lg" len="lg"/>
          </a:ln>
          <a:effectLst/>
        </p:spPr>
      </p:cxnSp>
      <p:sp>
        <p:nvSpPr>
          <p:cNvPr id="17" name="Shape 324">
            <a:extLst>
              <a:ext uri="{FF2B5EF4-FFF2-40B4-BE49-F238E27FC236}">
                <a16:creationId xmlns:a16="http://schemas.microsoft.com/office/drawing/2014/main" id="{D6912E32-D774-C54E-A625-6B642E9BD551}"/>
              </a:ext>
            </a:extLst>
          </p:cNvPr>
          <p:cNvSpPr/>
          <p:nvPr/>
        </p:nvSpPr>
        <p:spPr>
          <a:xfrm>
            <a:off x="803870" y="2984334"/>
            <a:ext cx="1881900" cy="9372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500">
                <a:latin typeface="Calibri"/>
                <a:ea typeface="Calibri"/>
                <a:cs typeface="Calibri"/>
                <a:sym typeface="Calibri"/>
              </a:rPr>
              <a:t>pusimos</a:t>
            </a:r>
            <a:endParaRPr sz="2500">
              <a:latin typeface="Calibri"/>
              <a:ea typeface="Calibri"/>
              <a:cs typeface="Calibri"/>
              <a:sym typeface="Calibri"/>
            </a:endParaRPr>
          </a:p>
        </p:txBody>
      </p:sp>
      <p:cxnSp>
        <p:nvCxnSpPr>
          <p:cNvPr id="18" name="Shape 325">
            <a:extLst>
              <a:ext uri="{FF2B5EF4-FFF2-40B4-BE49-F238E27FC236}">
                <a16:creationId xmlns:a16="http://schemas.microsoft.com/office/drawing/2014/main" id="{CF940EBF-9627-4040-8D7D-177BD6A57529}"/>
              </a:ext>
            </a:extLst>
          </p:cNvPr>
          <p:cNvCxnSpPr>
            <a:cxnSpLocks/>
          </p:cNvCxnSpPr>
          <p:nvPr/>
        </p:nvCxnSpPr>
        <p:spPr>
          <a:xfrm flipH="1" flipV="1">
            <a:off x="2685770" y="3498990"/>
            <a:ext cx="1047000" cy="183368"/>
          </a:xfrm>
          <a:prstGeom prst="straightConnector1">
            <a:avLst/>
          </a:prstGeom>
          <a:noFill/>
          <a:ln w="41275" cap="flat" cmpd="sng">
            <a:solidFill>
              <a:srgbClr val="000000"/>
            </a:solidFill>
            <a:prstDash val="solid"/>
            <a:round/>
            <a:headEnd type="none" w="med" len="med"/>
            <a:tailEnd type="triangle" w="lg" len="lg"/>
          </a:ln>
          <a:effectLst/>
        </p:spPr>
      </p:cxnSp>
    </p:spTree>
    <p:extLst>
      <p:ext uri="{BB962C8B-B14F-4D97-AF65-F5344CB8AC3E}">
        <p14:creationId xmlns:p14="http://schemas.microsoft.com/office/powerpoint/2010/main" val="42999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5519-C6E4-1249-BC2D-C33D574560F4}"/>
              </a:ext>
            </a:extLst>
          </p:cNvPr>
          <p:cNvSpPr>
            <a:spLocks noGrp="1"/>
          </p:cNvSpPr>
          <p:nvPr>
            <p:ph type="title"/>
          </p:nvPr>
        </p:nvSpPr>
        <p:spPr/>
        <p:txBody>
          <a:bodyPr/>
          <a:lstStyle/>
          <a:p>
            <a:r>
              <a:rPr lang="en-US" dirty="0"/>
              <a:t>How to Choose Best Tree?</a:t>
            </a:r>
          </a:p>
        </p:txBody>
      </p:sp>
      <p:sp>
        <p:nvSpPr>
          <p:cNvPr id="3" name="Content Placeholder 2">
            <a:extLst>
              <a:ext uri="{FF2B5EF4-FFF2-40B4-BE49-F238E27FC236}">
                <a16:creationId xmlns:a16="http://schemas.microsoft.com/office/drawing/2014/main" id="{B1DB6F5A-F589-914E-8E30-325CB8B1377B}"/>
              </a:ext>
            </a:extLst>
          </p:cNvPr>
          <p:cNvSpPr>
            <a:spLocks noGrp="1"/>
          </p:cNvSpPr>
          <p:nvPr>
            <p:ph idx="1"/>
          </p:nvPr>
        </p:nvSpPr>
        <p:spPr>
          <a:xfrm>
            <a:off x="457200" y="1600200"/>
            <a:ext cx="8686800" cy="4525963"/>
          </a:xfrm>
        </p:spPr>
        <p:txBody>
          <a:bodyPr>
            <a:normAutofit lnSpcReduction="10000"/>
          </a:bodyPr>
          <a:lstStyle/>
          <a:p>
            <a:r>
              <a:rPr lang="en-US" dirty="0"/>
              <a:t>Standard structure learning problem in graphical models</a:t>
            </a:r>
          </a:p>
          <a:p>
            <a:endParaRPr lang="en-US" dirty="0"/>
          </a:p>
          <a:p>
            <a:r>
              <a:rPr lang="en-US" dirty="0"/>
              <a:t>Strategy: Tie parameters among all conditionals</a:t>
            </a:r>
          </a:p>
          <a:p>
            <a:pPr lvl="1"/>
            <a:r>
              <a:rPr lang="en-US" dirty="0"/>
              <a:t>Conditionals for every possible tree trained together</a:t>
            </a:r>
          </a:p>
          <a:p>
            <a:pPr marL="457200" lvl="1" indent="0">
              <a:buNone/>
            </a:pPr>
            <a:r>
              <a:rPr lang="en-US" dirty="0"/>
              <a:t> </a:t>
            </a:r>
          </a:p>
          <a:p>
            <a:r>
              <a:rPr lang="en-US" dirty="0"/>
              <a:t>Inspired by Chow-Liu Algorithm</a:t>
            </a:r>
          </a:p>
          <a:p>
            <a:pPr lvl="1"/>
            <a:r>
              <a:rPr lang="en-US" dirty="0"/>
              <a:t>Use Chu-Liu-Edmonds</a:t>
            </a:r>
          </a:p>
          <a:p>
            <a:pPr lvl="1"/>
            <a:r>
              <a:rPr lang="en-US" dirty="0"/>
              <a:t>Finds optimal directed spanning tree in              time</a:t>
            </a:r>
          </a:p>
        </p:txBody>
      </p:sp>
      <p:pic>
        <p:nvPicPr>
          <p:cNvPr id="4" name="Picture 3">
            <a:extLst>
              <a:ext uri="{FF2B5EF4-FFF2-40B4-BE49-F238E27FC236}">
                <a16:creationId xmlns:a16="http://schemas.microsoft.com/office/drawing/2014/main" id="{4DFFB937-D31A-CE4B-BF65-64ADF80A965F}"/>
              </a:ext>
            </a:extLst>
          </p:cNvPr>
          <p:cNvPicPr>
            <a:picLocks noChangeAspect="1"/>
          </p:cNvPicPr>
          <p:nvPr/>
        </p:nvPicPr>
        <p:blipFill>
          <a:blip r:embed="rId3"/>
          <a:stretch>
            <a:fillRect/>
          </a:stretch>
        </p:blipFill>
        <p:spPr>
          <a:xfrm>
            <a:off x="7028179" y="5480006"/>
            <a:ext cx="939800" cy="444500"/>
          </a:xfrm>
          <a:prstGeom prst="rect">
            <a:avLst/>
          </a:prstGeom>
        </p:spPr>
      </p:pic>
    </p:spTree>
    <p:extLst>
      <p:ext uri="{BB962C8B-B14F-4D97-AF65-F5344CB8AC3E}">
        <p14:creationId xmlns:p14="http://schemas.microsoft.com/office/powerpoint/2010/main" val="43423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72AD-E454-E542-8415-DBEEBCDF6DEC}"/>
              </a:ext>
            </a:extLst>
          </p:cNvPr>
          <p:cNvSpPr>
            <a:spLocks noGrp="1"/>
          </p:cNvSpPr>
          <p:nvPr>
            <p:ph type="title"/>
          </p:nvPr>
        </p:nvSpPr>
        <p:spPr/>
        <p:txBody>
          <a:bodyPr/>
          <a:lstStyle/>
          <a:p>
            <a:r>
              <a:rPr lang="en-US" dirty="0"/>
              <a:t>Audience Poll</a:t>
            </a:r>
          </a:p>
        </p:txBody>
      </p:sp>
      <p:sp>
        <p:nvSpPr>
          <p:cNvPr id="3" name="Content Placeholder 2">
            <a:extLst>
              <a:ext uri="{FF2B5EF4-FFF2-40B4-BE49-F238E27FC236}">
                <a16:creationId xmlns:a16="http://schemas.microsoft.com/office/drawing/2014/main" id="{B2F7A29D-3BC2-D740-A9D8-A5B1399D0352}"/>
              </a:ext>
            </a:extLst>
          </p:cNvPr>
          <p:cNvSpPr>
            <a:spLocks noGrp="1"/>
          </p:cNvSpPr>
          <p:nvPr>
            <p:ph idx="1"/>
          </p:nvPr>
        </p:nvSpPr>
        <p:spPr>
          <a:xfrm>
            <a:off x="651641" y="1600200"/>
            <a:ext cx="8113988" cy="4525963"/>
          </a:xfrm>
        </p:spPr>
        <p:txBody>
          <a:bodyPr/>
          <a:lstStyle/>
          <a:p>
            <a:pPr marL="0" indent="0">
              <a:buNone/>
            </a:pPr>
            <a:r>
              <a:rPr lang="en-US" b="1" dirty="0"/>
              <a:t>Question: </a:t>
            </a:r>
            <a:r>
              <a:rPr lang="en-US" dirty="0"/>
              <a:t>Who thinks their native language is more complex than English?</a:t>
            </a:r>
          </a:p>
        </p:txBody>
      </p:sp>
    </p:spTree>
    <p:extLst>
      <p:ext uri="{BB962C8B-B14F-4D97-AF65-F5344CB8AC3E}">
        <p14:creationId xmlns:p14="http://schemas.microsoft.com/office/powerpoint/2010/main" val="2046281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C226-EB00-8D4A-B55F-AD966725FA15}"/>
              </a:ext>
            </a:extLst>
          </p:cNvPr>
          <p:cNvSpPr>
            <a:spLocks noGrp="1"/>
          </p:cNvSpPr>
          <p:nvPr>
            <p:ph type="title"/>
          </p:nvPr>
        </p:nvSpPr>
        <p:spPr/>
        <p:txBody>
          <a:bodyPr/>
          <a:lstStyle/>
          <a:p>
            <a:r>
              <a:rPr lang="en-US" dirty="0"/>
              <a:t>Experimental Languages</a:t>
            </a:r>
          </a:p>
        </p:txBody>
      </p:sp>
      <p:sp>
        <p:nvSpPr>
          <p:cNvPr id="3" name="Content Placeholder 2">
            <a:extLst>
              <a:ext uri="{FF2B5EF4-FFF2-40B4-BE49-F238E27FC236}">
                <a16:creationId xmlns:a16="http://schemas.microsoft.com/office/drawing/2014/main" id="{20A8337A-EB0D-B145-B1E4-56D9C68B3821}"/>
              </a:ext>
            </a:extLst>
          </p:cNvPr>
          <p:cNvSpPr>
            <a:spLocks noGrp="1"/>
          </p:cNvSpPr>
          <p:nvPr>
            <p:ph idx="1"/>
          </p:nvPr>
        </p:nvSpPr>
        <p:spPr>
          <a:xfrm>
            <a:off x="119270" y="1600200"/>
            <a:ext cx="5035826" cy="4525963"/>
          </a:xfrm>
        </p:spPr>
        <p:txBody>
          <a:bodyPr>
            <a:normAutofit fontScale="85000" lnSpcReduction="20000"/>
          </a:bodyPr>
          <a:lstStyle/>
          <a:p>
            <a:r>
              <a:rPr lang="en-US" dirty="0"/>
              <a:t>Data from the </a:t>
            </a:r>
            <a:r>
              <a:rPr lang="en-US" dirty="0" err="1"/>
              <a:t>UniMorph</a:t>
            </a:r>
            <a:r>
              <a:rPr lang="en-US" dirty="0"/>
              <a:t> (Kirov et al. 2018)</a:t>
            </a:r>
          </a:p>
          <a:p>
            <a:endParaRPr lang="en-US" dirty="0"/>
          </a:p>
          <a:p>
            <a:r>
              <a:rPr lang="en-US" dirty="0"/>
              <a:t>Selected languages with ”enough” training examples</a:t>
            </a:r>
          </a:p>
          <a:p>
            <a:endParaRPr lang="en-US" dirty="0"/>
          </a:p>
          <a:p>
            <a:r>
              <a:rPr lang="en-US" dirty="0"/>
              <a:t>Verbal Paradigms:</a:t>
            </a:r>
          </a:p>
          <a:p>
            <a:pPr lvl="1"/>
            <a:r>
              <a:rPr lang="en-US" dirty="0"/>
              <a:t>23 languages / 3 families</a:t>
            </a:r>
          </a:p>
          <a:p>
            <a:pPr lvl="1"/>
            <a:endParaRPr lang="en-US" dirty="0"/>
          </a:p>
          <a:p>
            <a:r>
              <a:rPr lang="en-US" dirty="0"/>
              <a:t>Nominal Paradigms</a:t>
            </a:r>
          </a:p>
          <a:p>
            <a:pPr lvl="1"/>
            <a:r>
              <a:rPr lang="en-US" dirty="0"/>
              <a:t>31 languages / 3 families</a:t>
            </a:r>
          </a:p>
        </p:txBody>
      </p:sp>
      <p:pic>
        <p:nvPicPr>
          <p:cNvPr id="4" name="Shape 356">
            <a:extLst>
              <a:ext uri="{FF2B5EF4-FFF2-40B4-BE49-F238E27FC236}">
                <a16:creationId xmlns:a16="http://schemas.microsoft.com/office/drawing/2014/main" id="{03861D91-C015-7749-9AE6-2B7101C0F961}"/>
              </a:ext>
            </a:extLst>
          </p:cNvPr>
          <p:cNvPicPr preferRelativeResize="0"/>
          <p:nvPr/>
        </p:nvPicPr>
        <p:blipFill>
          <a:blip r:embed="rId3">
            <a:alphaModFix/>
          </a:blip>
          <a:stretch>
            <a:fillRect/>
          </a:stretch>
        </p:blipFill>
        <p:spPr>
          <a:xfrm>
            <a:off x="5155096" y="1709531"/>
            <a:ext cx="3721966" cy="4264550"/>
          </a:xfrm>
          <a:prstGeom prst="rect">
            <a:avLst/>
          </a:prstGeom>
          <a:noFill/>
          <a:ln>
            <a:noFill/>
          </a:ln>
        </p:spPr>
      </p:pic>
      <p:sp>
        <p:nvSpPr>
          <p:cNvPr id="5" name="TextBox 4">
            <a:extLst>
              <a:ext uri="{FF2B5EF4-FFF2-40B4-BE49-F238E27FC236}">
                <a16:creationId xmlns:a16="http://schemas.microsoft.com/office/drawing/2014/main" id="{2A81B7DC-49AA-444B-8A71-6EBED7C86303}"/>
              </a:ext>
            </a:extLst>
          </p:cNvPr>
          <p:cNvSpPr txBox="1"/>
          <p:nvPr/>
        </p:nvSpPr>
        <p:spPr>
          <a:xfrm>
            <a:off x="5155096" y="6126163"/>
            <a:ext cx="4764157" cy="477054"/>
          </a:xfrm>
          <a:prstGeom prst="rect">
            <a:avLst/>
          </a:prstGeom>
          <a:noFill/>
        </p:spPr>
        <p:txBody>
          <a:bodyPr wrap="square" rtlCol="0">
            <a:spAutoFit/>
          </a:bodyPr>
          <a:lstStyle/>
          <a:p>
            <a:r>
              <a:rPr lang="en-US" sz="2500" b="1" dirty="0">
                <a:solidFill>
                  <a:schemeClr val="accent1">
                    <a:lumMod val="75000"/>
                  </a:schemeClr>
                </a:solidFill>
              </a:rPr>
              <a:t>German Nominal Paradigms</a:t>
            </a:r>
          </a:p>
        </p:txBody>
      </p:sp>
      <p:sp>
        <p:nvSpPr>
          <p:cNvPr id="6" name="TextBox 5">
            <a:extLst>
              <a:ext uri="{FF2B5EF4-FFF2-40B4-BE49-F238E27FC236}">
                <a16:creationId xmlns:a16="http://schemas.microsoft.com/office/drawing/2014/main" id="{F8E1D58A-2C79-4841-B3A7-118E44BB29F1}"/>
              </a:ext>
            </a:extLst>
          </p:cNvPr>
          <p:cNvSpPr txBox="1"/>
          <p:nvPr/>
        </p:nvSpPr>
        <p:spPr>
          <a:xfrm>
            <a:off x="4810179" y="1222619"/>
            <a:ext cx="4155048" cy="400110"/>
          </a:xfrm>
          <a:prstGeom prst="rect">
            <a:avLst/>
          </a:prstGeom>
          <a:noFill/>
        </p:spPr>
        <p:txBody>
          <a:bodyPr wrap="none" rtlCol="0">
            <a:spAutoFit/>
          </a:bodyPr>
          <a:lstStyle/>
          <a:p>
            <a:r>
              <a:rPr lang="en-US" sz="2000" b="1" dirty="0">
                <a:solidFill>
                  <a:srgbClr val="C00000"/>
                </a:solidFill>
              </a:rPr>
              <a:t>Cross-linguistically Compatible Labels</a:t>
            </a:r>
          </a:p>
        </p:txBody>
      </p:sp>
      <p:cxnSp>
        <p:nvCxnSpPr>
          <p:cNvPr id="7" name="Straight Arrow Connector 6">
            <a:extLst>
              <a:ext uri="{FF2B5EF4-FFF2-40B4-BE49-F238E27FC236}">
                <a16:creationId xmlns:a16="http://schemas.microsoft.com/office/drawing/2014/main" id="{6A0D5994-A799-7741-A150-9A9DFB06D845}"/>
              </a:ext>
            </a:extLst>
          </p:cNvPr>
          <p:cNvCxnSpPr>
            <a:cxnSpLocks/>
            <a:stCxn id="6" idx="2"/>
          </p:cNvCxnSpPr>
          <p:nvPr/>
        </p:nvCxnSpPr>
        <p:spPr>
          <a:xfrm>
            <a:off x="6887703" y="1622729"/>
            <a:ext cx="1169619" cy="881932"/>
          </a:xfrm>
          <a:prstGeom prst="straightConnector1">
            <a:avLst/>
          </a:prstGeom>
          <a:ln w="12700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95B7-F789-8642-B817-F8C71866A7AF}"/>
              </a:ext>
            </a:extLst>
          </p:cNvPr>
          <p:cNvSpPr>
            <a:spLocks noGrp="1"/>
          </p:cNvSpPr>
          <p:nvPr>
            <p:ph type="title"/>
          </p:nvPr>
        </p:nvSpPr>
        <p:spPr/>
        <p:txBody>
          <a:bodyPr/>
          <a:lstStyle/>
          <a:p>
            <a:r>
              <a:rPr lang="en-US" dirty="0"/>
              <a:t>Plug For </a:t>
            </a:r>
            <a:r>
              <a:rPr lang="en-US" dirty="0" err="1"/>
              <a:t>UniMorph</a:t>
            </a:r>
            <a:endParaRPr lang="en-US" dirty="0"/>
          </a:p>
        </p:txBody>
      </p:sp>
      <p:sp>
        <p:nvSpPr>
          <p:cNvPr id="3" name="Content Placeholder 2">
            <a:extLst>
              <a:ext uri="{FF2B5EF4-FFF2-40B4-BE49-F238E27FC236}">
                <a16:creationId xmlns:a16="http://schemas.microsoft.com/office/drawing/2014/main" id="{438D1C68-666F-454B-89C4-D3BDC44FA780}"/>
              </a:ext>
            </a:extLst>
          </p:cNvPr>
          <p:cNvSpPr>
            <a:spLocks noGrp="1"/>
          </p:cNvSpPr>
          <p:nvPr>
            <p:ph idx="1"/>
          </p:nvPr>
        </p:nvSpPr>
        <p:spPr/>
        <p:txBody>
          <a:bodyPr/>
          <a:lstStyle/>
          <a:p>
            <a:r>
              <a:rPr lang="en-US" dirty="0"/>
              <a:t>Now data for over 100 languages!</a:t>
            </a:r>
          </a:p>
          <a:p>
            <a:endParaRPr lang="en-US" dirty="0"/>
          </a:p>
          <a:p>
            <a:r>
              <a:rPr lang="en-US" dirty="0"/>
              <a:t>Freely downloadable from </a:t>
            </a:r>
            <a:r>
              <a:rPr lang="en-US" dirty="0" err="1"/>
              <a:t>unimorph.github.io</a:t>
            </a:r>
            <a:endParaRPr lang="en-US" dirty="0"/>
          </a:p>
        </p:txBody>
      </p:sp>
      <p:pic>
        <p:nvPicPr>
          <p:cNvPr id="4" name="Picture 3">
            <a:extLst>
              <a:ext uri="{FF2B5EF4-FFF2-40B4-BE49-F238E27FC236}">
                <a16:creationId xmlns:a16="http://schemas.microsoft.com/office/drawing/2014/main" id="{15E8F9EB-A1D3-5247-A06E-7C78E3951175}"/>
              </a:ext>
            </a:extLst>
          </p:cNvPr>
          <p:cNvPicPr>
            <a:picLocks noChangeAspect="1"/>
          </p:cNvPicPr>
          <p:nvPr/>
        </p:nvPicPr>
        <p:blipFill>
          <a:blip r:embed="rId3"/>
          <a:stretch>
            <a:fillRect/>
          </a:stretch>
        </p:blipFill>
        <p:spPr>
          <a:xfrm>
            <a:off x="714895" y="3483317"/>
            <a:ext cx="7248698" cy="2523413"/>
          </a:xfrm>
          <a:prstGeom prst="rect">
            <a:avLst/>
          </a:prstGeom>
        </p:spPr>
      </p:pic>
    </p:spTree>
    <p:extLst>
      <p:ext uri="{BB962C8B-B14F-4D97-AF65-F5344CB8AC3E}">
        <p14:creationId xmlns:p14="http://schemas.microsoft.com/office/powerpoint/2010/main" val="3105340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ABCC-9E9E-2E40-BB22-B6FFF8E447F7}"/>
              </a:ext>
            </a:extLst>
          </p:cNvPr>
          <p:cNvSpPr>
            <a:spLocks noGrp="1"/>
          </p:cNvSpPr>
          <p:nvPr>
            <p:ph type="title"/>
          </p:nvPr>
        </p:nvSpPr>
        <p:spPr/>
        <p:txBody>
          <a:bodyPr/>
          <a:lstStyle/>
          <a:p>
            <a:r>
              <a:rPr lang="en-US" dirty="0"/>
              <a:t>Estimating the Parameters</a:t>
            </a:r>
          </a:p>
        </p:txBody>
      </p:sp>
      <p:sp>
        <p:nvSpPr>
          <p:cNvPr id="3" name="Content Placeholder 2">
            <a:extLst>
              <a:ext uri="{FF2B5EF4-FFF2-40B4-BE49-F238E27FC236}">
                <a16:creationId xmlns:a16="http://schemas.microsoft.com/office/drawing/2014/main" id="{B163591E-1CC2-534A-80EC-437C6DEB36E7}"/>
              </a:ext>
            </a:extLst>
          </p:cNvPr>
          <p:cNvSpPr>
            <a:spLocks noGrp="1"/>
          </p:cNvSpPr>
          <p:nvPr>
            <p:ph idx="1"/>
          </p:nvPr>
        </p:nvSpPr>
        <p:spPr/>
        <p:txBody>
          <a:bodyPr/>
          <a:lstStyle/>
          <a:p>
            <a:r>
              <a:rPr lang="en-US" dirty="0"/>
              <a:t>Estimating morphological irregularity is now a standard machine learning problem</a:t>
            </a:r>
          </a:p>
          <a:p>
            <a:endParaRPr lang="en-US" dirty="0"/>
          </a:p>
          <a:p>
            <a:r>
              <a:rPr lang="en-US" dirty="0"/>
              <a:t>Model is trained using gradient descent on </a:t>
            </a:r>
            <a:r>
              <a:rPr lang="en-US" dirty="0" err="1"/>
              <a:t>UniMorph</a:t>
            </a:r>
            <a:r>
              <a:rPr lang="en-US" dirty="0"/>
              <a:t> data</a:t>
            </a:r>
          </a:p>
          <a:p>
            <a:pPr lvl="1"/>
            <a:r>
              <a:rPr lang="en-US" dirty="0"/>
              <a:t>Best model selected on development data</a:t>
            </a:r>
          </a:p>
          <a:p>
            <a:pPr lvl="1"/>
            <a:endParaRPr lang="en-US" dirty="0"/>
          </a:p>
          <a:p>
            <a:r>
              <a:rPr lang="en-US" dirty="0"/>
              <a:t>Irregularity = loss on held-out data</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171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8E16-E1B6-4543-8389-02B7C9CB402D}"/>
              </a:ext>
            </a:extLst>
          </p:cNvPr>
          <p:cNvSpPr>
            <a:spLocks noGrp="1"/>
          </p:cNvSpPr>
          <p:nvPr>
            <p:ph type="title"/>
          </p:nvPr>
        </p:nvSpPr>
        <p:spPr/>
        <p:txBody>
          <a:bodyPr/>
          <a:lstStyle/>
          <a:p>
            <a:r>
              <a:rPr lang="en-US" dirty="0"/>
              <a:t>But why is there a trade-off?</a:t>
            </a:r>
          </a:p>
        </p:txBody>
      </p:sp>
      <p:sp>
        <p:nvSpPr>
          <p:cNvPr id="3" name="Content Placeholder 2">
            <a:extLst>
              <a:ext uri="{FF2B5EF4-FFF2-40B4-BE49-F238E27FC236}">
                <a16:creationId xmlns:a16="http://schemas.microsoft.com/office/drawing/2014/main" id="{BD6EF9FA-7200-9F47-B3C2-60AF150C75B3}"/>
              </a:ext>
            </a:extLst>
          </p:cNvPr>
          <p:cNvSpPr>
            <a:spLocks noGrp="1"/>
          </p:cNvSpPr>
          <p:nvPr>
            <p:ph idx="1"/>
          </p:nvPr>
        </p:nvSpPr>
        <p:spPr/>
        <p:txBody>
          <a:bodyPr>
            <a:normAutofit fontScale="85000" lnSpcReduction="20000"/>
          </a:bodyPr>
          <a:lstStyle/>
          <a:p>
            <a:r>
              <a:rPr lang="en-US" dirty="0"/>
              <a:t>This paper shows the existence of a trade-off between two types of morphological complexity</a:t>
            </a:r>
          </a:p>
          <a:p>
            <a:endParaRPr lang="en-US" dirty="0"/>
          </a:p>
          <a:p>
            <a:r>
              <a:rPr lang="en-US" dirty="0"/>
              <a:t>The real scientific question is </a:t>
            </a:r>
            <a:r>
              <a:rPr lang="en-US" i="1" dirty="0"/>
              <a:t>why</a:t>
            </a:r>
            <a:r>
              <a:rPr lang="en-US" dirty="0"/>
              <a:t>?</a:t>
            </a:r>
          </a:p>
          <a:p>
            <a:endParaRPr lang="en-US" dirty="0"/>
          </a:p>
          <a:p>
            <a:r>
              <a:rPr lang="en-US" dirty="0"/>
              <a:t>On-going work guesses that it has to learnability and the learning infrequent, irregular forms</a:t>
            </a:r>
          </a:p>
          <a:p>
            <a:pPr lvl="1"/>
            <a:r>
              <a:rPr lang="en-US" dirty="0"/>
              <a:t>I.e., rare forms tend to regularize</a:t>
            </a:r>
          </a:p>
          <a:p>
            <a:endParaRPr lang="en-US" dirty="0"/>
          </a:p>
          <a:p>
            <a:r>
              <a:rPr lang="en-US" dirty="0"/>
              <a:t>Artificial learnability study already available </a:t>
            </a:r>
          </a:p>
          <a:p>
            <a:pPr lvl="1"/>
            <a:r>
              <a:rPr lang="en-US" dirty="0"/>
              <a:t>Preliminary version on </a:t>
            </a:r>
            <a:r>
              <a:rPr lang="en-US" dirty="0" err="1"/>
              <a:t>arXiv</a:t>
            </a:r>
            <a:endParaRPr lang="en-US" dirty="0"/>
          </a:p>
        </p:txBody>
      </p:sp>
    </p:spTree>
    <p:extLst>
      <p:ext uri="{BB962C8B-B14F-4D97-AF65-F5344CB8AC3E}">
        <p14:creationId xmlns:p14="http://schemas.microsoft.com/office/powerpoint/2010/main" val="263850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B90-66AC-9F4E-9B68-77CF09254224}"/>
              </a:ext>
            </a:extLst>
          </p:cNvPr>
          <p:cNvSpPr>
            <a:spLocks noGrp="1"/>
          </p:cNvSpPr>
          <p:nvPr>
            <p:ph type="title"/>
          </p:nvPr>
        </p:nvSpPr>
        <p:spPr>
          <a:xfrm>
            <a:off x="145472" y="2483448"/>
            <a:ext cx="8853055" cy="1143000"/>
          </a:xfrm>
        </p:spPr>
        <p:txBody>
          <a:bodyPr>
            <a:normAutofit/>
          </a:bodyPr>
          <a:lstStyle/>
          <a:p>
            <a:r>
              <a:rPr lang="en-US" dirty="0"/>
              <a:t>Linguistic Complexity More Broadly</a:t>
            </a:r>
          </a:p>
        </p:txBody>
      </p:sp>
    </p:spTree>
    <p:extLst>
      <p:ext uri="{BB962C8B-B14F-4D97-AF65-F5344CB8AC3E}">
        <p14:creationId xmlns:p14="http://schemas.microsoft.com/office/powerpoint/2010/main" val="1781554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34E2-5B2D-574D-A392-032863CBBA34}"/>
              </a:ext>
            </a:extLst>
          </p:cNvPr>
          <p:cNvSpPr>
            <a:spLocks noGrp="1"/>
          </p:cNvSpPr>
          <p:nvPr>
            <p:ph type="title"/>
          </p:nvPr>
        </p:nvSpPr>
        <p:spPr/>
        <p:txBody>
          <a:bodyPr/>
          <a:lstStyle/>
          <a:p>
            <a:r>
              <a:rPr lang="en-US" dirty="0"/>
              <a:t>A Twitter Poll About Complexity</a:t>
            </a:r>
          </a:p>
        </p:txBody>
      </p:sp>
      <p:pic>
        <p:nvPicPr>
          <p:cNvPr id="5" name="Picture 4">
            <a:extLst>
              <a:ext uri="{FF2B5EF4-FFF2-40B4-BE49-F238E27FC236}">
                <a16:creationId xmlns:a16="http://schemas.microsoft.com/office/drawing/2014/main" id="{C7E8FF28-AA17-434E-9E77-9A35F3B4FE7B}"/>
              </a:ext>
            </a:extLst>
          </p:cNvPr>
          <p:cNvPicPr>
            <a:picLocks noChangeAspect="1"/>
          </p:cNvPicPr>
          <p:nvPr/>
        </p:nvPicPr>
        <p:blipFill>
          <a:blip r:embed="rId2"/>
          <a:stretch>
            <a:fillRect/>
          </a:stretch>
        </p:blipFill>
        <p:spPr>
          <a:xfrm>
            <a:off x="964276" y="1417638"/>
            <a:ext cx="6921731" cy="4603395"/>
          </a:xfrm>
          <a:prstGeom prst="rect">
            <a:avLst/>
          </a:prstGeom>
        </p:spPr>
      </p:pic>
    </p:spTree>
    <p:extLst>
      <p:ext uri="{BB962C8B-B14F-4D97-AF65-F5344CB8AC3E}">
        <p14:creationId xmlns:p14="http://schemas.microsoft.com/office/powerpoint/2010/main" val="3540624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467F-AAC6-974B-9476-1F1FB96667D9}"/>
              </a:ext>
            </a:extLst>
          </p:cNvPr>
          <p:cNvSpPr>
            <a:spLocks noGrp="1"/>
          </p:cNvSpPr>
          <p:nvPr>
            <p:ph type="title"/>
          </p:nvPr>
        </p:nvSpPr>
        <p:spPr/>
        <p:txBody>
          <a:bodyPr/>
          <a:lstStyle/>
          <a:p>
            <a:r>
              <a:rPr lang="en-US" dirty="0"/>
              <a:t>Equal Complexity Hypothesis</a:t>
            </a:r>
          </a:p>
        </p:txBody>
      </p:sp>
      <p:sp>
        <p:nvSpPr>
          <p:cNvPr id="3" name="Content Placeholder 2">
            <a:extLst>
              <a:ext uri="{FF2B5EF4-FFF2-40B4-BE49-F238E27FC236}">
                <a16:creationId xmlns:a16="http://schemas.microsoft.com/office/drawing/2014/main" id="{A04D9675-1D34-924D-B2B0-DE77B36C3724}"/>
              </a:ext>
            </a:extLst>
          </p:cNvPr>
          <p:cNvSpPr>
            <a:spLocks noGrp="1"/>
          </p:cNvSpPr>
          <p:nvPr>
            <p:ph idx="1"/>
          </p:nvPr>
        </p:nvSpPr>
        <p:spPr>
          <a:xfrm>
            <a:off x="2879386" y="1600201"/>
            <a:ext cx="5807413" cy="2826026"/>
          </a:xfrm>
        </p:spPr>
        <p:txBody>
          <a:bodyPr>
            <a:normAutofit/>
          </a:bodyPr>
          <a:lstStyle/>
          <a:p>
            <a:r>
              <a:rPr lang="en-US" dirty="0"/>
              <a:t>Hockett (1958) argued that all languages are equally complex</a:t>
            </a:r>
          </a:p>
          <a:p>
            <a:endParaRPr lang="en-US" dirty="0"/>
          </a:p>
          <a:p>
            <a:r>
              <a:rPr lang="en-US" dirty="0"/>
              <a:t>Idea goes back much further in the linguistics literature</a:t>
            </a:r>
          </a:p>
          <a:p>
            <a:endParaRPr lang="en-US" dirty="0"/>
          </a:p>
          <a:p>
            <a:pPr marL="0" indent="0">
              <a:buNone/>
            </a:pPr>
            <a:endParaRPr lang="en-US" dirty="0"/>
          </a:p>
        </p:txBody>
      </p:sp>
      <p:pic>
        <p:nvPicPr>
          <p:cNvPr id="4" name="Picture 3">
            <a:extLst>
              <a:ext uri="{FF2B5EF4-FFF2-40B4-BE49-F238E27FC236}">
                <a16:creationId xmlns:a16="http://schemas.microsoft.com/office/drawing/2014/main" id="{BF808102-6C71-B74D-B8E1-1182CF4B0B92}"/>
              </a:ext>
            </a:extLst>
          </p:cNvPr>
          <p:cNvPicPr>
            <a:picLocks noChangeAspect="1"/>
          </p:cNvPicPr>
          <p:nvPr/>
        </p:nvPicPr>
        <p:blipFill>
          <a:blip r:embed="rId3"/>
          <a:stretch>
            <a:fillRect/>
          </a:stretch>
        </p:blipFill>
        <p:spPr>
          <a:xfrm>
            <a:off x="566095" y="1600199"/>
            <a:ext cx="2089556" cy="2697427"/>
          </a:xfrm>
          <a:prstGeom prst="rect">
            <a:avLst/>
          </a:prstGeom>
        </p:spPr>
      </p:pic>
      <p:pic>
        <p:nvPicPr>
          <p:cNvPr id="5" name="Picture 4">
            <a:extLst>
              <a:ext uri="{FF2B5EF4-FFF2-40B4-BE49-F238E27FC236}">
                <a16:creationId xmlns:a16="http://schemas.microsoft.com/office/drawing/2014/main" id="{73486DAB-EACE-7647-BC54-B7E77953DEA2}"/>
              </a:ext>
            </a:extLst>
          </p:cNvPr>
          <p:cNvPicPr>
            <a:picLocks noChangeAspect="1"/>
          </p:cNvPicPr>
          <p:nvPr/>
        </p:nvPicPr>
        <p:blipFill>
          <a:blip r:embed="rId4"/>
          <a:stretch>
            <a:fillRect/>
          </a:stretch>
        </p:blipFill>
        <p:spPr>
          <a:xfrm>
            <a:off x="6243532" y="4297626"/>
            <a:ext cx="2667002" cy="2286001"/>
          </a:xfrm>
          <a:prstGeom prst="rect">
            <a:avLst/>
          </a:prstGeom>
        </p:spPr>
      </p:pic>
      <p:sp>
        <p:nvSpPr>
          <p:cNvPr id="6" name="Content Placeholder 2">
            <a:extLst>
              <a:ext uri="{FF2B5EF4-FFF2-40B4-BE49-F238E27FC236}">
                <a16:creationId xmlns:a16="http://schemas.microsoft.com/office/drawing/2014/main" id="{2918A237-5AED-CA4C-9EE5-86F30CB6F56E}"/>
              </a:ext>
            </a:extLst>
          </p:cNvPr>
          <p:cNvSpPr txBox="1">
            <a:spLocks/>
          </p:cNvSpPr>
          <p:nvPr/>
        </p:nvSpPr>
        <p:spPr>
          <a:xfrm>
            <a:off x="457200" y="4091914"/>
            <a:ext cx="6266967" cy="28260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endParaRPr lang="en-US" dirty="0"/>
          </a:p>
          <a:p>
            <a:pPr fontAlgn="auto">
              <a:spcAft>
                <a:spcPts val="0"/>
              </a:spcAft>
            </a:pPr>
            <a:r>
              <a:rPr lang="en-US" dirty="0"/>
              <a:t>All languages appear to optimize for efficient communication subject to learnability</a:t>
            </a:r>
          </a:p>
        </p:txBody>
      </p:sp>
    </p:spTree>
    <p:extLst>
      <p:ext uri="{BB962C8B-B14F-4D97-AF65-F5344CB8AC3E}">
        <p14:creationId xmlns:p14="http://schemas.microsoft.com/office/powerpoint/2010/main" val="3102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57-D5E2-BC4D-B283-59C9D48AE8B8}"/>
              </a:ext>
            </a:extLst>
          </p:cNvPr>
          <p:cNvSpPr>
            <a:spLocks noGrp="1"/>
          </p:cNvSpPr>
          <p:nvPr>
            <p:ph type="title"/>
          </p:nvPr>
        </p:nvSpPr>
        <p:spPr/>
        <p:txBody>
          <a:bodyPr/>
          <a:lstStyle/>
          <a:p>
            <a:r>
              <a:rPr lang="en-US" dirty="0"/>
              <a:t>Complexity Trade-Offs</a:t>
            </a:r>
          </a:p>
        </p:txBody>
      </p:sp>
      <p:sp>
        <p:nvSpPr>
          <p:cNvPr id="3" name="Content Placeholder 2">
            <a:extLst>
              <a:ext uri="{FF2B5EF4-FFF2-40B4-BE49-F238E27FC236}">
                <a16:creationId xmlns:a16="http://schemas.microsoft.com/office/drawing/2014/main" id="{218392D5-F4DB-5148-98E7-4500E707425D}"/>
              </a:ext>
            </a:extLst>
          </p:cNvPr>
          <p:cNvSpPr>
            <a:spLocks noGrp="1"/>
          </p:cNvSpPr>
          <p:nvPr>
            <p:ph idx="1"/>
          </p:nvPr>
        </p:nvSpPr>
        <p:spPr/>
        <p:txBody>
          <a:bodyPr>
            <a:normAutofit lnSpcReduction="10000"/>
          </a:bodyPr>
          <a:lstStyle/>
          <a:p>
            <a:pPr marL="0" indent="0">
              <a:buNone/>
            </a:pPr>
            <a:endParaRPr lang="en-US" dirty="0"/>
          </a:p>
          <a:p>
            <a:r>
              <a:rPr lang="en-US" b="1" dirty="0"/>
              <a:t>Corollary</a:t>
            </a:r>
            <a:r>
              <a:rPr lang="en-US" dirty="0"/>
              <a:t>: if one facet of a language is more complex, another is simpler to compensate </a:t>
            </a:r>
          </a:p>
          <a:p>
            <a:endParaRPr lang="en-US" dirty="0"/>
          </a:p>
          <a:p>
            <a:r>
              <a:rPr lang="en-US" b="1" dirty="0"/>
              <a:t>Trade-Off Example</a:t>
            </a:r>
            <a:r>
              <a:rPr lang="en-US" dirty="0"/>
              <a:t>:</a:t>
            </a:r>
          </a:p>
          <a:p>
            <a:pPr lvl="1"/>
            <a:r>
              <a:rPr lang="en-US" dirty="0"/>
              <a:t>German has more inflected forms                                       than English (morphology)</a:t>
            </a:r>
          </a:p>
          <a:p>
            <a:pPr lvl="1"/>
            <a:r>
              <a:rPr lang="en-US" dirty="0"/>
              <a:t>English has a more complicated                                       tense system (syntax)</a:t>
            </a:r>
          </a:p>
          <a:p>
            <a:endParaRPr lang="en-US" dirty="0"/>
          </a:p>
        </p:txBody>
      </p:sp>
      <p:pic>
        <p:nvPicPr>
          <p:cNvPr id="4" name="Picture 3">
            <a:extLst>
              <a:ext uri="{FF2B5EF4-FFF2-40B4-BE49-F238E27FC236}">
                <a16:creationId xmlns:a16="http://schemas.microsoft.com/office/drawing/2014/main" id="{A5F59C06-ADE4-FE47-8A31-B058082EB183}"/>
              </a:ext>
            </a:extLst>
          </p:cNvPr>
          <p:cNvPicPr>
            <a:picLocks noChangeAspect="1"/>
          </p:cNvPicPr>
          <p:nvPr/>
        </p:nvPicPr>
        <p:blipFill>
          <a:blip r:embed="rId3"/>
          <a:stretch>
            <a:fillRect/>
          </a:stretch>
        </p:blipFill>
        <p:spPr>
          <a:xfrm>
            <a:off x="6146800" y="3757855"/>
            <a:ext cx="2540000" cy="2247900"/>
          </a:xfrm>
          <a:prstGeom prst="rect">
            <a:avLst/>
          </a:prstGeom>
        </p:spPr>
      </p:pic>
    </p:spTree>
    <p:extLst>
      <p:ext uri="{BB962C8B-B14F-4D97-AF65-F5344CB8AC3E}">
        <p14:creationId xmlns:p14="http://schemas.microsoft.com/office/powerpoint/2010/main" val="317641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5A04-2C3C-344D-9F62-BFD69B859259}"/>
              </a:ext>
            </a:extLst>
          </p:cNvPr>
          <p:cNvSpPr>
            <a:spLocks noGrp="1"/>
          </p:cNvSpPr>
          <p:nvPr>
            <p:ph type="title"/>
          </p:nvPr>
        </p:nvSpPr>
        <p:spPr>
          <a:xfrm>
            <a:off x="457200" y="274638"/>
            <a:ext cx="8544296" cy="1143000"/>
          </a:xfrm>
        </p:spPr>
        <p:txBody>
          <a:bodyPr>
            <a:normAutofit/>
          </a:bodyPr>
          <a:lstStyle/>
          <a:p>
            <a:r>
              <a:rPr lang="en-US" sz="3500" dirty="0"/>
              <a:t>Example: Rate Of Speech (Pellegrino 2011)</a:t>
            </a:r>
          </a:p>
        </p:txBody>
      </p:sp>
      <p:sp>
        <p:nvSpPr>
          <p:cNvPr id="3" name="Content Placeholder 2">
            <a:extLst>
              <a:ext uri="{FF2B5EF4-FFF2-40B4-BE49-F238E27FC236}">
                <a16:creationId xmlns:a16="http://schemas.microsoft.com/office/drawing/2014/main" id="{B0BCC20E-02DC-CE4A-BA46-4D1CFCFF7517}"/>
              </a:ext>
            </a:extLst>
          </p:cNvPr>
          <p:cNvSpPr>
            <a:spLocks noGrp="1"/>
          </p:cNvSpPr>
          <p:nvPr>
            <p:ph idx="1"/>
          </p:nvPr>
        </p:nvSpPr>
        <p:spPr>
          <a:xfrm>
            <a:off x="184067" y="1600200"/>
            <a:ext cx="8229600" cy="4525963"/>
          </a:xfrm>
        </p:spPr>
        <p:txBody>
          <a:bodyPr/>
          <a:lstStyle/>
          <a:p>
            <a:r>
              <a:rPr lang="en-US" sz="3000" dirty="0"/>
              <a:t>Are all languages spoken equally fast?</a:t>
            </a:r>
          </a:p>
          <a:p>
            <a:pPr marL="457200" lvl="1" indent="0">
              <a:buNone/>
            </a:pPr>
            <a:r>
              <a:rPr lang="en-US" b="1" dirty="0"/>
              <a:t>	No!</a:t>
            </a:r>
          </a:p>
          <a:p>
            <a:pPr marL="457200" lvl="1" indent="0">
              <a:buNone/>
            </a:pPr>
            <a:endParaRPr lang="en-US" b="1" dirty="0"/>
          </a:p>
          <a:p>
            <a:r>
              <a:rPr lang="en-US" sz="3000" dirty="0"/>
              <a:t>Spoken Rapidly</a:t>
            </a:r>
          </a:p>
          <a:p>
            <a:pPr lvl="1"/>
            <a:r>
              <a:rPr lang="en-US" dirty="0"/>
              <a:t>Spanish, Japanese</a:t>
            </a:r>
          </a:p>
          <a:p>
            <a:pPr lvl="1"/>
            <a:endParaRPr lang="en-US" dirty="0"/>
          </a:p>
          <a:p>
            <a:r>
              <a:rPr lang="en-US" sz="3000" dirty="0"/>
              <a:t>Spoken Slowly</a:t>
            </a:r>
          </a:p>
          <a:p>
            <a:pPr lvl="1"/>
            <a:r>
              <a:rPr lang="en-US" dirty="0"/>
              <a:t>English, Chinese</a:t>
            </a:r>
          </a:p>
        </p:txBody>
      </p:sp>
      <p:grpSp>
        <p:nvGrpSpPr>
          <p:cNvPr id="10" name="Group 9">
            <a:extLst>
              <a:ext uri="{FF2B5EF4-FFF2-40B4-BE49-F238E27FC236}">
                <a16:creationId xmlns:a16="http://schemas.microsoft.com/office/drawing/2014/main" id="{6C730419-036A-0042-BF65-6251CC053412}"/>
              </a:ext>
            </a:extLst>
          </p:cNvPr>
          <p:cNvGrpSpPr/>
          <p:nvPr/>
        </p:nvGrpSpPr>
        <p:grpSpPr>
          <a:xfrm>
            <a:off x="3980259" y="2110859"/>
            <a:ext cx="4927728" cy="4620926"/>
            <a:chOff x="4197581" y="2062163"/>
            <a:chExt cx="4927728" cy="4620926"/>
          </a:xfrm>
          <a:solidFill>
            <a:schemeClr val="bg1"/>
          </a:solidFill>
        </p:grpSpPr>
        <p:graphicFrame>
          <p:nvGraphicFramePr>
            <p:cNvPr id="5" name="Chart 4">
              <a:extLst>
                <a:ext uri="{FF2B5EF4-FFF2-40B4-BE49-F238E27FC236}">
                  <a16:creationId xmlns:a16="http://schemas.microsoft.com/office/drawing/2014/main" id="{F0781A72-3C4E-B04E-A6BE-BFAF7B95DEFC}"/>
                </a:ext>
              </a:extLst>
            </p:cNvPr>
            <p:cNvGraphicFramePr/>
            <p:nvPr/>
          </p:nvGraphicFramePr>
          <p:xfrm>
            <a:off x="4830400" y="2062163"/>
            <a:ext cx="4294909"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BEB6007-71A9-3D46-AB0D-B927D92D81BB}"/>
                </a:ext>
              </a:extLst>
            </p:cNvPr>
            <p:cNvSpPr txBox="1"/>
            <p:nvPr/>
          </p:nvSpPr>
          <p:spPr>
            <a:xfrm>
              <a:off x="5386318" y="6129091"/>
              <a:ext cx="3383170" cy="553998"/>
            </a:xfrm>
            <a:prstGeom prst="rect">
              <a:avLst/>
            </a:prstGeom>
            <a:grpFill/>
            <a:ln>
              <a:noFill/>
            </a:ln>
          </p:spPr>
          <p:txBody>
            <a:bodyPr wrap="none" rtlCol="0">
              <a:spAutoFit/>
            </a:bodyPr>
            <a:lstStyle/>
            <a:p>
              <a:r>
                <a:rPr lang="en-US" sz="3000" dirty="0">
                  <a:ln>
                    <a:solidFill>
                      <a:srgbClr val="000000"/>
                    </a:solidFill>
                  </a:ln>
                </a:rPr>
                <a:t>Information Density </a:t>
              </a:r>
            </a:p>
          </p:txBody>
        </p:sp>
        <p:sp>
          <p:nvSpPr>
            <p:cNvPr id="7" name="TextBox 6">
              <a:extLst>
                <a:ext uri="{FF2B5EF4-FFF2-40B4-BE49-F238E27FC236}">
                  <a16:creationId xmlns:a16="http://schemas.microsoft.com/office/drawing/2014/main" id="{E6E1BC2D-9640-6E4F-9423-38AE04898789}"/>
                </a:ext>
              </a:extLst>
            </p:cNvPr>
            <p:cNvSpPr txBox="1"/>
            <p:nvPr/>
          </p:nvSpPr>
          <p:spPr>
            <a:xfrm rot="16200000">
              <a:off x="3407396" y="3586181"/>
              <a:ext cx="2134367" cy="553998"/>
            </a:xfrm>
            <a:prstGeom prst="rect">
              <a:avLst/>
            </a:prstGeom>
            <a:grpFill/>
            <a:ln>
              <a:noFill/>
            </a:ln>
          </p:spPr>
          <p:txBody>
            <a:bodyPr wrap="none" rtlCol="0">
              <a:spAutoFit/>
            </a:bodyPr>
            <a:lstStyle/>
            <a:p>
              <a:r>
                <a:rPr lang="en-US" sz="3000" dirty="0">
                  <a:ln>
                    <a:solidFill>
                      <a:srgbClr val="000000"/>
                    </a:solidFill>
                  </a:ln>
                </a:rPr>
                <a:t>Syllabic Rate</a:t>
              </a:r>
            </a:p>
          </p:txBody>
        </p:sp>
      </p:grpSp>
      <p:sp>
        <p:nvSpPr>
          <p:cNvPr id="8" name="TextBox 7">
            <a:extLst>
              <a:ext uri="{FF2B5EF4-FFF2-40B4-BE49-F238E27FC236}">
                <a16:creationId xmlns:a16="http://schemas.microsoft.com/office/drawing/2014/main" id="{2A1B04D5-DA9A-7E41-8800-1B937A770E18}"/>
              </a:ext>
            </a:extLst>
          </p:cNvPr>
          <p:cNvSpPr txBox="1"/>
          <p:nvPr/>
        </p:nvSpPr>
        <p:spPr>
          <a:xfrm>
            <a:off x="3677287" y="5433571"/>
            <a:ext cx="2271776" cy="861774"/>
          </a:xfrm>
          <a:prstGeom prst="rect">
            <a:avLst/>
          </a:prstGeom>
          <a:solidFill>
            <a:schemeClr val="bg1"/>
          </a:solidFill>
        </p:spPr>
        <p:txBody>
          <a:bodyPr wrap="none" rtlCol="0">
            <a:spAutoFit/>
          </a:bodyPr>
          <a:lstStyle/>
          <a:p>
            <a:r>
              <a:rPr lang="en-US" sz="5000" b="1" dirty="0">
                <a:solidFill>
                  <a:schemeClr val="accent2">
                    <a:lumMod val="75000"/>
                  </a:schemeClr>
                </a:solidFill>
              </a:rPr>
              <a:t>Chinese</a:t>
            </a:r>
          </a:p>
        </p:txBody>
      </p:sp>
      <p:cxnSp>
        <p:nvCxnSpPr>
          <p:cNvPr id="14" name="Straight Arrow Connector 13">
            <a:extLst>
              <a:ext uri="{FF2B5EF4-FFF2-40B4-BE49-F238E27FC236}">
                <a16:creationId xmlns:a16="http://schemas.microsoft.com/office/drawing/2014/main" id="{346C6774-2962-0641-B182-20B2C88E1E6B}"/>
              </a:ext>
            </a:extLst>
          </p:cNvPr>
          <p:cNvCxnSpPr/>
          <p:nvPr/>
        </p:nvCxnSpPr>
        <p:spPr>
          <a:xfrm flipV="1">
            <a:off x="5688281" y="4845132"/>
            <a:ext cx="2529444" cy="629393"/>
          </a:xfrm>
          <a:prstGeom prst="straightConnector1">
            <a:avLst/>
          </a:prstGeom>
          <a:ln w="127000">
            <a:solidFill>
              <a:schemeClr val="accent2">
                <a:lumMod val="60000"/>
                <a:lumOff val="40000"/>
              </a:schemeClr>
            </a:solidFill>
            <a:tailEnd type="triangle"/>
          </a:ln>
          <a:effectLst>
            <a:outerShdw blurRad="50800" dist="50800" dir="5400000" algn="ctr" rotWithShape="0">
              <a:schemeClr val="bg1"/>
            </a:outerShdw>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88AD446-0C5E-D448-BFEE-1882210B5141}"/>
              </a:ext>
            </a:extLst>
          </p:cNvPr>
          <p:cNvSpPr txBox="1"/>
          <p:nvPr/>
        </p:nvSpPr>
        <p:spPr>
          <a:xfrm>
            <a:off x="6589855" y="1930800"/>
            <a:ext cx="2618024" cy="861774"/>
          </a:xfrm>
          <a:prstGeom prst="rect">
            <a:avLst/>
          </a:prstGeom>
          <a:solidFill>
            <a:schemeClr val="bg1"/>
          </a:solidFill>
        </p:spPr>
        <p:txBody>
          <a:bodyPr wrap="none" rtlCol="0">
            <a:spAutoFit/>
          </a:bodyPr>
          <a:lstStyle/>
          <a:p>
            <a:r>
              <a:rPr lang="en-US" sz="5000" b="1" dirty="0">
                <a:solidFill>
                  <a:schemeClr val="accent3">
                    <a:lumMod val="75000"/>
                  </a:schemeClr>
                </a:solidFill>
              </a:rPr>
              <a:t>Japanese</a:t>
            </a:r>
          </a:p>
        </p:txBody>
      </p:sp>
      <p:cxnSp>
        <p:nvCxnSpPr>
          <p:cNvPr id="16" name="Straight Arrow Connector 15">
            <a:extLst>
              <a:ext uri="{FF2B5EF4-FFF2-40B4-BE49-F238E27FC236}">
                <a16:creationId xmlns:a16="http://schemas.microsoft.com/office/drawing/2014/main" id="{C630519A-A28F-864D-B6D2-D9E76FC04DAD}"/>
              </a:ext>
            </a:extLst>
          </p:cNvPr>
          <p:cNvCxnSpPr>
            <a:cxnSpLocks/>
            <a:stCxn id="15" idx="1"/>
          </p:cNvCxnSpPr>
          <p:nvPr/>
        </p:nvCxnSpPr>
        <p:spPr>
          <a:xfrm flipH="1">
            <a:off x="5688281" y="2361687"/>
            <a:ext cx="901574" cy="621583"/>
          </a:xfrm>
          <a:prstGeom prst="straightConnector1">
            <a:avLst/>
          </a:prstGeom>
          <a:ln w="127000">
            <a:solidFill>
              <a:schemeClr val="accent3">
                <a:lumMod val="60000"/>
                <a:lumOff val="40000"/>
              </a:schemeClr>
            </a:solidFill>
            <a:tailEnd type="triangle"/>
          </a:ln>
          <a:effectLst>
            <a:outerShdw blurRad="50800" dist="50800" dir="5400000" algn="ctr" rotWithShape="0">
              <a:schemeClr val="bg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773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1C36-6165-4942-9489-16550EAD6EAD}"/>
              </a:ext>
            </a:extLst>
          </p:cNvPr>
          <p:cNvSpPr>
            <a:spLocks noGrp="1"/>
          </p:cNvSpPr>
          <p:nvPr>
            <p:ph type="title"/>
          </p:nvPr>
        </p:nvSpPr>
        <p:spPr/>
        <p:txBody>
          <a:bodyPr/>
          <a:lstStyle/>
          <a:p>
            <a:r>
              <a:rPr lang="en-US" dirty="0"/>
              <a:t>John McWhorter on Creoles</a:t>
            </a:r>
          </a:p>
        </p:txBody>
      </p:sp>
      <p:sp>
        <p:nvSpPr>
          <p:cNvPr id="3" name="Content Placeholder 2">
            <a:extLst>
              <a:ext uri="{FF2B5EF4-FFF2-40B4-BE49-F238E27FC236}">
                <a16:creationId xmlns:a16="http://schemas.microsoft.com/office/drawing/2014/main" id="{D77EB8C9-3839-E340-8C02-2D514BF0D2C6}"/>
              </a:ext>
            </a:extLst>
          </p:cNvPr>
          <p:cNvSpPr>
            <a:spLocks noGrp="1"/>
          </p:cNvSpPr>
          <p:nvPr>
            <p:ph idx="1"/>
          </p:nvPr>
        </p:nvSpPr>
        <p:spPr>
          <a:xfrm>
            <a:off x="457200" y="1600200"/>
            <a:ext cx="4164676" cy="4525963"/>
          </a:xfrm>
        </p:spPr>
        <p:txBody>
          <a:bodyPr>
            <a:normAutofit fontScale="92500" lnSpcReduction="20000"/>
          </a:bodyPr>
          <a:lstStyle/>
          <a:p>
            <a:r>
              <a:rPr lang="en-US" dirty="0"/>
              <a:t>McWhorter wrote the seminal paper in 2001</a:t>
            </a:r>
          </a:p>
          <a:p>
            <a:endParaRPr lang="en-US" dirty="0"/>
          </a:p>
          <a:p>
            <a:r>
              <a:rPr lang="en-US" dirty="0"/>
              <a:t>Argues creoles are in fact less complex</a:t>
            </a:r>
          </a:p>
          <a:p>
            <a:endParaRPr lang="en-US" dirty="0"/>
          </a:p>
          <a:p>
            <a:r>
              <a:rPr lang="en-US" dirty="0"/>
              <a:t>Complexity accretes over time</a:t>
            </a:r>
          </a:p>
          <a:p>
            <a:pPr lvl="1"/>
            <a:r>
              <a:rPr lang="en-US" dirty="0"/>
              <a:t>Creoles are new languages</a:t>
            </a:r>
          </a:p>
          <a:p>
            <a:endParaRPr lang="en-US" dirty="0"/>
          </a:p>
        </p:txBody>
      </p:sp>
      <p:pic>
        <p:nvPicPr>
          <p:cNvPr id="5" name="Picture 4">
            <a:extLst>
              <a:ext uri="{FF2B5EF4-FFF2-40B4-BE49-F238E27FC236}">
                <a16:creationId xmlns:a16="http://schemas.microsoft.com/office/drawing/2014/main" id="{E5DD661C-8365-9B43-B442-126D68033F64}"/>
              </a:ext>
            </a:extLst>
          </p:cNvPr>
          <p:cNvPicPr>
            <a:picLocks noChangeAspect="1"/>
          </p:cNvPicPr>
          <p:nvPr/>
        </p:nvPicPr>
        <p:blipFill>
          <a:blip r:embed="rId2"/>
          <a:stretch>
            <a:fillRect/>
          </a:stretch>
        </p:blipFill>
        <p:spPr>
          <a:xfrm>
            <a:off x="4572000" y="1749828"/>
            <a:ext cx="3869575" cy="3869575"/>
          </a:xfrm>
          <a:prstGeom prst="rect">
            <a:avLst/>
          </a:prstGeom>
        </p:spPr>
      </p:pic>
    </p:spTree>
    <p:extLst>
      <p:ext uri="{BB962C8B-B14F-4D97-AF65-F5344CB8AC3E}">
        <p14:creationId xmlns:p14="http://schemas.microsoft.com/office/powerpoint/2010/main" val="424404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403D-4F57-0B46-BC00-87D64A5DF6C2}"/>
              </a:ext>
            </a:extLst>
          </p:cNvPr>
          <p:cNvSpPr>
            <a:spLocks noGrp="1"/>
          </p:cNvSpPr>
          <p:nvPr>
            <p:ph type="title"/>
          </p:nvPr>
        </p:nvSpPr>
        <p:spPr/>
        <p:txBody>
          <a:bodyPr/>
          <a:lstStyle/>
          <a:p>
            <a:r>
              <a:rPr lang="en-US" dirty="0"/>
              <a:t>Loading…</a:t>
            </a:r>
          </a:p>
        </p:txBody>
      </p:sp>
      <p:pic>
        <p:nvPicPr>
          <p:cNvPr id="6" name="Content Placeholder 5">
            <a:extLst>
              <a:ext uri="{FF2B5EF4-FFF2-40B4-BE49-F238E27FC236}">
                <a16:creationId xmlns:a16="http://schemas.microsoft.com/office/drawing/2014/main" id="{65F4293D-4912-8242-BFDB-F92ED15E1927}"/>
              </a:ext>
            </a:extLst>
          </p:cNvPr>
          <p:cNvPicPr>
            <a:picLocks noGrp="1" noChangeAspect="1"/>
          </p:cNvPicPr>
          <p:nvPr>
            <p:ph idx="1"/>
          </p:nvPr>
        </p:nvPicPr>
        <p:blipFill>
          <a:blip r:embed="rId3"/>
          <a:stretch>
            <a:fillRect/>
          </a:stretch>
        </p:blipFill>
        <p:spPr>
          <a:xfrm>
            <a:off x="3105383" y="2175642"/>
            <a:ext cx="2933234" cy="2933234"/>
          </a:xfrm>
        </p:spPr>
      </p:pic>
    </p:spTree>
    <p:extLst>
      <p:ext uri="{BB962C8B-B14F-4D97-AF65-F5344CB8AC3E}">
        <p14:creationId xmlns:p14="http://schemas.microsoft.com/office/powerpoint/2010/main" val="2307708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6EF2-9621-D64D-9BDF-03DB7BFAA032}"/>
              </a:ext>
            </a:extLst>
          </p:cNvPr>
          <p:cNvSpPr>
            <a:spLocks noGrp="1"/>
          </p:cNvSpPr>
          <p:nvPr>
            <p:ph type="title"/>
          </p:nvPr>
        </p:nvSpPr>
        <p:spPr/>
        <p:txBody>
          <a:bodyPr/>
          <a:lstStyle/>
          <a:p>
            <a:r>
              <a:rPr lang="en-US" dirty="0"/>
              <a:t>Published Work</a:t>
            </a:r>
          </a:p>
        </p:txBody>
      </p:sp>
      <p:sp>
        <p:nvSpPr>
          <p:cNvPr id="3" name="Content Placeholder 2">
            <a:extLst>
              <a:ext uri="{FF2B5EF4-FFF2-40B4-BE49-F238E27FC236}">
                <a16:creationId xmlns:a16="http://schemas.microsoft.com/office/drawing/2014/main" id="{E5DC4CFC-EDDF-BF40-B7E5-E53CA7E6387B}"/>
              </a:ext>
            </a:extLst>
          </p:cNvPr>
          <p:cNvSpPr>
            <a:spLocks noGrp="1"/>
          </p:cNvSpPr>
          <p:nvPr>
            <p:ph idx="1"/>
          </p:nvPr>
        </p:nvSpPr>
        <p:spPr/>
        <p:txBody>
          <a:bodyPr/>
          <a:lstStyle/>
          <a:p>
            <a:r>
              <a:rPr lang="en-US" dirty="0"/>
              <a:t>Check out our NAACL 2018 paper: </a:t>
            </a:r>
            <a:r>
              <a:rPr lang="en-US" i="1" dirty="0"/>
              <a:t>All Are Languages Equally Hard to Language-Model?</a:t>
            </a:r>
          </a:p>
        </p:txBody>
      </p:sp>
    </p:spTree>
    <p:extLst>
      <p:ext uri="{BB962C8B-B14F-4D97-AF65-F5344CB8AC3E}">
        <p14:creationId xmlns:p14="http://schemas.microsoft.com/office/powerpoint/2010/main" val="1015287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108-4EEB-1946-AA4F-BF864943B1AF}"/>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DAD889D5-C974-3D4F-9C94-6CE594360FA5}"/>
              </a:ext>
            </a:extLst>
          </p:cNvPr>
          <p:cNvSpPr>
            <a:spLocks noGrp="1"/>
          </p:cNvSpPr>
          <p:nvPr>
            <p:ph idx="1"/>
          </p:nvPr>
        </p:nvSpPr>
        <p:spPr>
          <a:xfrm>
            <a:off x="457200" y="1417638"/>
            <a:ext cx="8229600" cy="4525963"/>
          </a:xfrm>
        </p:spPr>
        <p:txBody>
          <a:bodyPr>
            <a:normAutofit fontScale="92500" lnSpcReduction="20000"/>
          </a:bodyPr>
          <a:lstStyle/>
          <a:p>
            <a:r>
              <a:rPr lang="en-US" dirty="0"/>
              <a:t>We only looked a specific trade-off in morphological complexity</a:t>
            </a:r>
          </a:p>
          <a:p>
            <a:pPr lvl="1"/>
            <a:r>
              <a:rPr lang="en-US" dirty="0"/>
              <a:t>Data-driven methods for trade-offs in other areas of linguistics</a:t>
            </a:r>
          </a:p>
          <a:p>
            <a:endParaRPr lang="en-US" dirty="0"/>
          </a:p>
          <a:p>
            <a:r>
              <a:rPr lang="en-US" dirty="0"/>
              <a:t>Extensions look at language more holistically </a:t>
            </a:r>
          </a:p>
          <a:p>
            <a:pPr lvl="1"/>
            <a:r>
              <a:rPr lang="en-US" dirty="0"/>
              <a:t>Trade-offs between morphology and phonology</a:t>
            </a:r>
          </a:p>
          <a:p>
            <a:pPr lvl="1"/>
            <a:r>
              <a:rPr lang="en-US" dirty="0"/>
              <a:t>Trade-offs between morphology and syntax</a:t>
            </a:r>
          </a:p>
          <a:p>
            <a:pPr lvl="1"/>
            <a:endParaRPr lang="en-US" dirty="0"/>
          </a:p>
          <a:p>
            <a:r>
              <a:rPr lang="en-US" dirty="0"/>
              <a:t>Why didn’t linguistics already solve this problem?</a:t>
            </a:r>
          </a:p>
          <a:p>
            <a:pPr lvl="1"/>
            <a:r>
              <a:rPr lang="en-US" dirty="0"/>
              <a:t>No big data, no methods</a:t>
            </a:r>
          </a:p>
          <a:p>
            <a:pPr lvl="1"/>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144912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108-4EEB-1946-AA4F-BF864943B1AF}"/>
              </a:ext>
            </a:extLst>
          </p:cNvPr>
          <p:cNvSpPr>
            <a:spLocks noGrp="1"/>
          </p:cNvSpPr>
          <p:nvPr>
            <p:ph type="title"/>
          </p:nvPr>
        </p:nvSpPr>
        <p:spPr>
          <a:xfrm>
            <a:off x="457200" y="2720181"/>
            <a:ext cx="8229600" cy="1143000"/>
          </a:xfrm>
        </p:spPr>
        <p:txBody>
          <a:bodyPr/>
          <a:lstStyle/>
          <a:p>
            <a:r>
              <a:rPr lang="en-US" dirty="0"/>
              <a:t>Fin</a:t>
            </a:r>
          </a:p>
        </p:txBody>
      </p:sp>
    </p:spTree>
    <p:extLst>
      <p:ext uri="{BB962C8B-B14F-4D97-AF65-F5344CB8AC3E}">
        <p14:creationId xmlns:p14="http://schemas.microsoft.com/office/powerpoint/2010/main" val="425485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BC7E-A888-D14C-BC56-70C6D83B6B90}"/>
              </a:ext>
            </a:extLst>
          </p:cNvPr>
          <p:cNvSpPr>
            <a:spLocks noGrp="1"/>
          </p:cNvSpPr>
          <p:nvPr>
            <p:ph type="title"/>
          </p:nvPr>
        </p:nvSpPr>
        <p:spPr>
          <a:xfrm>
            <a:off x="-249382" y="274638"/>
            <a:ext cx="9576262" cy="1143000"/>
          </a:xfrm>
        </p:spPr>
        <p:txBody>
          <a:bodyPr>
            <a:normAutofit/>
          </a:bodyPr>
          <a:lstStyle/>
          <a:p>
            <a:r>
              <a:rPr lang="en-US" sz="3800" dirty="0"/>
              <a:t>A Trade-Off in Morphological Complexity</a:t>
            </a:r>
          </a:p>
        </p:txBody>
      </p:sp>
      <p:sp>
        <p:nvSpPr>
          <p:cNvPr id="3" name="Content Placeholder 2">
            <a:extLst>
              <a:ext uri="{FF2B5EF4-FFF2-40B4-BE49-F238E27FC236}">
                <a16:creationId xmlns:a16="http://schemas.microsoft.com/office/drawing/2014/main" id="{939B523E-D7AD-5447-910F-CB0763CB2FD2}"/>
              </a:ext>
            </a:extLst>
          </p:cNvPr>
          <p:cNvSpPr>
            <a:spLocks noGrp="1"/>
          </p:cNvSpPr>
          <p:nvPr>
            <p:ph idx="1"/>
          </p:nvPr>
        </p:nvSpPr>
        <p:spPr>
          <a:xfrm>
            <a:off x="457200" y="1199408"/>
            <a:ext cx="8229600" cy="4926755"/>
          </a:xfrm>
        </p:spPr>
        <p:txBody>
          <a:bodyPr/>
          <a:lstStyle/>
          <a:p>
            <a:r>
              <a:rPr lang="en-US" dirty="0"/>
              <a:t>Inflectional, morphological systems have a lot of forms, or a lot irregularity, but not both</a:t>
            </a:r>
          </a:p>
        </p:txBody>
      </p:sp>
      <p:graphicFrame>
        <p:nvGraphicFramePr>
          <p:cNvPr id="19" name="Chart 18">
            <a:extLst>
              <a:ext uri="{FF2B5EF4-FFF2-40B4-BE49-F238E27FC236}">
                <a16:creationId xmlns:a16="http://schemas.microsoft.com/office/drawing/2014/main" id="{B8E774B3-7C5A-D445-A2F8-64F7FCEAF573}"/>
              </a:ext>
            </a:extLst>
          </p:cNvPr>
          <p:cNvGraphicFramePr/>
          <p:nvPr/>
        </p:nvGraphicFramePr>
        <p:xfrm>
          <a:off x="1871461" y="2380901"/>
          <a:ext cx="6096000" cy="370802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D290A7B-0A90-8A41-A26B-664525ADCE86}"/>
              </a:ext>
            </a:extLst>
          </p:cNvPr>
          <p:cNvSpPr txBox="1"/>
          <p:nvPr/>
        </p:nvSpPr>
        <p:spPr>
          <a:xfrm>
            <a:off x="3704567" y="6073854"/>
            <a:ext cx="1444754" cy="553998"/>
          </a:xfrm>
          <a:prstGeom prst="rect">
            <a:avLst/>
          </a:prstGeom>
          <a:noFill/>
        </p:spPr>
        <p:txBody>
          <a:bodyPr wrap="none" rtlCol="0">
            <a:spAutoFit/>
          </a:bodyPr>
          <a:lstStyle/>
          <a:p>
            <a:r>
              <a:rPr lang="en-US" sz="3000" b="1" dirty="0"/>
              <a:t># Forms</a:t>
            </a:r>
          </a:p>
        </p:txBody>
      </p:sp>
      <p:sp>
        <p:nvSpPr>
          <p:cNvPr id="23" name="TextBox 22">
            <a:extLst>
              <a:ext uri="{FF2B5EF4-FFF2-40B4-BE49-F238E27FC236}">
                <a16:creationId xmlns:a16="http://schemas.microsoft.com/office/drawing/2014/main" id="{FFCA2DDE-C3FA-C04D-BB2C-DE56BB3C26F2}"/>
              </a:ext>
            </a:extLst>
          </p:cNvPr>
          <p:cNvSpPr txBox="1"/>
          <p:nvPr/>
        </p:nvSpPr>
        <p:spPr>
          <a:xfrm rot="16200000">
            <a:off x="529954" y="3685682"/>
            <a:ext cx="1969322" cy="553998"/>
          </a:xfrm>
          <a:prstGeom prst="rect">
            <a:avLst/>
          </a:prstGeom>
          <a:noFill/>
        </p:spPr>
        <p:txBody>
          <a:bodyPr wrap="none" rtlCol="0">
            <a:spAutoFit/>
          </a:bodyPr>
          <a:lstStyle/>
          <a:p>
            <a:r>
              <a:rPr lang="en-US" sz="3000" b="1" dirty="0"/>
              <a:t>Irregularity</a:t>
            </a:r>
          </a:p>
        </p:txBody>
      </p:sp>
      <p:grpSp>
        <p:nvGrpSpPr>
          <p:cNvPr id="27" name="Group 26">
            <a:extLst>
              <a:ext uri="{FF2B5EF4-FFF2-40B4-BE49-F238E27FC236}">
                <a16:creationId xmlns:a16="http://schemas.microsoft.com/office/drawing/2014/main" id="{08590612-4973-1340-9426-DA6B7EC67936}"/>
              </a:ext>
            </a:extLst>
          </p:cNvPr>
          <p:cNvGrpSpPr/>
          <p:nvPr/>
        </p:nvGrpSpPr>
        <p:grpSpPr>
          <a:xfrm>
            <a:off x="2447809" y="2881796"/>
            <a:ext cx="5232407" cy="2706485"/>
            <a:chOff x="2198429" y="2949025"/>
            <a:chExt cx="5232407" cy="2706485"/>
          </a:xfrm>
        </p:grpSpPr>
        <p:grpSp>
          <p:nvGrpSpPr>
            <p:cNvPr id="28" name="Group 27">
              <a:extLst>
                <a:ext uri="{FF2B5EF4-FFF2-40B4-BE49-F238E27FC236}">
                  <a16:creationId xmlns:a16="http://schemas.microsoft.com/office/drawing/2014/main" id="{A0169C20-8D1A-C944-8B32-0281047CDE25}"/>
                </a:ext>
              </a:extLst>
            </p:cNvPr>
            <p:cNvGrpSpPr/>
            <p:nvPr/>
          </p:nvGrpSpPr>
          <p:grpSpPr>
            <a:xfrm>
              <a:off x="2201109" y="2989849"/>
              <a:ext cx="5229727" cy="2665661"/>
              <a:chOff x="2201109" y="2989849"/>
              <a:chExt cx="5229727" cy="2665661"/>
            </a:xfrm>
          </p:grpSpPr>
          <p:sp>
            <p:nvSpPr>
              <p:cNvPr id="35" name="Rectangle 34">
                <a:extLst>
                  <a:ext uri="{FF2B5EF4-FFF2-40B4-BE49-F238E27FC236}">
                    <a16:creationId xmlns:a16="http://schemas.microsoft.com/office/drawing/2014/main" id="{388BC1A1-6331-0A48-B21F-3D1A9C8748BA}"/>
                  </a:ext>
                </a:extLst>
              </p:cNvPr>
              <p:cNvSpPr/>
              <p:nvPr/>
            </p:nvSpPr>
            <p:spPr>
              <a:xfrm>
                <a:off x="2201109" y="4880141"/>
                <a:ext cx="5229727" cy="775369"/>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96BDA0A-965B-4247-8537-98A0EAE9AC79}"/>
                  </a:ext>
                </a:extLst>
              </p:cNvPr>
              <p:cNvSpPr/>
              <p:nvPr/>
            </p:nvSpPr>
            <p:spPr>
              <a:xfrm>
                <a:off x="2201109" y="4029912"/>
                <a:ext cx="2342150" cy="850230"/>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D6F0F2B-012A-7749-B5CE-F5E9145EFA27}"/>
                  </a:ext>
                </a:extLst>
              </p:cNvPr>
              <p:cNvSpPr/>
              <p:nvPr/>
            </p:nvSpPr>
            <p:spPr>
              <a:xfrm>
                <a:off x="2201109" y="2989849"/>
                <a:ext cx="729918" cy="1040062"/>
              </a:xfrm>
              <a:prstGeom prst="rect">
                <a:avLst/>
              </a:prstGeom>
              <a:solidFill>
                <a:schemeClr val="accent4">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7D5F5E4-C5F3-D446-9DC4-7DA7ADF406B6}"/>
                </a:ext>
              </a:extLst>
            </p:cNvPr>
            <p:cNvGrpSpPr/>
            <p:nvPr/>
          </p:nvGrpSpPr>
          <p:grpSpPr>
            <a:xfrm>
              <a:off x="2198429" y="2949025"/>
              <a:ext cx="5229728" cy="1949525"/>
              <a:chOff x="2198429" y="2949025"/>
              <a:chExt cx="5229728" cy="1949525"/>
            </a:xfrm>
          </p:grpSpPr>
          <p:cxnSp>
            <p:nvCxnSpPr>
              <p:cNvPr id="30" name="Straight Connector 29">
                <a:extLst>
                  <a:ext uri="{FF2B5EF4-FFF2-40B4-BE49-F238E27FC236}">
                    <a16:creationId xmlns:a16="http://schemas.microsoft.com/office/drawing/2014/main" id="{0C56882A-4FDB-C242-B38E-A30F3B84CD6A}"/>
                  </a:ext>
                </a:extLst>
              </p:cNvPr>
              <p:cNvCxnSpPr/>
              <p:nvPr/>
            </p:nvCxnSpPr>
            <p:spPr>
              <a:xfrm flipH="1">
                <a:off x="4540579" y="4876365"/>
                <a:ext cx="2887578"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F02A563-ACC7-754D-8CC0-B640ACA147C5}"/>
                  </a:ext>
                </a:extLst>
              </p:cNvPr>
              <p:cNvCxnSpPr/>
              <p:nvPr/>
            </p:nvCxnSpPr>
            <p:spPr>
              <a:xfrm>
                <a:off x="4568601" y="3980852"/>
                <a:ext cx="0" cy="917698"/>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E9BAD52-9217-954C-8559-299D00ADD017}"/>
                  </a:ext>
                </a:extLst>
              </p:cNvPr>
              <p:cNvCxnSpPr/>
              <p:nvPr/>
            </p:nvCxnSpPr>
            <p:spPr>
              <a:xfrm flipH="1">
                <a:off x="2921833" y="4009466"/>
                <a:ext cx="167107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57BDF8D-2FF8-F74F-8625-2B182A741B62}"/>
                  </a:ext>
                </a:extLst>
              </p:cNvPr>
              <p:cNvCxnSpPr/>
              <p:nvPr/>
            </p:nvCxnSpPr>
            <p:spPr>
              <a:xfrm flipV="1">
                <a:off x="2951015" y="2949025"/>
                <a:ext cx="1" cy="1084635"/>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6B6785D-D20E-A04C-B7F2-F1FD6A647272}"/>
                  </a:ext>
                </a:extLst>
              </p:cNvPr>
              <p:cNvCxnSpPr/>
              <p:nvPr/>
            </p:nvCxnSpPr>
            <p:spPr>
              <a:xfrm>
                <a:off x="2198429" y="2980371"/>
                <a:ext cx="774204" cy="0"/>
              </a:xfrm>
              <a:prstGeom prst="line">
                <a:avLst/>
              </a:prstGeom>
              <a:ln w="635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2" name="Cloud 21">
            <a:extLst>
              <a:ext uri="{FF2B5EF4-FFF2-40B4-BE49-F238E27FC236}">
                <a16:creationId xmlns:a16="http://schemas.microsoft.com/office/drawing/2014/main" id="{322738CC-D1D9-2349-A7B2-0778DA67C452}"/>
              </a:ext>
            </a:extLst>
          </p:cNvPr>
          <p:cNvSpPr/>
          <p:nvPr/>
        </p:nvSpPr>
        <p:spPr>
          <a:xfrm rot="1105709">
            <a:off x="4399477" y="1957386"/>
            <a:ext cx="2771154" cy="1519479"/>
          </a:xfrm>
          <a:prstGeom prst="cloud">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chemeClr val="tx1"/>
                </a:solidFill>
              </a:rPr>
              <a:t>No Languages Here</a:t>
            </a:r>
          </a:p>
        </p:txBody>
      </p:sp>
    </p:spTree>
    <p:extLst>
      <p:ext uri="{BB962C8B-B14F-4D97-AF65-F5344CB8AC3E}">
        <p14:creationId xmlns:p14="http://schemas.microsoft.com/office/powerpoint/2010/main" val="884135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2D4F-DEFA-544C-8358-47158563A209}"/>
              </a:ext>
            </a:extLst>
          </p:cNvPr>
          <p:cNvSpPr>
            <a:spLocks noGrp="1"/>
          </p:cNvSpPr>
          <p:nvPr>
            <p:ph type="title"/>
          </p:nvPr>
        </p:nvSpPr>
        <p:spPr>
          <a:xfrm>
            <a:off x="-675861" y="274638"/>
            <a:ext cx="10270435" cy="1143000"/>
          </a:xfrm>
        </p:spPr>
        <p:txBody>
          <a:bodyPr>
            <a:normAutofit/>
          </a:bodyPr>
          <a:lstStyle/>
          <a:p>
            <a:r>
              <a:rPr lang="en-US" sz="3500" dirty="0"/>
              <a:t>Morphological Knowledge as a Distribution</a:t>
            </a:r>
          </a:p>
        </p:txBody>
      </p:sp>
      <p:sp>
        <p:nvSpPr>
          <p:cNvPr id="3" name="Content Placeholder 2">
            <a:extLst>
              <a:ext uri="{FF2B5EF4-FFF2-40B4-BE49-F238E27FC236}">
                <a16:creationId xmlns:a16="http://schemas.microsoft.com/office/drawing/2014/main" id="{2B2C4B22-7FB5-694F-9248-D7CA3E31EC64}"/>
              </a:ext>
            </a:extLst>
          </p:cNvPr>
          <p:cNvSpPr>
            <a:spLocks noGrp="1"/>
          </p:cNvSpPr>
          <p:nvPr>
            <p:ph idx="1"/>
          </p:nvPr>
        </p:nvSpPr>
        <p:spPr/>
        <p:txBody>
          <a:bodyPr/>
          <a:lstStyle/>
          <a:p>
            <a:r>
              <a:rPr lang="en-US" dirty="0"/>
              <a:t>We assume morphological knowledge may be encoded as a probability distribution</a:t>
            </a:r>
          </a:p>
          <a:p>
            <a:endParaRPr lang="en-US" dirty="0"/>
          </a:p>
          <a:p>
            <a:r>
              <a:rPr lang="en-US" dirty="0"/>
              <a:t>Consider a distribution over the English forms</a:t>
            </a:r>
          </a:p>
          <a:p>
            <a:pPr lvl="1"/>
            <a:r>
              <a:rPr lang="en-US" i="1" dirty="0"/>
              <a:t>run</a:t>
            </a:r>
            <a:r>
              <a:rPr lang="en-US" dirty="0"/>
              <a:t>, </a:t>
            </a:r>
            <a:r>
              <a:rPr lang="en-US" i="1" dirty="0"/>
              <a:t>runs</a:t>
            </a:r>
            <a:r>
              <a:rPr lang="en-US" dirty="0"/>
              <a:t>, </a:t>
            </a:r>
            <a:r>
              <a:rPr lang="en-US" i="1" dirty="0"/>
              <a:t>ran</a:t>
            </a:r>
            <a:r>
              <a:rPr lang="en-US" dirty="0"/>
              <a:t>, </a:t>
            </a:r>
            <a:r>
              <a:rPr lang="en-US" i="1" dirty="0"/>
              <a:t>running</a:t>
            </a:r>
          </a:p>
        </p:txBody>
      </p:sp>
      <p:pic>
        <p:nvPicPr>
          <p:cNvPr id="4" name="Shape 265">
            <a:extLst>
              <a:ext uri="{FF2B5EF4-FFF2-40B4-BE49-F238E27FC236}">
                <a16:creationId xmlns:a16="http://schemas.microsoft.com/office/drawing/2014/main" id="{0B31EA67-D6F8-5A49-AA56-D56B2F6385CD}"/>
              </a:ext>
            </a:extLst>
          </p:cNvPr>
          <p:cNvPicPr preferRelativeResize="0"/>
          <p:nvPr/>
        </p:nvPicPr>
        <p:blipFill>
          <a:blip r:embed="rId3">
            <a:alphaModFix/>
          </a:blip>
          <a:stretch>
            <a:fillRect/>
          </a:stretch>
        </p:blipFill>
        <p:spPr>
          <a:xfrm>
            <a:off x="868431" y="4457574"/>
            <a:ext cx="7181850" cy="1104900"/>
          </a:xfrm>
          <a:prstGeom prst="rect">
            <a:avLst/>
          </a:prstGeom>
          <a:noFill/>
          <a:ln>
            <a:noFill/>
          </a:ln>
        </p:spPr>
      </p:pic>
    </p:spTree>
    <p:extLst>
      <p:ext uri="{BB962C8B-B14F-4D97-AF65-F5344CB8AC3E}">
        <p14:creationId xmlns:p14="http://schemas.microsoft.com/office/powerpoint/2010/main" val="21785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88A7-70CF-7F4D-AFB2-5C448C281648}"/>
              </a:ext>
            </a:extLst>
          </p:cNvPr>
          <p:cNvSpPr>
            <a:spLocks noGrp="1"/>
          </p:cNvSpPr>
          <p:nvPr>
            <p:ph type="title"/>
          </p:nvPr>
        </p:nvSpPr>
        <p:spPr>
          <a:xfrm>
            <a:off x="0" y="274638"/>
            <a:ext cx="9144000" cy="1143000"/>
          </a:xfrm>
        </p:spPr>
        <p:txBody>
          <a:bodyPr>
            <a:normAutofit/>
          </a:bodyPr>
          <a:lstStyle/>
          <a:p>
            <a:r>
              <a:rPr lang="en-US" sz="3500" dirty="0"/>
              <a:t>Morphological Knowledge as a Distribution</a:t>
            </a:r>
          </a:p>
        </p:txBody>
      </p:sp>
      <p:pic>
        <p:nvPicPr>
          <p:cNvPr id="4" name="Shape 272">
            <a:extLst>
              <a:ext uri="{FF2B5EF4-FFF2-40B4-BE49-F238E27FC236}">
                <a16:creationId xmlns:a16="http://schemas.microsoft.com/office/drawing/2014/main" id="{2175FDCC-13FC-0B47-8352-5A311175BD43}"/>
              </a:ext>
            </a:extLst>
          </p:cNvPr>
          <p:cNvPicPr preferRelativeResize="0"/>
          <p:nvPr/>
        </p:nvPicPr>
        <p:blipFill rotWithShape="1">
          <a:blip r:embed="rId3">
            <a:alphaModFix/>
          </a:blip>
          <a:srcRect/>
          <a:stretch/>
        </p:blipFill>
        <p:spPr>
          <a:xfrm>
            <a:off x="90507" y="3111799"/>
            <a:ext cx="4978400" cy="469900"/>
          </a:xfrm>
          <a:prstGeom prst="rect">
            <a:avLst/>
          </a:prstGeom>
          <a:noFill/>
          <a:ln>
            <a:noFill/>
          </a:ln>
        </p:spPr>
      </p:pic>
      <p:pic>
        <p:nvPicPr>
          <p:cNvPr id="5" name="Shape 273">
            <a:extLst>
              <a:ext uri="{FF2B5EF4-FFF2-40B4-BE49-F238E27FC236}">
                <a16:creationId xmlns:a16="http://schemas.microsoft.com/office/drawing/2014/main" id="{335998A8-87B2-344B-8FDD-97C987655ADB}"/>
              </a:ext>
            </a:extLst>
          </p:cNvPr>
          <p:cNvPicPr preferRelativeResize="0"/>
          <p:nvPr/>
        </p:nvPicPr>
        <p:blipFill rotWithShape="1">
          <a:blip r:embed="rId4">
            <a:alphaModFix/>
          </a:blip>
          <a:srcRect/>
          <a:stretch/>
        </p:blipFill>
        <p:spPr>
          <a:xfrm>
            <a:off x="90507" y="4324303"/>
            <a:ext cx="7188200" cy="469900"/>
          </a:xfrm>
          <a:prstGeom prst="rect">
            <a:avLst/>
          </a:prstGeom>
          <a:noFill/>
          <a:ln>
            <a:noFill/>
          </a:ln>
        </p:spPr>
      </p:pic>
      <p:pic>
        <p:nvPicPr>
          <p:cNvPr id="6" name="Shape 274">
            <a:extLst>
              <a:ext uri="{FF2B5EF4-FFF2-40B4-BE49-F238E27FC236}">
                <a16:creationId xmlns:a16="http://schemas.microsoft.com/office/drawing/2014/main" id="{995E94D6-B8A2-7146-94D1-2BE069EB882F}"/>
              </a:ext>
            </a:extLst>
          </p:cNvPr>
          <p:cNvPicPr preferRelativeResize="0"/>
          <p:nvPr/>
        </p:nvPicPr>
        <p:blipFill rotWithShape="1">
          <a:blip r:embed="rId5">
            <a:alphaModFix/>
          </a:blip>
          <a:srcRect/>
          <a:stretch/>
        </p:blipFill>
        <p:spPr>
          <a:xfrm>
            <a:off x="90507" y="1924714"/>
            <a:ext cx="4952998" cy="469900"/>
          </a:xfrm>
          <a:prstGeom prst="rect">
            <a:avLst/>
          </a:prstGeom>
          <a:noFill/>
          <a:ln>
            <a:noFill/>
          </a:ln>
        </p:spPr>
      </p:pic>
      <p:pic>
        <p:nvPicPr>
          <p:cNvPr id="7" name="Shape 275">
            <a:extLst>
              <a:ext uri="{FF2B5EF4-FFF2-40B4-BE49-F238E27FC236}">
                <a16:creationId xmlns:a16="http://schemas.microsoft.com/office/drawing/2014/main" id="{AB27BD8B-CFD3-D84C-9916-308D6A0EE358}"/>
              </a:ext>
            </a:extLst>
          </p:cNvPr>
          <p:cNvPicPr preferRelativeResize="0"/>
          <p:nvPr/>
        </p:nvPicPr>
        <p:blipFill rotWithShape="1">
          <a:blip r:embed="rId6">
            <a:alphaModFix/>
          </a:blip>
          <a:srcRect/>
          <a:stretch/>
        </p:blipFill>
        <p:spPr>
          <a:xfrm>
            <a:off x="90507" y="5501208"/>
            <a:ext cx="6007101" cy="469900"/>
          </a:xfrm>
          <a:prstGeom prst="rect">
            <a:avLst/>
          </a:prstGeom>
          <a:noFill/>
          <a:ln>
            <a:noFill/>
          </a:ln>
        </p:spPr>
      </p:pic>
      <p:sp>
        <p:nvSpPr>
          <p:cNvPr id="11" name="TextBox 10">
            <a:extLst>
              <a:ext uri="{FF2B5EF4-FFF2-40B4-BE49-F238E27FC236}">
                <a16:creationId xmlns:a16="http://schemas.microsoft.com/office/drawing/2014/main" id="{67491E0B-BB69-614B-B0E8-73E71668AB13}"/>
              </a:ext>
            </a:extLst>
          </p:cNvPr>
          <p:cNvSpPr txBox="1"/>
          <p:nvPr/>
        </p:nvSpPr>
        <p:spPr>
          <a:xfrm>
            <a:off x="5275973" y="1942979"/>
            <a:ext cx="3913572" cy="477054"/>
          </a:xfrm>
          <a:prstGeom prst="rect">
            <a:avLst/>
          </a:prstGeom>
          <a:noFill/>
        </p:spPr>
        <p:txBody>
          <a:bodyPr wrap="none" rtlCol="0">
            <a:spAutoFit/>
          </a:bodyPr>
          <a:lstStyle/>
          <a:p>
            <a:r>
              <a:rPr lang="en-US" sz="2500" b="1" dirty="0">
                <a:solidFill>
                  <a:srgbClr val="C00000"/>
                </a:solidFill>
              </a:rPr>
              <a:t>close to unigram probability</a:t>
            </a:r>
          </a:p>
        </p:txBody>
      </p:sp>
      <p:sp>
        <p:nvSpPr>
          <p:cNvPr id="12" name="TextBox 11">
            <a:extLst>
              <a:ext uri="{FF2B5EF4-FFF2-40B4-BE49-F238E27FC236}">
                <a16:creationId xmlns:a16="http://schemas.microsoft.com/office/drawing/2014/main" id="{30B05EFB-3A68-3543-ABAD-424F8E162C4E}"/>
              </a:ext>
            </a:extLst>
          </p:cNvPr>
          <p:cNvSpPr txBox="1"/>
          <p:nvPr/>
        </p:nvSpPr>
        <p:spPr>
          <a:xfrm>
            <a:off x="6097608" y="3099768"/>
            <a:ext cx="1851597" cy="477054"/>
          </a:xfrm>
          <a:prstGeom prst="rect">
            <a:avLst/>
          </a:prstGeom>
          <a:noFill/>
        </p:spPr>
        <p:txBody>
          <a:bodyPr wrap="none" rtlCol="0">
            <a:spAutoFit/>
          </a:bodyPr>
          <a:lstStyle/>
          <a:p>
            <a:r>
              <a:rPr lang="en-US" sz="2500" b="1" dirty="0">
                <a:solidFill>
                  <a:schemeClr val="accent4">
                    <a:lumMod val="75000"/>
                  </a:schemeClr>
                </a:solidFill>
              </a:rPr>
              <a:t>close to zero</a:t>
            </a:r>
          </a:p>
        </p:txBody>
      </p:sp>
      <p:sp>
        <p:nvSpPr>
          <p:cNvPr id="13" name="TextBox 12">
            <a:extLst>
              <a:ext uri="{FF2B5EF4-FFF2-40B4-BE49-F238E27FC236}">
                <a16:creationId xmlns:a16="http://schemas.microsoft.com/office/drawing/2014/main" id="{A329F60D-0C40-3A46-9E2A-9205F6C8B37E}"/>
              </a:ext>
            </a:extLst>
          </p:cNvPr>
          <p:cNvSpPr txBox="1"/>
          <p:nvPr/>
        </p:nvSpPr>
        <p:spPr>
          <a:xfrm>
            <a:off x="7402367" y="4344419"/>
            <a:ext cx="1792542" cy="477054"/>
          </a:xfrm>
          <a:prstGeom prst="rect">
            <a:avLst/>
          </a:prstGeom>
          <a:noFill/>
        </p:spPr>
        <p:txBody>
          <a:bodyPr wrap="none" rtlCol="0">
            <a:spAutoFit/>
          </a:bodyPr>
          <a:lstStyle/>
          <a:p>
            <a:r>
              <a:rPr lang="en-US" sz="2500" b="1" dirty="0">
                <a:solidFill>
                  <a:schemeClr val="accent3">
                    <a:lumMod val="75000"/>
                  </a:schemeClr>
                </a:solidFill>
              </a:rPr>
              <a:t>close to one</a:t>
            </a:r>
          </a:p>
        </p:txBody>
      </p:sp>
      <p:sp>
        <p:nvSpPr>
          <p:cNvPr id="14" name="TextBox 13">
            <a:extLst>
              <a:ext uri="{FF2B5EF4-FFF2-40B4-BE49-F238E27FC236}">
                <a16:creationId xmlns:a16="http://schemas.microsoft.com/office/drawing/2014/main" id="{707603EC-89C5-0141-A0A3-6593FC51725E}"/>
              </a:ext>
            </a:extLst>
          </p:cNvPr>
          <p:cNvSpPr txBox="1"/>
          <p:nvPr/>
        </p:nvSpPr>
        <p:spPr>
          <a:xfrm>
            <a:off x="7052934" y="5541685"/>
            <a:ext cx="1792542" cy="477054"/>
          </a:xfrm>
          <a:prstGeom prst="rect">
            <a:avLst/>
          </a:prstGeom>
          <a:noFill/>
        </p:spPr>
        <p:txBody>
          <a:bodyPr wrap="none" rtlCol="0">
            <a:spAutoFit/>
          </a:bodyPr>
          <a:lstStyle/>
          <a:p>
            <a:r>
              <a:rPr lang="en-US" sz="2500" b="1" dirty="0">
                <a:solidFill>
                  <a:schemeClr val="accent3">
                    <a:lumMod val="75000"/>
                  </a:schemeClr>
                </a:solidFill>
              </a:rPr>
              <a:t>close to one</a:t>
            </a:r>
          </a:p>
        </p:txBody>
      </p:sp>
    </p:spTree>
    <p:extLst>
      <p:ext uri="{BB962C8B-B14F-4D97-AF65-F5344CB8AC3E}">
        <p14:creationId xmlns:p14="http://schemas.microsoft.com/office/powerpoint/2010/main" val="14967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Helvetica Neue Light"/>
              <a:buNone/>
            </a:pPr>
            <a:r>
              <a:rPr lang="en" sz="3959" b="0" i="0" u="none" strike="noStrike" cap="none">
                <a:solidFill>
                  <a:schemeClr val="dk1"/>
                </a:solidFill>
                <a:latin typeface="Helvetica Neue Light"/>
                <a:ea typeface="Helvetica Neue Light"/>
                <a:cs typeface="Helvetica Neue Light"/>
                <a:sym typeface="Helvetica Neue Light"/>
              </a:rPr>
              <a:t>Morphological Irregularity as Entropy</a:t>
            </a:r>
            <a:endParaRPr sz="3959" b="0" i="0" u="none" strike="noStrike" cap="none">
              <a:solidFill>
                <a:schemeClr val="dk1"/>
              </a:solidFill>
              <a:latin typeface="Helvetica Neue Light"/>
              <a:ea typeface="Helvetica Neue Light"/>
              <a:cs typeface="Helvetica Neue Light"/>
              <a:sym typeface="Helvetica Neue Light"/>
            </a:endParaRPr>
          </a:p>
        </p:txBody>
      </p:sp>
      <p:sp>
        <p:nvSpPr>
          <p:cNvPr id="572" name="Shape 57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720"/>
              <a:buFont typeface="Arial"/>
              <a:buChar char="•"/>
            </a:pPr>
            <a:r>
              <a:rPr lang="en" b="0" i="0" u="none" strike="noStrike" cap="none" dirty="0">
                <a:solidFill>
                  <a:schemeClr val="dk1"/>
                </a:solidFill>
                <a:latin typeface="Calibri"/>
                <a:ea typeface="Calibri"/>
                <a:cs typeface="Calibri"/>
                <a:sym typeface="Calibri"/>
              </a:rPr>
              <a:t>Let </a:t>
            </a:r>
            <a:r>
              <a:rPr lang="en" b="0" i="1" u="none" strike="noStrike" cap="none" dirty="0">
                <a:solidFill>
                  <a:schemeClr val="dk1"/>
                </a:solidFill>
                <a:latin typeface="Calibri"/>
                <a:ea typeface="Calibri"/>
                <a:cs typeface="Calibri"/>
                <a:sym typeface="Calibri"/>
              </a:rPr>
              <a:t>p</a:t>
            </a:r>
            <a:r>
              <a:rPr lang="en" b="0" i="0" u="none" strike="noStrike" cap="none" dirty="0">
                <a:solidFill>
                  <a:schemeClr val="dk1"/>
                </a:solidFill>
                <a:latin typeface="Calibri"/>
                <a:ea typeface="Calibri"/>
                <a:cs typeface="Calibri"/>
                <a:sym typeface="Calibri"/>
              </a:rPr>
              <a:t> be a distribution over forms in a paradigm. </a:t>
            </a:r>
          </a:p>
          <a:p>
            <a:pPr marL="342900" marR="0" lvl="0" indent="-342900" algn="l" rtl="0">
              <a:lnSpc>
                <a:spcPct val="80000"/>
              </a:lnSpc>
              <a:spcBef>
                <a:spcPts val="0"/>
              </a:spcBef>
              <a:spcAft>
                <a:spcPts val="0"/>
              </a:spcAft>
              <a:buClr>
                <a:schemeClr val="dk1"/>
              </a:buClr>
              <a:buSzPts val="2720"/>
              <a:buFont typeface="Arial"/>
              <a:buChar char="•"/>
            </a:pPr>
            <a:endParaRPr lang="en"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720"/>
              <a:buFont typeface="Arial"/>
              <a:buChar char="•"/>
            </a:pPr>
            <a:r>
              <a:rPr lang="en" b="0" i="0" u="none" strike="noStrike" cap="none" dirty="0">
                <a:solidFill>
                  <a:schemeClr val="dk1"/>
                </a:solidFill>
                <a:latin typeface="Calibri"/>
                <a:ea typeface="Calibri"/>
                <a:cs typeface="Calibri"/>
                <a:sym typeface="Calibri"/>
              </a:rPr>
              <a:t>Define irregularity as the entropy of that distribution</a:t>
            </a:r>
          </a:p>
          <a:p>
            <a:pPr marL="342900" marR="0" lvl="0" indent="-342900" algn="l" rtl="0">
              <a:lnSpc>
                <a:spcPct val="80000"/>
              </a:lnSpc>
              <a:spcBef>
                <a:spcPts val="0"/>
              </a:spcBef>
              <a:spcAft>
                <a:spcPts val="0"/>
              </a:spcAft>
              <a:buClr>
                <a:schemeClr val="dk1"/>
              </a:buClr>
              <a:buSzPts val="2720"/>
              <a:buFont typeface="Arial"/>
              <a:buChar char="•"/>
            </a:pPr>
            <a:endParaRPr lang="en"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720"/>
              <a:buFont typeface="Arial"/>
              <a:buChar char="•"/>
            </a:pPr>
            <a:endParaRPr lang="en"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ts val="2720"/>
              <a:buFont typeface="Arial"/>
              <a:buChar char="•"/>
            </a:pPr>
            <a:r>
              <a:rPr lang="en" b="0" i="0" u="none" strike="noStrike" cap="none" dirty="0">
                <a:solidFill>
                  <a:schemeClr val="dk1"/>
                </a:solidFill>
                <a:latin typeface="Calibri"/>
                <a:ea typeface="Calibri"/>
                <a:cs typeface="Calibri"/>
                <a:sym typeface="Calibri"/>
              </a:rPr>
              <a:t>Entropy as irregularity due to Ackerman and Malouf (2013)</a:t>
            </a:r>
            <a:endParaRPr lang="en" b="0" i="1"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44"/>
              </a:spcBef>
              <a:spcAft>
                <a:spcPts val="0"/>
              </a:spcAft>
              <a:buClr>
                <a:schemeClr val="dk1"/>
              </a:buClr>
              <a:buSzPts val="2720"/>
              <a:buFont typeface="Arial"/>
              <a:buChar char="•"/>
            </a:pPr>
            <a:r>
              <a:rPr lang="en-US" dirty="0">
                <a:solidFill>
                  <a:schemeClr val="dk1"/>
                </a:solidFill>
                <a:latin typeface="Calibri"/>
                <a:cs typeface="Calibri"/>
                <a:sym typeface="Calibri"/>
              </a:rPr>
              <a:t>But, computing entropy is impossible</a:t>
            </a:r>
          </a:p>
          <a:p>
            <a:pPr lvl="1" indent="-342900">
              <a:lnSpc>
                <a:spcPct val="80000"/>
              </a:lnSpc>
              <a:spcBef>
                <a:spcPts val="544"/>
              </a:spcBef>
              <a:buClr>
                <a:schemeClr val="dk1"/>
              </a:buClr>
              <a:buSzPts val="2720"/>
              <a:buFont typeface="Arial"/>
              <a:buChar char="•"/>
            </a:pPr>
            <a:r>
              <a:rPr lang="en-US" dirty="0">
                <a:solidFill>
                  <a:schemeClr val="dk1"/>
                </a:solidFill>
                <a:latin typeface="Calibri"/>
                <a:cs typeface="Calibri"/>
                <a:sym typeface="Wingdings" pitchFamily="2" charset="2"/>
              </a:rPr>
              <a:t>We don’t know </a:t>
            </a:r>
            <a:r>
              <a:rPr lang="en-US" i="1" dirty="0">
                <a:solidFill>
                  <a:schemeClr val="dk1"/>
                </a:solidFill>
                <a:latin typeface="Calibri"/>
                <a:cs typeface="Calibri"/>
                <a:sym typeface="Wingdings" pitchFamily="2" charset="2"/>
              </a:rPr>
              <a:t>p</a:t>
            </a:r>
          </a:p>
          <a:p>
            <a:pPr lvl="1" indent="-342900">
              <a:lnSpc>
                <a:spcPct val="80000"/>
              </a:lnSpc>
              <a:spcBef>
                <a:spcPts val="544"/>
              </a:spcBef>
              <a:buClr>
                <a:schemeClr val="dk1"/>
              </a:buClr>
              <a:buSzPts val="2720"/>
              <a:buFont typeface="Arial"/>
              <a:buChar char="•"/>
            </a:pPr>
            <a:r>
              <a:rPr lang="en-US" sz="3200" dirty="0">
                <a:solidFill>
                  <a:schemeClr val="dk1"/>
                </a:solidFill>
                <a:latin typeface="Calibri"/>
                <a:cs typeface="Calibri"/>
                <a:sym typeface="Wingdings" pitchFamily="2" charset="2"/>
              </a:rPr>
              <a:t>Involves an infinite sum</a:t>
            </a:r>
            <a:endParaRPr sz="3200" dirty="0"/>
          </a:p>
          <a:p>
            <a:pPr marL="342900" marR="0" lvl="0" indent="-170180" algn="l" rtl="0">
              <a:lnSpc>
                <a:spcPct val="80000"/>
              </a:lnSpc>
              <a:spcBef>
                <a:spcPts val="544"/>
              </a:spcBef>
              <a:spcAft>
                <a:spcPts val="0"/>
              </a:spcAft>
              <a:buClr>
                <a:schemeClr val="dk1"/>
              </a:buClr>
              <a:buSzPts val="2720"/>
              <a:buFont typeface="Arial"/>
              <a:buNone/>
            </a:pPr>
            <a:endParaRPr b="0" i="0" u="none" strike="noStrike" cap="none" dirty="0">
              <a:solidFill>
                <a:schemeClr val="dk1"/>
              </a:solidFill>
              <a:latin typeface="Calibri"/>
              <a:ea typeface="Calibri"/>
              <a:cs typeface="Calibri"/>
              <a:sym typeface="Calibri"/>
            </a:endParaRPr>
          </a:p>
          <a:p>
            <a:pPr marL="342900" marR="0" lvl="0" indent="-170180" algn="l" rtl="0">
              <a:lnSpc>
                <a:spcPct val="80000"/>
              </a:lnSpc>
              <a:spcBef>
                <a:spcPts val="544"/>
              </a:spcBef>
              <a:spcAft>
                <a:spcPts val="0"/>
              </a:spcAft>
              <a:buClr>
                <a:schemeClr val="dk1"/>
              </a:buClr>
              <a:buSzPts val="2720"/>
              <a:buFont typeface="Arial"/>
              <a:buNone/>
            </a:pPr>
            <a:endParaRPr b="0" i="0" u="none" strike="noStrike" cap="none" dirty="0">
              <a:solidFill>
                <a:schemeClr val="dk1"/>
              </a:solidFill>
              <a:latin typeface="Calibri"/>
              <a:ea typeface="Calibri"/>
              <a:cs typeface="Calibri"/>
              <a:sym typeface="Calibri"/>
            </a:endParaRPr>
          </a:p>
        </p:txBody>
      </p:sp>
      <p:sp>
        <p:nvSpPr>
          <p:cNvPr id="573" name="Shape 5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56</a:t>
            </a:fld>
            <a:endParaRPr sz="1200">
              <a:solidFill>
                <a:srgbClr val="888888"/>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9724DF3-DE5B-504C-96B0-F6E264AE6400}"/>
              </a:ext>
            </a:extLst>
          </p:cNvPr>
          <p:cNvPicPr>
            <a:picLocks noChangeAspect="1"/>
          </p:cNvPicPr>
          <p:nvPr/>
        </p:nvPicPr>
        <p:blipFill>
          <a:blip r:embed="rId3"/>
          <a:stretch>
            <a:fillRect/>
          </a:stretch>
        </p:blipFill>
        <p:spPr>
          <a:xfrm>
            <a:off x="735496" y="3605475"/>
            <a:ext cx="7361583" cy="801388"/>
          </a:xfrm>
          <a:prstGeom prst="rect">
            <a:avLst/>
          </a:prstGeom>
        </p:spPr>
      </p:pic>
    </p:spTree>
    <p:extLst>
      <p:ext uri="{BB962C8B-B14F-4D97-AF65-F5344CB8AC3E}">
        <p14:creationId xmlns:p14="http://schemas.microsoft.com/office/powerpoint/2010/main" val="977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CB29-A666-1E4D-9887-8825F660C3D9}"/>
              </a:ext>
            </a:extLst>
          </p:cNvPr>
          <p:cNvSpPr>
            <a:spLocks noGrp="1"/>
          </p:cNvSpPr>
          <p:nvPr>
            <p:ph type="title"/>
          </p:nvPr>
        </p:nvSpPr>
        <p:spPr/>
        <p:txBody>
          <a:bodyPr>
            <a:normAutofit fontScale="90000"/>
          </a:bodyPr>
          <a:lstStyle/>
          <a:p>
            <a:r>
              <a:rPr lang="en-US" dirty="0"/>
              <a:t>Two-Step Recipe to Approximate </a:t>
            </a:r>
            <a:r>
              <a:rPr lang="en-US" i="1" dirty="0"/>
              <a:t>H</a:t>
            </a:r>
          </a:p>
        </p:txBody>
      </p:sp>
      <p:sp>
        <p:nvSpPr>
          <p:cNvPr id="3" name="Content Placeholder 2">
            <a:extLst>
              <a:ext uri="{FF2B5EF4-FFF2-40B4-BE49-F238E27FC236}">
                <a16:creationId xmlns:a16="http://schemas.microsoft.com/office/drawing/2014/main" id="{28DE6C85-2874-3B49-942A-D6E9C51BB51D}"/>
              </a:ext>
            </a:extLst>
          </p:cNvPr>
          <p:cNvSpPr>
            <a:spLocks noGrp="1"/>
          </p:cNvSpPr>
          <p:nvPr>
            <p:ph idx="1"/>
          </p:nvPr>
        </p:nvSpPr>
        <p:spPr/>
        <p:txBody>
          <a:bodyPr>
            <a:normAutofit fontScale="85000" lnSpcReduction="10000"/>
          </a:bodyPr>
          <a:lstStyle/>
          <a:p>
            <a:r>
              <a:rPr lang="en-US" b="1" dirty="0"/>
              <a:t>Step 1: </a:t>
            </a:r>
            <a:r>
              <a:rPr lang="en-US" dirty="0"/>
              <a:t>Bound  entropy with cross-entropy</a:t>
            </a:r>
          </a:p>
          <a:p>
            <a:endParaRPr lang="en-US" dirty="0"/>
          </a:p>
          <a:p>
            <a:pPr marL="457200" lvl="1" indent="0">
              <a:lnSpc>
                <a:spcPct val="80000"/>
              </a:lnSpc>
              <a:spcBef>
                <a:spcPts val="476"/>
              </a:spcBef>
              <a:buClr>
                <a:schemeClr val="dk1"/>
              </a:buClr>
              <a:buSzPts val="2380"/>
              <a:buNone/>
            </a:pPr>
            <a:endParaRPr lang="en-US" sz="2380" dirty="0">
              <a:solidFill>
                <a:schemeClr val="dk1"/>
              </a:solidFill>
              <a:ea typeface="Calibri"/>
              <a:cs typeface="Calibri"/>
              <a:sym typeface="Calibri"/>
            </a:endParaRPr>
          </a:p>
          <a:p>
            <a:pPr lvl="1">
              <a:lnSpc>
                <a:spcPct val="80000"/>
              </a:lnSpc>
              <a:spcBef>
                <a:spcPts val="476"/>
              </a:spcBef>
              <a:buClr>
                <a:schemeClr val="dk1"/>
              </a:buClr>
              <a:buSzPts val="2380"/>
            </a:pPr>
            <a:r>
              <a:rPr lang="en-US" sz="2380" dirty="0">
                <a:solidFill>
                  <a:schemeClr val="dk1"/>
                </a:solidFill>
                <a:ea typeface="Calibri"/>
                <a:cs typeface="Calibri"/>
                <a:sym typeface="Calibri"/>
              </a:rPr>
              <a:t>holds for any </a:t>
            </a:r>
            <a:r>
              <a:rPr lang="en-US" sz="2380" i="1" dirty="0">
                <a:solidFill>
                  <a:schemeClr val="dk1"/>
                </a:solidFill>
                <a:ea typeface="Calibri"/>
                <a:cs typeface="Calibri"/>
                <a:sym typeface="Calibri"/>
              </a:rPr>
              <a:t>q</a:t>
            </a:r>
            <a:r>
              <a:rPr lang="en-US" sz="2380" dirty="0">
                <a:solidFill>
                  <a:schemeClr val="dk1"/>
                </a:solidFill>
                <a:ea typeface="Calibri"/>
                <a:cs typeface="Calibri"/>
                <a:sym typeface="Calibri"/>
              </a:rPr>
              <a:t> with the same support</a:t>
            </a:r>
            <a:endParaRPr lang="en-US" dirty="0"/>
          </a:p>
          <a:p>
            <a:pPr marL="0" indent="0">
              <a:buNone/>
            </a:pPr>
            <a:endParaRPr lang="en-US" dirty="0"/>
          </a:p>
          <a:p>
            <a:r>
              <a:rPr lang="en-US" b="1" dirty="0"/>
              <a:t>Step 2: </a:t>
            </a:r>
            <a:r>
              <a:rPr lang="en-US" dirty="0"/>
              <a:t>Empirically approximation cross-entropy</a:t>
            </a:r>
          </a:p>
          <a:p>
            <a:endParaRPr lang="en-US" dirty="0"/>
          </a:p>
          <a:p>
            <a:endParaRPr lang="en-US" dirty="0"/>
          </a:p>
          <a:p>
            <a:endParaRPr lang="en-US" dirty="0"/>
          </a:p>
          <a:p>
            <a:r>
              <a:rPr lang="en-US" b="1" dirty="0">
                <a:solidFill>
                  <a:schemeClr val="dk1"/>
                </a:solidFill>
                <a:ea typeface="Calibri"/>
                <a:cs typeface="Calibri"/>
                <a:sym typeface="Calibri"/>
              </a:rPr>
              <a:t>New Goal: </a:t>
            </a:r>
            <a:r>
              <a:rPr lang="en-US" dirty="0">
                <a:solidFill>
                  <a:schemeClr val="dk1"/>
                </a:solidFill>
                <a:ea typeface="Calibri"/>
                <a:cs typeface="Calibri"/>
                <a:sym typeface="Calibri"/>
              </a:rPr>
              <a:t>Define a generative model of the paradigm</a:t>
            </a:r>
            <a:endParaRPr lang="en-US" dirty="0"/>
          </a:p>
          <a:p>
            <a:endParaRPr lang="en-US" dirty="0"/>
          </a:p>
        </p:txBody>
      </p:sp>
      <p:pic>
        <p:nvPicPr>
          <p:cNvPr id="4" name="Picture 3">
            <a:extLst>
              <a:ext uri="{FF2B5EF4-FFF2-40B4-BE49-F238E27FC236}">
                <a16:creationId xmlns:a16="http://schemas.microsoft.com/office/drawing/2014/main" id="{FA2F7286-7C6D-EA4A-BFFB-1B9335808877}"/>
              </a:ext>
            </a:extLst>
          </p:cNvPr>
          <p:cNvPicPr>
            <a:picLocks noChangeAspect="1"/>
          </p:cNvPicPr>
          <p:nvPr/>
        </p:nvPicPr>
        <p:blipFill>
          <a:blip r:embed="rId3"/>
          <a:stretch>
            <a:fillRect/>
          </a:stretch>
        </p:blipFill>
        <p:spPr>
          <a:xfrm>
            <a:off x="2184952" y="2190215"/>
            <a:ext cx="2971800" cy="469900"/>
          </a:xfrm>
          <a:prstGeom prst="rect">
            <a:avLst/>
          </a:prstGeom>
        </p:spPr>
      </p:pic>
      <p:pic>
        <p:nvPicPr>
          <p:cNvPr id="6" name="Picture 5">
            <a:extLst>
              <a:ext uri="{FF2B5EF4-FFF2-40B4-BE49-F238E27FC236}">
                <a16:creationId xmlns:a16="http://schemas.microsoft.com/office/drawing/2014/main" id="{A1493E91-E0E6-694C-B8EE-15C64AFA566D}"/>
              </a:ext>
            </a:extLst>
          </p:cNvPr>
          <p:cNvPicPr>
            <a:picLocks noChangeAspect="1"/>
          </p:cNvPicPr>
          <p:nvPr/>
        </p:nvPicPr>
        <p:blipFill>
          <a:blip r:embed="rId4"/>
          <a:stretch>
            <a:fillRect/>
          </a:stretch>
        </p:blipFill>
        <p:spPr>
          <a:xfrm>
            <a:off x="1520134" y="4071213"/>
            <a:ext cx="5918200" cy="1117600"/>
          </a:xfrm>
          <a:prstGeom prst="rect">
            <a:avLst/>
          </a:prstGeom>
        </p:spPr>
      </p:pic>
    </p:spTree>
    <p:extLst>
      <p:ext uri="{BB962C8B-B14F-4D97-AF65-F5344CB8AC3E}">
        <p14:creationId xmlns:p14="http://schemas.microsoft.com/office/powerpoint/2010/main" val="81559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481C-0772-6C46-B59B-F7E225481931}"/>
              </a:ext>
            </a:extLst>
          </p:cNvPr>
          <p:cNvSpPr>
            <a:spLocks noGrp="1"/>
          </p:cNvSpPr>
          <p:nvPr>
            <p:ph type="title"/>
          </p:nvPr>
        </p:nvSpPr>
        <p:spPr/>
        <p:txBody>
          <a:bodyPr/>
          <a:lstStyle/>
          <a:p>
            <a:r>
              <a:rPr lang="en-US" dirty="0"/>
              <a:t>What a Can of Worms!</a:t>
            </a:r>
          </a:p>
        </p:txBody>
      </p:sp>
      <p:sp>
        <p:nvSpPr>
          <p:cNvPr id="3" name="Content Placeholder 2">
            <a:extLst>
              <a:ext uri="{FF2B5EF4-FFF2-40B4-BE49-F238E27FC236}">
                <a16:creationId xmlns:a16="http://schemas.microsoft.com/office/drawing/2014/main" id="{3BF6453B-2C5C-C742-A6FA-A6F3EF07DABA}"/>
              </a:ext>
            </a:extLst>
          </p:cNvPr>
          <p:cNvSpPr>
            <a:spLocks noGrp="1"/>
          </p:cNvSpPr>
          <p:nvPr>
            <p:ph idx="1"/>
          </p:nvPr>
        </p:nvSpPr>
        <p:spPr>
          <a:xfrm>
            <a:off x="457200" y="1861458"/>
            <a:ext cx="8229600" cy="4525963"/>
          </a:xfrm>
        </p:spPr>
        <p:txBody>
          <a:bodyPr/>
          <a:lstStyle/>
          <a:p>
            <a:pPr marL="0" indent="0">
              <a:buNone/>
            </a:pPr>
            <a:r>
              <a:rPr lang="en-US" dirty="0"/>
              <a:t> What </a:t>
            </a:r>
            <a:r>
              <a:rPr lang="en-US" i="1" dirty="0"/>
              <a:t>actually</a:t>
            </a:r>
            <a:r>
              <a:rPr lang="en-US" dirty="0"/>
              <a:t> makes a language complex?</a:t>
            </a:r>
          </a:p>
          <a:p>
            <a:pPr marL="0" indent="0">
              <a:buNone/>
            </a:pPr>
            <a:endParaRPr lang="en-US" dirty="0"/>
          </a:p>
          <a:p>
            <a:pPr marL="0" indent="0">
              <a:buNone/>
            </a:pPr>
            <a:endParaRPr lang="en-US" dirty="0"/>
          </a:p>
          <a:p>
            <a:pPr marL="0" indent="0">
              <a:buNone/>
            </a:pPr>
            <a:r>
              <a:rPr lang="en-US" dirty="0"/>
              <a:t>Are some languages </a:t>
            </a:r>
            <a:r>
              <a:rPr lang="en-US" i="1" dirty="0"/>
              <a:t>really</a:t>
            </a:r>
            <a:r>
              <a:rPr lang="en-US" dirty="0"/>
              <a:t> more complex than others?</a:t>
            </a:r>
          </a:p>
          <a:p>
            <a:pPr lvl="1"/>
            <a:endParaRPr lang="en-US" dirty="0"/>
          </a:p>
        </p:txBody>
      </p:sp>
    </p:spTree>
    <p:extLst>
      <p:ext uri="{BB962C8B-B14F-4D97-AF65-F5344CB8AC3E}">
        <p14:creationId xmlns:p14="http://schemas.microsoft.com/office/powerpoint/2010/main" val="4072480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B90-66AC-9F4E-9B68-77CF09254224}"/>
              </a:ext>
            </a:extLst>
          </p:cNvPr>
          <p:cNvSpPr>
            <a:spLocks noGrp="1"/>
          </p:cNvSpPr>
          <p:nvPr>
            <p:ph type="title"/>
          </p:nvPr>
        </p:nvSpPr>
        <p:spPr>
          <a:xfrm>
            <a:off x="145472" y="2483448"/>
            <a:ext cx="8853055" cy="1143000"/>
          </a:xfrm>
        </p:spPr>
        <p:txBody>
          <a:bodyPr>
            <a:normAutofit fontScale="90000"/>
          </a:bodyPr>
          <a:lstStyle/>
          <a:p>
            <a:r>
              <a:rPr lang="en-US" dirty="0"/>
              <a:t>So, What’s </a:t>
            </a:r>
            <a:r>
              <a:rPr lang="en-US" i="1" dirty="0"/>
              <a:t>This</a:t>
            </a:r>
            <a:r>
              <a:rPr lang="en-US" dirty="0"/>
              <a:t> Paper Actually About?</a:t>
            </a:r>
          </a:p>
        </p:txBody>
      </p:sp>
    </p:spTree>
    <p:extLst>
      <p:ext uri="{BB962C8B-B14F-4D97-AF65-F5344CB8AC3E}">
        <p14:creationId xmlns:p14="http://schemas.microsoft.com/office/powerpoint/2010/main" val="4097325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BBF4-F45C-8046-A4C2-B19472EC4C5F}"/>
              </a:ext>
            </a:extLst>
          </p:cNvPr>
          <p:cNvSpPr>
            <a:spLocks noGrp="1"/>
          </p:cNvSpPr>
          <p:nvPr>
            <p:ph type="title"/>
          </p:nvPr>
        </p:nvSpPr>
        <p:spPr>
          <a:xfrm>
            <a:off x="457200" y="274638"/>
            <a:ext cx="8229600" cy="1143000"/>
          </a:xfrm>
        </p:spPr>
        <p:txBody>
          <a:bodyPr/>
          <a:lstStyle/>
          <a:p>
            <a:r>
              <a:rPr lang="en-US" dirty="0"/>
              <a:t>Instant Results</a:t>
            </a:r>
          </a:p>
        </p:txBody>
      </p:sp>
      <p:graphicFrame>
        <p:nvGraphicFramePr>
          <p:cNvPr id="4" name="Content Placeholder 3">
            <a:extLst>
              <a:ext uri="{FF2B5EF4-FFF2-40B4-BE49-F238E27FC236}">
                <a16:creationId xmlns:a16="http://schemas.microsoft.com/office/drawing/2014/main" id="{A2FDD5BB-AA1D-5D4E-8A9D-C33555012D19}"/>
              </a:ext>
            </a:extLst>
          </p:cNvPr>
          <p:cNvGraphicFramePr>
            <a:graphicFrameLocks noGrp="1"/>
          </p:cNvGraphicFramePr>
          <p:nvPr>
            <p:ph idx="1"/>
            <p:extLst>
              <p:ext uri="{D42A27DB-BD31-4B8C-83A1-F6EECF244321}">
                <p14:modId xmlns:p14="http://schemas.microsoft.com/office/powerpoint/2010/main" val="1215281500"/>
              </p:ext>
            </p:extLst>
          </p:nvPr>
        </p:nvGraphicFramePr>
        <p:xfrm>
          <a:off x="457200" y="1177158"/>
          <a:ext cx="8229600" cy="52012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6582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B90-66AC-9F4E-9B68-77CF09254224}"/>
              </a:ext>
            </a:extLst>
          </p:cNvPr>
          <p:cNvSpPr>
            <a:spLocks noGrp="1"/>
          </p:cNvSpPr>
          <p:nvPr>
            <p:ph type="title"/>
          </p:nvPr>
        </p:nvSpPr>
        <p:spPr>
          <a:xfrm>
            <a:off x="-477078" y="2483448"/>
            <a:ext cx="10098155" cy="1143000"/>
          </a:xfrm>
        </p:spPr>
        <p:txBody>
          <a:bodyPr>
            <a:noAutofit/>
          </a:bodyPr>
          <a:lstStyle/>
          <a:p>
            <a:r>
              <a:rPr lang="en-US" sz="3500" dirty="0"/>
              <a:t>Trade-Offs </a:t>
            </a:r>
            <a:r>
              <a:rPr lang="en-US" sz="3500" i="1" dirty="0"/>
              <a:t>within</a:t>
            </a:r>
            <a:r>
              <a:rPr lang="en-US" sz="3500" dirty="0"/>
              <a:t> Morphological Complexity!</a:t>
            </a:r>
          </a:p>
        </p:txBody>
      </p:sp>
    </p:spTree>
    <p:extLst>
      <p:ext uri="{BB962C8B-B14F-4D97-AF65-F5344CB8AC3E}">
        <p14:creationId xmlns:p14="http://schemas.microsoft.com/office/powerpoint/2010/main" val="354061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224-7E5F-604E-808C-B5129DDBFD07}"/>
              </a:ext>
            </a:extLst>
          </p:cNvPr>
          <p:cNvSpPr>
            <a:spLocks noGrp="1"/>
          </p:cNvSpPr>
          <p:nvPr>
            <p:ph type="title"/>
          </p:nvPr>
        </p:nvSpPr>
        <p:spPr>
          <a:xfrm>
            <a:off x="397824" y="2352820"/>
            <a:ext cx="8229600" cy="1143000"/>
          </a:xfrm>
        </p:spPr>
        <p:txBody>
          <a:bodyPr>
            <a:normAutofit fontScale="90000"/>
          </a:bodyPr>
          <a:lstStyle/>
          <a:p>
            <a:r>
              <a:rPr lang="en-US" i="1" dirty="0"/>
              <a:t>What</a:t>
            </a:r>
            <a:r>
              <a:rPr lang="en-US" dirty="0"/>
              <a:t> makes your native language more complex than English?</a:t>
            </a:r>
          </a:p>
        </p:txBody>
      </p:sp>
    </p:spTree>
    <p:extLst>
      <p:ext uri="{BB962C8B-B14F-4D97-AF65-F5344CB8AC3E}">
        <p14:creationId xmlns:p14="http://schemas.microsoft.com/office/powerpoint/2010/main" val="380665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374E-E5A6-BB4D-8EE3-DB4E98A9A536}"/>
              </a:ext>
            </a:extLst>
          </p:cNvPr>
          <p:cNvSpPr>
            <a:spLocks noGrp="1"/>
          </p:cNvSpPr>
          <p:nvPr>
            <p:ph type="title"/>
          </p:nvPr>
        </p:nvSpPr>
        <p:spPr>
          <a:xfrm>
            <a:off x="130626" y="274638"/>
            <a:ext cx="8983683" cy="1143000"/>
          </a:xfrm>
        </p:spPr>
        <p:txBody>
          <a:bodyPr>
            <a:normAutofit fontScale="90000"/>
          </a:bodyPr>
          <a:lstStyle/>
          <a:p>
            <a:r>
              <a:rPr lang="en-US" dirty="0"/>
              <a:t>More Morphological Variants =              A More Complex Language</a:t>
            </a:r>
          </a:p>
        </p:txBody>
      </p:sp>
      <p:sp>
        <p:nvSpPr>
          <p:cNvPr id="3" name="Content Placeholder 2">
            <a:extLst>
              <a:ext uri="{FF2B5EF4-FFF2-40B4-BE49-F238E27FC236}">
                <a16:creationId xmlns:a16="http://schemas.microsoft.com/office/drawing/2014/main" id="{334DDBE0-1594-4943-88FD-D0D8FDFC41E8}"/>
              </a:ext>
            </a:extLst>
          </p:cNvPr>
          <p:cNvSpPr>
            <a:spLocks noGrp="1"/>
          </p:cNvSpPr>
          <p:nvPr>
            <p:ph idx="1"/>
          </p:nvPr>
        </p:nvSpPr>
        <p:spPr>
          <a:xfrm>
            <a:off x="457200" y="1600200"/>
            <a:ext cx="7131131" cy="4705597"/>
          </a:xfrm>
        </p:spPr>
        <p:txBody>
          <a:bodyPr>
            <a:normAutofit fontScale="85000" lnSpcReduction="20000"/>
          </a:bodyPr>
          <a:lstStyle/>
          <a:p>
            <a:r>
              <a:rPr lang="en-US" dirty="0"/>
              <a:t>I agree: a lot of morphological variants  can make a language “difficult”: </a:t>
            </a:r>
          </a:p>
          <a:p>
            <a:pPr lvl="1"/>
            <a:r>
              <a:rPr lang="en-US" dirty="0"/>
              <a:t>Mark Twain said it best: “I’d rather decline two drinks than one German adjective.”</a:t>
            </a:r>
          </a:p>
          <a:p>
            <a:pPr marL="0" indent="0">
              <a:buNone/>
            </a:pPr>
            <a:endParaRPr lang="en-US" dirty="0"/>
          </a:p>
          <a:p>
            <a:r>
              <a:rPr lang="en-US" dirty="0"/>
              <a:t>Then, look at how simple English is!</a:t>
            </a:r>
          </a:p>
          <a:p>
            <a:pPr lvl="1"/>
            <a:r>
              <a:rPr lang="en-US" dirty="0"/>
              <a:t>Your average verb has four inflections:                </a:t>
            </a:r>
            <a:r>
              <a:rPr lang="en-US" i="1" dirty="0"/>
              <a:t>run</a:t>
            </a:r>
            <a:r>
              <a:rPr lang="en-US" dirty="0"/>
              <a:t>, </a:t>
            </a:r>
            <a:r>
              <a:rPr lang="en-US" i="1" dirty="0"/>
              <a:t>runs</a:t>
            </a:r>
            <a:r>
              <a:rPr lang="en-US" dirty="0"/>
              <a:t>, </a:t>
            </a:r>
            <a:r>
              <a:rPr lang="en-US" i="1" dirty="0"/>
              <a:t>ran</a:t>
            </a:r>
            <a:r>
              <a:rPr lang="en-US" dirty="0"/>
              <a:t>, </a:t>
            </a:r>
            <a:r>
              <a:rPr lang="en-US" i="1" dirty="0"/>
              <a:t>running</a:t>
            </a:r>
          </a:p>
          <a:p>
            <a:pPr lvl="1"/>
            <a:endParaRPr lang="en-US" i="1" dirty="0"/>
          </a:p>
          <a:p>
            <a:r>
              <a:rPr lang="en-US" dirty="0"/>
              <a:t>Nouns and adjectives don’t inflect                                            in English according to case</a:t>
            </a:r>
          </a:p>
          <a:p>
            <a:pPr lvl="1"/>
            <a:r>
              <a:rPr lang="en-US" dirty="0"/>
              <a:t>The adjective </a:t>
            </a:r>
            <a:r>
              <a:rPr lang="en-US" i="1" dirty="0"/>
              <a:t>good</a:t>
            </a:r>
            <a:r>
              <a:rPr lang="en-US" dirty="0"/>
              <a:t> has one inflection</a:t>
            </a:r>
          </a:p>
          <a:p>
            <a:pPr lvl="1"/>
            <a:endParaRPr lang="en-US" dirty="0"/>
          </a:p>
        </p:txBody>
      </p:sp>
      <p:pic>
        <p:nvPicPr>
          <p:cNvPr id="4" name="Picture 3">
            <a:extLst>
              <a:ext uri="{FF2B5EF4-FFF2-40B4-BE49-F238E27FC236}">
                <a16:creationId xmlns:a16="http://schemas.microsoft.com/office/drawing/2014/main" id="{D82A92E4-3CF0-0E42-8868-76C8D221E970}"/>
              </a:ext>
            </a:extLst>
          </p:cNvPr>
          <p:cNvPicPr>
            <a:picLocks noChangeAspect="1"/>
          </p:cNvPicPr>
          <p:nvPr/>
        </p:nvPicPr>
        <p:blipFill>
          <a:blip r:embed="rId3"/>
          <a:stretch>
            <a:fillRect/>
          </a:stretch>
        </p:blipFill>
        <p:spPr>
          <a:xfrm>
            <a:off x="6241774" y="2799354"/>
            <a:ext cx="2713509" cy="3480966"/>
          </a:xfrm>
          <a:prstGeom prst="rect">
            <a:avLst/>
          </a:prstGeom>
        </p:spPr>
      </p:pic>
    </p:spTree>
    <p:extLst>
      <p:ext uri="{BB962C8B-B14F-4D97-AF65-F5344CB8AC3E}">
        <p14:creationId xmlns:p14="http://schemas.microsoft.com/office/powerpoint/2010/main" val="391501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51ED-9359-4C4F-8C78-4EABDD93F38C}"/>
              </a:ext>
            </a:extLst>
          </p:cNvPr>
          <p:cNvSpPr>
            <a:spLocks noGrp="1"/>
          </p:cNvSpPr>
          <p:nvPr>
            <p:ph type="title"/>
          </p:nvPr>
        </p:nvSpPr>
        <p:spPr/>
        <p:txBody>
          <a:bodyPr>
            <a:normAutofit/>
          </a:bodyPr>
          <a:lstStyle/>
          <a:p>
            <a:r>
              <a:rPr lang="en-US" dirty="0"/>
              <a:t>In Comparison: The Turkish Verb</a:t>
            </a:r>
          </a:p>
        </p:txBody>
      </p:sp>
      <p:sp>
        <p:nvSpPr>
          <p:cNvPr id="3" name="Content Placeholder 2">
            <a:extLst>
              <a:ext uri="{FF2B5EF4-FFF2-40B4-BE49-F238E27FC236}">
                <a16:creationId xmlns:a16="http://schemas.microsoft.com/office/drawing/2014/main" id="{DEF5355E-ADCF-814C-840D-95B4FCF27C41}"/>
              </a:ext>
            </a:extLst>
          </p:cNvPr>
          <p:cNvSpPr>
            <a:spLocks noGrp="1"/>
          </p:cNvSpPr>
          <p:nvPr>
            <p:ph idx="1"/>
          </p:nvPr>
        </p:nvSpPr>
        <p:spPr>
          <a:xfrm>
            <a:off x="457200" y="1600200"/>
            <a:ext cx="5544766" cy="4525963"/>
          </a:xfrm>
        </p:spPr>
        <p:txBody>
          <a:bodyPr>
            <a:normAutofit fontScale="77500" lnSpcReduction="20000"/>
          </a:bodyPr>
          <a:lstStyle/>
          <a:p>
            <a:r>
              <a:rPr lang="tr-TR" b="1" dirty="0"/>
              <a:t>koşmak</a:t>
            </a:r>
            <a:r>
              <a:rPr lang="en-US" dirty="0"/>
              <a:t> = Turkish verb ”to run”</a:t>
            </a:r>
          </a:p>
          <a:p>
            <a:pPr lvl="1"/>
            <a:r>
              <a:rPr lang="en-US" dirty="0"/>
              <a:t>(partial) paradigm </a:t>
            </a:r>
            <a:r>
              <a:rPr lang="en-US" dirty="0">
                <a:sym typeface="Wingdings" pitchFamily="2" charset="2"/>
              </a:rPr>
              <a:t> </a:t>
            </a:r>
            <a:endParaRPr lang="en-US" dirty="0"/>
          </a:p>
          <a:p>
            <a:endParaRPr lang="en-US" dirty="0"/>
          </a:p>
          <a:p>
            <a:r>
              <a:rPr lang="en-US" dirty="0"/>
              <a:t>Tense, mood</a:t>
            </a:r>
            <a:r>
              <a:rPr lang="en-US"/>
              <a:t>, evidentiality … </a:t>
            </a:r>
            <a:r>
              <a:rPr lang="en-US" dirty="0"/>
              <a:t>marked through morphology</a:t>
            </a:r>
          </a:p>
          <a:p>
            <a:pPr lvl="1"/>
            <a:r>
              <a:rPr lang="en-US" dirty="0"/>
              <a:t>100+ forms in Turkish!</a:t>
            </a:r>
          </a:p>
          <a:p>
            <a:pPr lvl="1"/>
            <a:endParaRPr lang="en-US" dirty="0"/>
          </a:p>
          <a:p>
            <a:r>
              <a:rPr lang="en-US" dirty="0"/>
              <a:t>Archi (</a:t>
            </a:r>
            <a:r>
              <a:rPr lang="en-US" dirty="0" err="1"/>
              <a:t>Kibrik</a:t>
            </a:r>
            <a:r>
              <a:rPr lang="en-US" dirty="0"/>
              <a:t> 1998) has 1.5 million verb forms</a:t>
            </a:r>
          </a:p>
          <a:p>
            <a:pPr lvl="1"/>
            <a:r>
              <a:rPr lang="en-US" dirty="0"/>
              <a:t>It’s very, very agglutinative </a:t>
            </a:r>
          </a:p>
          <a:p>
            <a:pPr lvl="1"/>
            <a:endParaRPr lang="en-US" dirty="0"/>
          </a:p>
          <a:p>
            <a:r>
              <a:rPr lang="en-US" dirty="0"/>
              <a:t>This makes a language more complex!</a:t>
            </a:r>
          </a:p>
          <a:p>
            <a:endParaRPr lang="en-US" dirty="0"/>
          </a:p>
        </p:txBody>
      </p:sp>
      <p:pic>
        <p:nvPicPr>
          <p:cNvPr id="7" name="Picture 6">
            <a:extLst>
              <a:ext uri="{FF2B5EF4-FFF2-40B4-BE49-F238E27FC236}">
                <a16:creationId xmlns:a16="http://schemas.microsoft.com/office/drawing/2014/main" id="{C8B440A5-04A1-2249-8AE6-14C38FA4A8F7}"/>
              </a:ext>
            </a:extLst>
          </p:cNvPr>
          <p:cNvPicPr>
            <a:picLocks noChangeAspect="1"/>
          </p:cNvPicPr>
          <p:nvPr/>
        </p:nvPicPr>
        <p:blipFill>
          <a:blip r:embed="rId3"/>
          <a:stretch>
            <a:fillRect/>
          </a:stretch>
        </p:blipFill>
        <p:spPr>
          <a:xfrm>
            <a:off x="6023989" y="1600200"/>
            <a:ext cx="2662811" cy="1964635"/>
          </a:xfrm>
          <a:prstGeom prst="rect">
            <a:avLst/>
          </a:prstGeom>
        </p:spPr>
      </p:pic>
      <p:pic>
        <p:nvPicPr>
          <p:cNvPr id="8" name="Picture 7">
            <a:extLst>
              <a:ext uri="{FF2B5EF4-FFF2-40B4-BE49-F238E27FC236}">
                <a16:creationId xmlns:a16="http://schemas.microsoft.com/office/drawing/2014/main" id="{D7F8FE7A-D81D-694B-B55A-8DC2C2AA9C8E}"/>
              </a:ext>
            </a:extLst>
          </p:cNvPr>
          <p:cNvPicPr>
            <a:picLocks noChangeAspect="1"/>
          </p:cNvPicPr>
          <p:nvPr/>
        </p:nvPicPr>
        <p:blipFill>
          <a:blip r:embed="rId4"/>
          <a:stretch>
            <a:fillRect/>
          </a:stretch>
        </p:blipFill>
        <p:spPr>
          <a:xfrm>
            <a:off x="6023989" y="3747397"/>
            <a:ext cx="2483382" cy="2110064"/>
          </a:xfrm>
          <a:prstGeom prst="rect">
            <a:avLst/>
          </a:prstGeom>
        </p:spPr>
      </p:pic>
    </p:spTree>
    <p:extLst>
      <p:ext uri="{BB962C8B-B14F-4D97-AF65-F5344CB8AC3E}">
        <p14:creationId xmlns:p14="http://schemas.microsoft.com/office/powerpoint/2010/main" val="375463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JH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JHU Theme.thmx</Template>
  <TotalTime>6874</TotalTime>
  <Words>2802</Words>
  <Application>Microsoft Macintosh PowerPoint</Application>
  <PresentationFormat>On-screen Show (4:3)</PresentationFormat>
  <Paragraphs>503</Paragraphs>
  <Slides>60</Slides>
  <Notes>51</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ＭＳ Ｐゴシック</vt:lpstr>
      <vt:lpstr>Arial</vt:lpstr>
      <vt:lpstr>Calibri</vt:lpstr>
      <vt:lpstr>Comic Sans MS</vt:lpstr>
      <vt:lpstr>Helvetica Neue Light</vt:lpstr>
      <vt:lpstr>Tahoma</vt:lpstr>
      <vt:lpstr>Wingdings</vt:lpstr>
      <vt:lpstr>JHU Theme</vt:lpstr>
      <vt:lpstr>On the Complexity and Typology of Inflectional Morphological Systems</vt:lpstr>
      <vt:lpstr>What’s your native language?</vt:lpstr>
      <vt:lpstr>Do you think your native language more complex than English?</vt:lpstr>
      <vt:lpstr>Audience Poll</vt:lpstr>
      <vt:lpstr>Loading…</vt:lpstr>
      <vt:lpstr>Instant Results</vt:lpstr>
      <vt:lpstr>What makes your native language more complex than English?</vt:lpstr>
      <vt:lpstr>More Morphological Variants =              A More Complex Language</vt:lpstr>
      <vt:lpstr>In Comparison: The Turkish Verb</vt:lpstr>
      <vt:lpstr>Number of Forms is Only One  Dimension of Morphological Complexity </vt:lpstr>
      <vt:lpstr>English versus Turkish: # Forms</vt:lpstr>
      <vt:lpstr>English Versus Turkish: Irregularity </vt:lpstr>
      <vt:lpstr>Good Linguistic Question:  How do the # morphological variants and morphological irregularity interact?</vt:lpstr>
      <vt:lpstr>Plotting English and Turkish Verbs</vt:lpstr>
      <vt:lpstr>What about the Rest of the World’s Languages? (For which we have data)</vt:lpstr>
      <vt:lpstr>What about the Rest of the World’s Languages? (For which we have data)</vt:lpstr>
      <vt:lpstr>What about the Rest of the World’s Languages? (For which we have data)</vt:lpstr>
      <vt:lpstr>What about the Rest of the World’s Languages? (For which we have data)</vt:lpstr>
      <vt:lpstr>What about the Rest of the World’s Languages? (For which we have data)</vt:lpstr>
      <vt:lpstr>Scientific Hypothesis about Language</vt:lpstr>
      <vt:lpstr>Chinese is Low on Both Dimensions of Morphological Complexity</vt:lpstr>
      <vt:lpstr>Our Hypothesis Again</vt:lpstr>
      <vt:lpstr>A Paired Permutation Test</vt:lpstr>
      <vt:lpstr>Random Morphological Trade-Off</vt:lpstr>
      <vt:lpstr>Random Morphological Trade-Off</vt:lpstr>
      <vt:lpstr>Random Morphological Trade-Off</vt:lpstr>
      <vt:lpstr>Scientific Finding</vt:lpstr>
      <vt:lpstr>Caution: Limited # Of Languages</vt:lpstr>
      <vt:lpstr>Technical Contribution:  Operationalizing Morphological  Irregularity</vt:lpstr>
      <vt:lpstr>Where did the y-axis come from?</vt:lpstr>
      <vt:lpstr>What’s an Irregular Verb?</vt:lpstr>
      <vt:lpstr>New Insight: We will tackle morphological irregularity probabilistically </vt:lpstr>
      <vt:lpstr>Regularity = Predictability</vt:lpstr>
      <vt:lpstr>Morphological Reinflection</vt:lpstr>
      <vt:lpstr>Sequence-to-Sequence Model</vt:lpstr>
      <vt:lpstr>Arrange into a Bayesian Network</vt:lpstr>
      <vt:lpstr>Neural Graphical Model Over Strings</vt:lpstr>
      <vt:lpstr>Many Possible Networks</vt:lpstr>
      <vt:lpstr>How to Choose Best Tree?</vt:lpstr>
      <vt:lpstr>Experimental Languages</vt:lpstr>
      <vt:lpstr>Plug For UniMorph</vt:lpstr>
      <vt:lpstr>Estimating the Parameters</vt:lpstr>
      <vt:lpstr>But why is there a trade-off?</vt:lpstr>
      <vt:lpstr>Linguistic Complexity More Broadly</vt:lpstr>
      <vt:lpstr>A Twitter Poll About Complexity</vt:lpstr>
      <vt:lpstr>Equal Complexity Hypothesis</vt:lpstr>
      <vt:lpstr>Complexity Trade-Offs</vt:lpstr>
      <vt:lpstr>Example: Rate Of Speech (Pellegrino 2011)</vt:lpstr>
      <vt:lpstr>John McWhorter on Creoles</vt:lpstr>
      <vt:lpstr>Published Work</vt:lpstr>
      <vt:lpstr>Future Work</vt:lpstr>
      <vt:lpstr>Fin</vt:lpstr>
      <vt:lpstr>A Trade-Off in Morphological Complexity</vt:lpstr>
      <vt:lpstr>Morphological Knowledge as a Distribution</vt:lpstr>
      <vt:lpstr>Morphological Knowledge as a Distribution</vt:lpstr>
      <vt:lpstr>Morphological Irregularity as Entropy</vt:lpstr>
      <vt:lpstr>Two-Step Recipe to Approximate H</vt:lpstr>
      <vt:lpstr>What a Can of Worms!</vt:lpstr>
      <vt:lpstr>So, What’s This Paper Actually About?</vt:lpstr>
      <vt:lpstr>Trade-Offs within Morphological Complexity!</vt:lpstr>
    </vt:vector>
  </TitlesOfParts>
  <Company>Human Language Technology Center of Excellence, Johns Hopkins University</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Default Deck</dc:title>
  <dc:creator>Benjamin Van Durme</dc:creator>
  <cp:lastModifiedBy>Ryan Cotterell</cp:lastModifiedBy>
  <cp:revision>109</cp:revision>
  <dcterms:created xsi:type="dcterms:W3CDTF">2014-05-05T18:24:13Z</dcterms:created>
  <dcterms:modified xsi:type="dcterms:W3CDTF">2018-07-16T23:25:54Z</dcterms:modified>
</cp:coreProperties>
</file>