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846" r:id="rId2"/>
  </p:sldMasterIdLst>
  <p:notesMasterIdLst>
    <p:notesMasterId r:id="rId65"/>
  </p:notesMasterIdLst>
  <p:handoutMasterIdLst>
    <p:handoutMasterId r:id="rId66"/>
  </p:handoutMasterIdLst>
  <p:sldIdLst>
    <p:sldId id="256" r:id="rId3"/>
    <p:sldId id="2207" r:id="rId4"/>
    <p:sldId id="2272" r:id="rId5"/>
    <p:sldId id="2271" r:id="rId6"/>
    <p:sldId id="2208" r:id="rId7"/>
    <p:sldId id="2210" r:id="rId8"/>
    <p:sldId id="2211" r:id="rId9"/>
    <p:sldId id="2212" r:id="rId10"/>
    <p:sldId id="2213" r:id="rId11"/>
    <p:sldId id="2214" r:id="rId12"/>
    <p:sldId id="2215" r:id="rId13"/>
    <p:sldId id="2216" r:id="rId14"/>
    <p:sldId id="2217" r:id="rId15"/>
    <p:sldId id="2218" r:id="rId16"/>
    <p:sldId id="2219" r:id="rId17"/>
    <p:sldId id="2205" r:id="rId18"/>
    <p:sldId id="2206" r:id="rId19"/>
    <p:sldId id="2220" r:id="rId20"/>
    <p:sldId id="2226" r:id="rId21"/>
    <p:sldId id="2227" r:id="rId22"/>
    <p:sldId id="2228" r:id="rId23"/>
    <p:sldId id="2229" r:id="rId24"/>
    <p:sldId id="2230" r:id="rId25"/>
    <p:sldId id="2231" r:id="rId26"/>
    <p:sldId id="2233" r:id="rId27"/>
    <p:sldId id="2232" r:id="rId28"/>
    <p:sldId id="2234" r:id="rId29"/>
    <p:sldId id="2236" r:id="rId30"/>
    <p:sldId id="2255" r:id="rId31"/>
    <p:sldId id="2238" r:id="rId32"/>
    <p:sldId id="2239" r:id="rId33"/>
    <p:sldId id="2256" r:id="rId34"/>
    <p:sldId id="2241" r:id="rId35"/>
    <p:sldId id="2243" r:id="rId36"/>
    <p:sldId id="2244" r:id="rId37"/>
    <p:sldId id="2245" r:id="rId38"/>
    <p:sldId id="2246" r:id="rId39"/>
    <p:sldId id="2247" r:id="rId40"/>
    <p:sldId id="2248" r:id="rId41"/>
    <p:sldId id="2249" r:id="rId42"/>
    <p:sldId id="2250" r:id="rId43"/>
    <p:sldId id="2251" r:id="rId44"/>
    <p:sldId id="2252" r:id="rId45"/>
    <p:sldId id="2253" r:id="rId46"/>
    <p:sldId id="2257" r:id="rId47"/>
    <p:sldId id="2254" r:id="rId48"/>
    <p:sldId id="2258" r:id="rId49"/>
    <p:sldId id="2259" r:id="rId50"/>
    <p:sldId id="2260" r:id="rId51"/>
    <p:sldId id="2261" r:id="rId52"/>
    <p:sldId id="2262" r:id="rId53"/>
    <p:sldId id="2269" r:id="rId54"/>
    <p:sldId id="2270" r:id="rId55"/>
    <p:sldId id="2263" r:id="rId56"/>
    <p:sldId id="2265" r:id="rId57"/>
    <p:sldId id="2266" r:id="rId58"/>
    <p:sldId id="2267" r:id="rId59"/>
    <p:sldId id="2273" r:id="rId60"/>
    <p:sldId id="2204" r:id="rId61"/>
    <p:sldId id="2078" r:id="rId62"/>
    <p:sldId id="2274" r:id="rId63"/>
    <p:sldId id="2275" r:id="rId64"/>
  </p:sldIdLst>
  <p:sldSz cx="9144000" cy="6858000" type="screen4x3"/>
  <p:notesSz cx="6858000" cy="9144000"/>
  <p:defaultTextStyle>
    <a:defPPr>
      <a:defRPr lang="en-US"/>
    </a:defPPr>
    <a:lvl1pPr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1pPr>
    <a:lvl2pPr marL="4572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2pPr>
    <a:lvl3pPr marL="9144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3pPr>
    <a:lvl4pPr marL="13716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4pPr>
    <a:lvl5pPr marL="1828800" algn="ctr" rtl="0" eaLnBrk="0" fontAlgn="base" hangingPunct="0">
      <a:spcBef>
        <a:spcPct val="20000"/>
      </a:spcBef>
      <a:spcAft>
        <a:spcPct val="0"/>
      </a:spcAft>
      <a:buClr>
        <a:schemeClr val="accent1"/>
      </a:buClr>
      <a:buSzPct val="65000"/>
      <a:buFont typeface="Wingdings" panose="05000000000000000000" pitchFamily="2" charset="2"/>
      <a:defRPr sz="2000" kern="1200">
        <a:solidFill>
          <a:schemeClr val="tx1"/>
        </a:solidFill>
        <a:latin typeface="Candara" panose="020E0502030303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Candara" panose="020E0502030303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8293"/>
    <a:srgbClr val="FF9900"/>
    <a:srgbClr val="F4FDA1"/>
    <a:srgbClr val="F5FDA5"/>
    <a:srgbClr val="F6FDB5"/>
    <a:srgbClr val="FFFFFF"/>
    <a:srgbClr val="FF0000"/>
    <a:srgbClr val="6699FF"/>
    <a:srgbClr val="DDDDD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8153" autoAdjust="0"/>
  </p:normalViewPr>
  <p:slideViewPr>
    <p:cSldViewPr>
      <p:cViewPr varScale="1">
        <p:scale>
          <a:sx n="63" d="100"/>
          <a:sy n="63" d="100"/>
        </p:scale>
        <p:origin x="1301"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9245"/>
    </p:cViewPr>
  </p:sorterViewPr>
  <p:notesViewPr>
    <p:cSldViewPr>
      <p:cViewPr varScale="1">
        <p:scale>
          <a:sx n="46" d="100"/>
          <a:sy n="46" d="100"/>
        </p:scale>
        <p:origin x="-111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ClrTx/>
              <a:buSzTx/>
              <a:buFontTx/>
              <a:buNone/>
              <a:defRPr sz="1200" b="0">
                <a:latin typeface="Arial" charset="0"/>
                <a:cs typeface="Arial" charset="0"/>
              </a:defRPr>
            </a:lvl1pPr>
          </a:lstStyle>
          <a:p>
            <a:pPr>
              <a:defRPr/>
            </a:pPr>
            <a:endParaRPr lang="en-US"/>
          </a:p>
        </p:txBody>
      </p:sp>
      <p:sp>
        <p:nvSpPr>
          <p:cNvPr id="220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0">
                <a:latin typeface="Arial" charset="0"/>
                <a:cs typeface="Arial" charset="0"/>
              </a:defRPr>
            </a:lvl1pPr>
          </a:lstStyle>
          <a:p>
            <a:pPr>
              <a:defRPr/>
            </a:pPr>
            <a:endParaRPr lang="en-US"/>
          </a:p>
        </p:txBody>
      </p:sp>
      <p:sp>
        <p:nvSpPr>
          <p:cNvPr id="220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buClrTx/>
              <a:buSzTx/>
              <a:buFontTx/>
              <a:buNone/>
              <a:defRPr sz="1200" b="0">
                <a:latin typeface="Arial" charset="0"/>
                <a:cs typeface="Arial" charset="0"/>
              </a:defRPr>
            </a:lvl1pPr>
          </a:lstStyle>
          <a:p>
            <a:pPr>
              <a:defRPr/>
            </a:pPr>
            <a:endParaRPr lang="en-US"/>
          </a:p>
        </p:txBody>
      </p:sp>
      <p:sp>
        <p:nvSpPr>
          <p:cNvPr id="220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Arial" panose="020B0604020202020204" pitchFamily="34" charset="0"/>
              </a:defRPr>
            </a:lvl1pPr>
          </a:lstStyle>
          <a:p>
            <a:fld id="{45AB4626-0415-4123-9689-58254A891DE0}" type="slidenum">
              <a:rPr lang="en-US"/>
              <a:pPr/>
              <a:t>‹#›</a:t>
            </a:fld>
            <a:endParaRPr lang="en-US"/>
          </a:p>
        </p:txBody>
      </p:sp>
    </p:spTree>
    <p:extLst>
      <p:ext uri="{BB962C8B-B14F-4D97-AF65-F5344CB8AC3E}">
        <p14:creationId xmlns:p14="http://schemas.microsoft.com/office/powerpoint/2010/main" val="2264251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ClrTx/>
              <a:buSzTx/>
              <a:buFontTx/>
              <a:buNone/>
              <a:defRPr sz="1200" b="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0">
                <a:latin typeface="Arial" charset="0"/>
                <a:cs typeface="Arial"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buClrTx/>
              <a:buSzTx/>
              <a:buFontTx/>
              <a:buNone/>
              <a:defRPr sz="1200" b="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Arial" panose="020B0604020202020204" pitchFamily="34" charset="0"/>
              </a:defRPr>
            </a:lvl1pPr>
          </a:lstStyle>
          <a:p>
            <a:fld id="{A6ED4C61-6FE7-4387-B566-CF3FB2CD79D7}" type="slidenum">
              <a:rPr lang="en-US"/>
              <a:pPr/>
              <a:t>‹#›</a:t>
            </a:fld>
            <a:endParaRPr lang="en-US"/>
          </a:p>
        </p:txBody>
      </p:sp>
    </p:spTree>
    <p:extLst>
      <p:ext uri="{BB962C8B-B14F-4D97-AF65-F5344CB8AC3E}">
        <p14:creationId xmlns:p14="http://schemas.microsoft.com/office/powerpoint/2010/main" val="2996469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9pPr>
          </a:lstStyle>
          <a:p>
            <a:fld id="{C4E10D55-F781-4D67-BB44-27DD231A7512}" type="slidenum">
              <a:rPr lang="en-US" sz="1200" b="0">
                <a:latin typeface="Arial" panose="020B0604020202020204" pitchFamily="34" charset="0"/>
              </a:rPr>
              <a:pPr/>
              <a:t>1</a:t>
            </a:fld>
            <a:endParaRPr lang="en-US" sz="1200" b="0">
              <a:latin typeface="Arial" panose="020B060402020202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cs typeface="Arial" panose="020B0604020202020204" pitchFamily="34" charset="0"/>
              </a:rPr>
              <a:t>This isn’t what</a:t>
            </a:r>
            <a:r>
              <a:rPr lang="en-US" baseline="0" dirty="0" smtClean="0">
                <a:latin typeface="Arial" panose="020B0604020202020204" pitchFamily="34" charset="0"/>
                <a:cs typeface="Arial" panose="020B0604020202020204" pitchFamily="34" charset="0"/>
              </a:rPr>
              <a:t> I usually work on.</a:t>
            </a:r>
          </a:p>
          <a:p>
            <a:pPr eaLnBrk="1" hangingPunct="1"/>
            <a:r>
              <a:rPr lang="en-US" baseline="0" dirty="0" smtClean="0">
                <a:latin typeface="Arial" panose="020B0604020202020204" pitchFamily="34" charset="0"/>
                <a:cs typeface="Arial" panose="020B0604020202020204" pitchFamily="34" charset="0"/>
              </a:rPr>
              <a:t>You heard Alan </a:t>
            </a:r>
            <a:r>
              <a:rPr lang="en-US" baseline="0" dirty="0" err="1" smtClean="0">
                <a:latin typeface="Arial" panose="020B0604020202020204" pitchFamily="34" charset="0"/>
                <a:cs typeface="Arial" panose="020B0604020202020204" pitchFamily="34" charset="0"/>
              </a:rPr>
              <a:t>Yuille’s</a:t>
            </a:r>
            <a:r>
              <a:rPr lang="en-US" baseline="0" dirty="0" smtClean="0">
                <a:latin typeface="Arial" panose="020B0604020202020204" pitchFamily="34" charset="0"/>
                <a:cs typeface="Arial" panose="020B0604020202020204" pitchFamily="34" charset="0"/>
              </a:rPr>
              <a:t> talk this morning about structured models and deep learning for vision.</a:t>
            </a:r>
          </a:p>
          <a:p>
            <a:pPr eaLnBrk="1" hangingPunct="1"/>
            <a:r>
              <a:rPr lang="en-US" baseline="0" dirty="0" smtClean="0">
                <a:latin typeface="Arial" panose="020B0604020202020204" pitchFamily="34" charset="0"/>
                <a:cs typeface="Arial" panose="020B0604020202020204" pitchFamily="34" charset="0"/>
              </a:rPr>
              <a:t>I do those things for language.</a:t>
            </a:r>
          </a:p>
          <a:p>
            <a:pPr eaLnBrk="1" hangingPunct="1"/>
            <a:r>
              <a:rPr lang="en-US" baseline="0" dirty="0" smtClean="0">
                <a:latin typeface="Arial" panose="020B0604020202020204" pitchFamily="34" charset="0"/>
                <a:cs typeface="Arial" panose="020B0604020202020204" pitchFamily="34" charset="0"/>
              </a:rPr>
              <a:t>But Barbara and Kristin asked me to talk today about educational technology.  This is a piece of work in progress that the SLI is kindly funding.  And here are my collaborators.</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529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Vocabulary learning was the big problem. The new bits of grammar and interesting general constructions didn't come nearly often enough. There were tenses we learned only in year 3 or 4. I really looked forward to the grammar parts. Ok, I'm a linguist, but I think it would have been easy to learn French grammar if we'd been allowed to use English words. It's learning to talk like Yoda -- kind of fun. Relation to inventive spelling. </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13</a:t>
            </a:fld>
            <a:endParaRPr lang="en-US"/>
          </a:p>
        </p:txBody>
      </p:sp>
    </p:spTree>
    <p:extLst>
      <p:ext uri="{BB962C8B-B14F-4D97-AF65-F5344CB8AC3E}">
        <p14:creationId xmlns:p14="http://schemas.microsoft.com/office/powerpoint/2010/main" val="2431218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computers got better.</a:t>
            </a:r>
          </a:p>
          <a:p>
            <a:r>
              <a:rPr lang="en-US" baseline="0" dirty="0" smtClean="0"/>
              <a:t>And now that we can translate automatically from French to English, </a:t>
            </a:r>
          </a:p>
          <a:p>
            <a:r>
              <a:rPr lang="en-US" baseline="0" dirty="0" smtClean="0"/>
              <a:t>could we do </a:t>
            </a:r>
            <a:r>
              <a:rPr lang="en-US" i="1" baseline="0" dirty="0" smtClean="0"/>
              <a:t>partial </a:t>
            </a:r>
            <a:r>
              <a:rPr lang="en-US" i="0" baseline="0" dirty="0" smtClean="0"/>
              <a:t>translation into macaroni, for purposes of learning?</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15</a:t>
            </a:fld>
            <a:endParaRPr lang="en-US"/>
          </a:p>
        </p:txBody>
      </p:sp>
    </p:spTree>
    <p:extLst>
      <p:ext uri="{BB962C8B-B14F-4D97-AF65-F5344CB8AC3E}">
        <p14:creationId xmlns:p14="http://schemas.microsoft.com/office/powerpoint/2010/main" val="2634813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cs typeface="Arial" panose="020B0604020202020204" pitchFamily="34" charset="0"/>
              </a:rPr>
              <a:t>Hint will seal</a:t>
            </a:r>
            <a:r>
              <a:rPr lang="en-US" baseline="0" dirty="0" smtClean="0">
                <a:latin typeface="Arial" panose="020B0604020202020204" pitchFamily="34" charset="0"/>
                <a:cs typeface="Arial" panose="020B0604020202020204" pitchFamily="34" charset="0"/>
              </a:rPr>
              <a:t> the deal</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3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234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18</a:t>
            </a:fld>
            <a:endParaRPr lang="en-US"/>
          </a:p>
        </p:txBody>
      </p:sp>
    </p:spTree>
    <p:extLst>
      <p:ext uri="{BB962C8B-B14F-4D97-AF65-F5344CB8AC3E}">
        <p14:creationId xmlns:p14="http://schemas.microsoft.com/office/powerpoint/2010/main" val="365715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 translation could be either automatically</a:t>
            </a:r>
            <a:r>
              <a:rPr lang="en-US" baseline="0" dirty="0" smtClean="0"/>
              <a:t> or manually produced.</a:t>
            </a:r>
          </a:p>
          <a:p>
            <a:r>
              <a:rPr lang="en-US" baseline="0" dirty="0" smtClean="0"/>
              <a:t>If manual, then this alignment is still automatically produced.</a:t>
            </a:r>
          </a:p>
          <a:p>
            <a:r>
              <a:rPr lang="en-US" baseline="0" dirty="0" smtClean="0"/>
              <a:t>If automatic, then the alignment and other analysis is a byproduct of the automatic translation process.</a:t>
            </a:r>
          </a:p>
          <a:p>
            <a:r>
              <a:rPr lang="en-US" baseline="0" dirty="0" smtClean="0"/>
              <a:t>If automatic, then make sure to start with real French text.  It’s okay if the automatically translated English is wrong because it’s just scaffolding – they’ll understand it anyway and it won’t mislead them.</a:t>
            </a:r>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22</a:t>
            </a:fld>
            <a:endParaRPr lang="en-US"/>
          </a:p>
        </p:txBody>
      </p:sp>
    </p:spTree>
    <p:extLst>
      <p:ext uri="{BB962C8B-B14F-4D97-AF65-F5344CB8AC3E}">
        <p14:creationId xmlns:p14="http://schemas.microsoft.com/office/powerpoint/2010/main" val="1547314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24</a:t>
            </a:fld>
            <a:endParaRPr lang="en-US"/>
          </a:p>
        </p:txBody>
      </p:sp>
    </p:spTree>
    <p:extLst>
      <p:ext uri="{BB962C8B-B14F-4D97-AF65-F5344CB8AC3E}">
        <p14:creationId xmlns:p14="http://schemas.microsoft.com/office/powerpoint/2010/main" val="190386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25</a:t>
            </a:fld>
            <a:endParaRPr lang="en-US"/>
          </a:p>
        </p:txBody>
      </p:sp>
    </p:spTree>
    <p:extLst>
      <p:ext uri="{BB962C8B-B14F-4D97-AF65-F5344CB8AC3E}">
        <p14:creationId xmlns:p14="http://schemas.microsoft.com/office/powerpoint/2010/main" val="2499762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26</a:t>
            </a:fld>
            <a:endParaRPr lang="en-US"/>
          </a:p>
        </p:txBody>
      </p:sp>
    </p:spTree>
    <p:extLst>
      <p:ext uri="{BB962C8B-B14F-4D97-AF65-F5344CB8AC3E}">
        <p14:creationId xmlns:p14="http://schemas.microsoft.com/office/powerpoint/2010/main" val="579096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27</a:t>
            </a:fld>
            <a:endParaRPr lang="en-US"/>
          </a:p>
        </p:txBody>
      </p:sp>
    </p:spTree>
    <p:extLst>
      <p:ext uri="{BB962C8B-B14F-4D97-AF65-F5344CB8AC3E}">
        <p14:creationId xmlns:p14="http://schemas.microsoft.com/office/powerpoint/2010/main" val="85881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cs typeface="Arial" panose="020B0604020202020204" pitchFamily="34" charset="0"/>
              </a:rPr>
              <a:t>Guy’s getting to run from a tiger.</a:t>
            </a:r>
          </a:p>
          <a:p>
            <a:r>
              <a:rPr lang="en-US" dirty="0" smtClean="0">
                <a:latin typeface="Arial" panose="020B0604020202020204" pitchFamily="34" charset="0"/>
                <a:cs typeface="Arial" panose="020B0604020202020204" pitchFamily="34" charset="0"/>
              </a:rPr>
              <a:t>His friend says, “What’s the point?  You</a:t>
            </a:r>
            <a:r>
              <a:rPr lang="en-US" baseline="0" dirty="0" smtClean="0">
                <a:latin typeface="Arial" panose="020B0604020202020204" pitchFamily="34" charset="0"/>
                <a:cs typeface="Arial" panose="020B0604020202020204" pitchFamily="34" charset="0"/>
              </a:rPr>
              <a:t> know w</a:t>
            </a:r>
            <a:r>
              <a:rPr lang="en-US" dirty="0" smtClean="0">
                <a:latin typeface="Arial" panose="020B0604020202020204" pitchFamily="34" charset="0"/>
                <a:cs typeface="Arial" panose="020B0604020202020204" pitchFamily="34" charset="0"/>
              </a:rPr>
              <a:t>e can’t outrun a tiger.”</a:t>
            </a:r>
          </a:p>
          <a:p>
            <a:r>
              <a:rPr lang="en-US" dirty="0" smtClean="0">
                <a:latin typeface="Arial" panose="020B0604020202020204" pitchFamily="34" charset="0"/>
                <a:cs typeface="Arial" panose="020B0604020202020204" pitchFamily="34" charset="0"/>
              </a:rPr>
              <a:t>He says, “I don’t have to.  I just have to outrun YOU.”</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14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a larger phrase, so could translate that phrase</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28</a:t>
            </a:fld>
            <a:endParaRPr lang="en-US"/>
          </a:p>
        </p:txBody>
      </p:sp>
    </p:spTree>
    <p:extLst>
      <p:ext uri="{BB962C8B-B14F-4D97-AF65-F5344CB8AC3E}">
        <p14:creationId xmlns:p14="http://schemas.microsoft.com/office/powerpoint/2010/main" val="2498831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a larger phrase, so could translate that phrase</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29</a:t>
            </a:fld>
            <a:endParaRPr lang="en-US"/>
          </a:p>
        </p:txBody>
      </p:sp>
    </p:spTree>
    <p:extLst>
      <p:ext uri="{BB962C8B-B14F-4D97-AF65-F5344CB8AC3E}">
        <p14:creationId xmlns:p14="http://schemas.microsoft.com/office/powerpoint/2010/main" val="3067406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phrase has a more idiomatic translation</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30</a:t>
            </a:fld>
            <a:endParaRPr lang="en-US"/>
          </a:p>
        </p:txBody>
      </p:sp>
    </p:spTree>
    <p:extLst>
      <p:ext uri="{BB962C8B-B14F-4D97-AF65-F5344CB8AC3E}">
        <p14:creationId xmlns:p14="http://schemas.microsoft.com/office/powerpoint/2010/main" val="3411116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31</a:t>
            </a:fld>
            <a:endParaRPr lang="en-US"/>
          </a:p>
        </p:txBody>
      </p:sp>
    </p:spTree>
    <p:extLst>
      <p:ext uri="{BB962C8B-B14F-4D97-AF65-F5344CB8AC3E}">
        <p14:creationId xmlns:p14="http://schemas.microsoft.com/office/powerpoint/2010/main" val="3677012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32</a:t>
            </a:fld>
            <a:endParaRPr lang="en-US"/>
          </a:p>
        </p:txBody>
      </p:sp>
    </p:spTree>
    <p:extLst>
      <p:ext uri="{BB962C8B-B14F-4D97-AF65-F5344CB8AC3E}">
        <p14:creationId xmlns:p14="http://schemas.microsoft.com/office/powerpoint/2010/main" val="687923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33</a:t>
            </a:fld>
            <a:endParaRPr lang="en-US"/>
          </a:p>
        </p:txBody>
      </p:sp>
    </p:spTree>
    <p:extLst>
      <p:ext uri="{BB962C8B-B14F-4D97-AF65-F5344CB8AC3E}">
        <p14:creationId xmlns:p14="http://schemas.microsoft.com/office/powerpoint/2010/main" val="1312134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34</a:t>
            </a:fld>
            <a:endParaRPr lang="en-US"/>
          </a:p>
        </p:txBody>
      </p:sp>
    </p:spTree>
    <p:extLst>
      <p:ext uri="{BB962C8B-B14F-4D97-AF65-F5344CB8AC3E}">
        <p14:creationId xmlns:p14="http://schemas.microsoft.com/office/powerpoint/2010/main" val="2139032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35</a:t>
            </a:fld>
            <a:endParaRPr lang="en-US"/>
          </a:p>
        </p:txBody>
      </p:sp>
    </p:spTree>
    <p:extLst>
      <p:ext uri="{BB962C8B-B14F-4D97-AF65-F5344CB8AC3E}">
        <p14:creationId xmlns:p14="http://schemas.microsoft.com/office/powerpoint/2010/main" val="584709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36</a:t>
            </a:fld>
            <a:endParaRPr lang="en-US"/>
          </a:p>
        </p:txBody>
      </p:sp>
    </p:spTree>
    <p:extLst>
      <p:ext uri="{BB962C8B-B14F-4D97-AF65-F5344CB8AC3E}">
        <p14:creationId xmlns:p14="http://schemas.microsoft.com/office/powerpoint/2010/main" val="782234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37</a:t>
            </a:fld>
            <a:endParaRPr lang="en-US"/>
          </a:p>
        </p:txBody>
      </p:sp>
    </p:spTree>
    <p:extLst>
      <p:ext uri="{BB962C8B-B14F-4D97-AF65-F5344CB8AC3E}">
        <p14:creationId xmlns:p14="http://schemas.microsoft.com/office/powerpoint/2010/main" val="351745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379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38</a:t>
            </a:fld>
            <a:endParaRPr lang="en-US"/>
          </a:p>
        </p:txBody>
      </p:sp>
    </p:spTree>
    <p:extLst>
      <p:ext uri="{BB962C8B-B14F-4D97-AF65-F5344CB8AC3E}">
        <p14:creationId xmlns:p14="http://schemas.microsoft.com/office/powerpoint/2010/main" val="316178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39</a:t>
            </a:fld>
            <a:endParaRPr lang="en-US"/>
          </a:p>
        </p:txBody>
      </p:sp>
    </p:spTree>
    <p:extLst>
      <p:ext uri="{BB962C8B-B14F-4D97-AF65-F5344CB8AC3E}">
        <p14:creationId xmlns:p14="http://schemas.microsoft.com/office/powerpoint/2010/main" val="2609638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40</a:t>
            </a:fld>
            <a:endParaRPr lang="en-US"/>
          </a:p>
        </p:txBody>
      </p:sp>
    </p:spTree>
    <p:extLst>
      <p:ext uri="{BB962C8B-B14F-4D97-AF65-F5344CB8AC3E}">
        <p14:creationId xmlns:p14="http://schemas.microsoft.com/office/powerpoint/2010/main" val="2070996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the cakes”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41</a:t>
            </a:fld>
            <a:endParaRPr lang="en-US"/>
          </a:p>
        </p:txBody>
      </p:sp>
    </p:spTree>
    <p:extLst>
      <p:ext uri="{BB962C8B-B14F-4D97-AF65-F5344CB8AC3E}">
        <p14:creationId xmlns:p14="http://schemas.microsoft.com/office/powerpoint/2010/main" val="396326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also pop up grammar tips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42</a:t>
            </a:fld>
            <a:endParaRPr lang="en-US"/>
          </a:p>
        </p:txBody>
      </p:sp>
    </p:spTree>
    <p:extLst>
      <p:ext uri="{BB962C8B-B14F-4D97-AF65-F5344CB8AC3E}">
        <p14:creationId xmlns:p14="http://schemas.microsoft.com/office/powerpoint/2010/main" val="1041707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also pop up grammar tips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43</a:t>
            </a:fld>
            <a:endParaRPr lang="en-US"/>
          </a:p>
        </p:txBody>
      </p:sp>
    </p:spTree>
    <p:extLst>
      <p:ext uri="{BB962C8B-B14F-4D97-AF65-F5344CB8AC3E}">
        <p14:creationId xmlns:p14="http://schemas.microsoft.com/office/powerpoint/2010/main" val="3784493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also pop up grammar tips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44</a:t>
            </a:fld>
            <a:endParaRPr lang="en-US"/>
          </a:p>
        </p:txBody>
      </p:sp>
    </p:spTree>
    <p:extLst>
      <p:ext uri="{BB962C8B-B14F-4D97-AF65-F5344CB8AC3E}">
        <p14:creationId xmlns:p14="http://schemas.microsoft.com/office/powerpoint/2010/main" val="1176104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also pop up grammar tips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45</a:t>
            </a:fld>
            <a:endParaRPr lang="en-US"/>
          </a:p>
        </p:txBody>
      </p:sp>
    </p:spTree>
    <p:extLst>
      <p:ext uri="{BB962C8B-B14F-4D97-AF65-F5344CB8AC3E}">
        <p14:creationId xmlns:p14="http://schemas.microsoft.com/office/powerpoint/2010/main" val="3769825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also pop up grammar tips</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46</a:t>
            </a:fld>
            <a:endParaRPr lang="en-US"/>
          </a:p>
        </p:txBody>
      </p:sp>
    </p:spTree>
    <p:extLst>
      <p:ext uri="{BB962C8B-B14F-4D97-AF65-F5344CB8AC3E}">
        <p14:creationId xmlns:p14="http://schemas.microsoft.com/office/powerpoint/2010/main" val="3146224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is this trying to be an accurate model of a human learner? Well, ML people like to make their models work as well as possible, so it's tempting to put adult knowledge into them. If we put some background knowledge into the learner, it might learn faster. But even real learners probably have some background knowledge built-in for this reason: in evolutionary theory, that's called the Baldwin effect. For instance, in human language, babies might expect to see adjectives and nouns and expect that they would be next to each other. But of course they don't know that adjectives come before nouns, since that's specific to English. And they don't know that the noun for this is pronounced "ear." So we can't build that into our artificial systems either, if we want them to be able to learn multiple languages and not just speak English.</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48</a:t>
            </a:fld>
            <a:endParaRPr lang="en-US"/>
          </a:p>
        </p:txBody>
      </p:sp>
    </p:spTree>
    <p:extLst>
      <p:ext uri="{BB962C8B-B14F-4D97-AF65-F5344CB8AC3E}">
        <p14:creationId xmlns:p14="http://schemas.microsoft.com/office/powerpoint/2010/main" val="209753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cs typeface="Arial" panose="020B0604020202020204" pitchFamily="34" charset="0"/>
              </a:rPr>
              <a:t>yum, here’s the chocolate</a:t>
            </a:r>
            <a:r>
              <a:rPr lang="en-US" baseline="0" dirty="0" smtClean="0">
                <a:latin typeface="Arial" panose="020B0604020202020204" pitchFamily="34" charset="0"/>
                <a:cs typeface="Arial" panose="020B0604020202020204" pitchFamily="34" charset="0"/>
              </a:rPr>
              <a:t> down at the bottom</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39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CALIBRATION. Figure out what a particular learner currently knows. Not just for grading, but for deciding what to show them next. Of course, there's already Item Response Theory in statistics, which tries to design tests and interpret their results. But in ML, we often go to war with the data we have. If we're taking the student through an activity where they have to use their skills in a meaningful way, we can observe what they're doing, and try to guess from that what they know.</a:t>
            </a:r>
            <a:r>
              <a:rPr lang="en-US" baseline="0" dirty="0" smtClean="0"/>
              <a:t>  2</a:t>
            </a:r>
            <a:r>
              <a:rPr lang="en-US" dirty="0" smtClean="0"/>
              <a:t>. CONSTRUCTING MATERIALS. If our system is going to teach the student, it needs to know more about the subject than the student. For arithmetic, that's easy. But how about for skills like reading a foreign language, where the knowledge isn't easy to write down? Our AI systems aren't as good as native speakers, but they might be better than beginners. And sometimes that might be enough to teach the beginners.</a:t>
            </a:r>
            <a:r>
              <a:rPr lang="en-US" baseline="0" dirty="0" smtClean="0"/>
              <a:t>  3</a:t>
            </a:r>
            <a:r>
              <a:rPr lang="en-US" dirty="0" smtClean="0"/>
              <a:t>. PLANNING. Based on what the learner knows, what should we show them next? Our model will predict the results. Sometimes the results might be cumulative, so we need to plan ahead. We also need to plan if we're doing offline learning. </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49</a:t>
            </a:fld>
            <a:endParaRPr lang="en-US"/>
          </a:p>
        </p:txBody>
      </p:sp>
    </p:spTree>
    <p:extLst>
      <p:ext uri="{BB962C8B-B14F-4D97-AF65-F5344CB8AC3E}">
        <p14:creationId xmlns:p14="http://schemas.microsoft.com/office/powerpoint/2010/main" val="378938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and machine, which needs a model of the student</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50</a:t>
            </a:fld>
            <a:endParaRPr lang="en-US"/>
          </a:p>
        </p:txBody>
      </p:sp>
    </p:spTree>
    <p:extLst>
      <p:ext uri="{BB962C8B-B14F-4D97-AF65-F5344CB8AC3E}">
        <p14:creationId xmlns:p14="http://schemas.microsoft.com/office/powerpoint/2010/main" val="41488015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you test a plan – e.g., the student wants to read </a:t>
            </a:r>
            <a:r>
              <a:rPr lang="en-US" i="1" baseline="0" dirty="0" smtClean="0"/>
              <a:t>The Magic </a:t>
            </a:r>
            <a:r>
              <a:rPr lang="en-US" i="0" baseline="0" dirty="0" smtClean="0"/>
              <a:t>Mountain, so how</a:t>
            </a:r>
            <a:r>
              <a:rPr lang="en-US" baseline="0" dirty="0" smtClean="0"/>
              <a:t> will you </a:t>
            </a:r>
            <a:r>
              <a:rPr lang="en-US" baseline="0" dirty="0" err="1" smtClean="0"/>
              <a:t>macaronize</a:t>
            </a:r>
            <a:r>
              <a:rPr lang="en-US" baseline="0" dirty="0" smtClean="0"/>
              <a:t> that novel?  </a:t>
            </a:r>
          </a:p>
          <a:p>
            <a:r>
              <a:rPr lang="en-US" baseline="0" dirty="0" smtClean="0"/>
              <a:t>To test a plan against the model, you ask what would happen if you ran it.</a:t>
            </a:r>
          </a:p>
          <a:p>
            <a:r>
              <a:rPr lang="en-US" dirty="0" smtClean="0"/>
              <a:t>You might</a:t>
            </a:r>
            <a:r>
              <a:rPr lang="en-US" baseline="0" dirty="0" smtClean="0"/>
              <a:t> test many plans, and maybe there’s a clever way to search that exponentially large space, but you don’t have to be perfect.</a:t>
            </a:r>
          </a:p>
          <a:p>
            <a:r>
              <a:rPr lang="en-US" baseline="0" dirty="0" smtClean="0"/>
              <a:t>Pick whichever plan results in the most predicted learning.</a:t>
            </a:r>
          </a:p>
          <a:p>
            <a:r>
              <a:rPr lang="en-US" baseline="0" dirty="0" smtClean="0"/>
              <a:t>How do you quantify that?  E.g., </a:t>
            </a:r>
            <a:endParaRPr lang="en-US" dirty="0" smtClean="0"/>
          </a:p>
        </p:txBody>
      </p:sp>
      <p:sp>
        <p:nvSpPr>
          <p:cNvPr id="4" name="Slide Number Placeholder 3"/>
          <p:cNvSpPr>
            <a:spLocks noGrp="1"/>
          </p:cNvSpPr>
          <p:nvPr>
            <p:ph type="sldNum" sz="quarter" idx="10"/>
          </p:nvPr>
        </p:nvSpPr>
        <p:spPr/>
        <p:txBody>
          <a:bodyPr/>
          <a:lstStyle/>
          <a:p>
            <a:fld id="{A6ED4C61-6FE7-4387-B566-CF3FB2CD79D7}" type="slidenum">
              <a:rPr lang="en-US" smtClean="0"/>
              <a:pPr/>
              <a:t>52</a:t>
            </a:fld>
            <a:endParaRPr lang="en-US"/>
          </a:p>
        </p:txBody>
      </p:sp>
    </p:spTree>
    <p:extLst>
      <p:ext uri="{BB962C8B-B14F-4D97-AF65-F5344CB8AC3E}">
        <p14:creationId xmlns:p14="http://schemas.microsoft.com/office/powerpoint/2010/main" val="18061752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53</a:t>
            </a:fld>
            <a:endParaRPr lang="en-US"/>
          </a:p>
        </p:txBody>
      </p:sp>
    </p:spTree>
    <p:extLst>
      <p:ext uri="{BB962C8B-B14F-4D97-AF65-F5344CB8AC3E}">
        <p14:creationId xmlns:p14="http://schemas.microsoft.com/office/powerpoint/2010/main" val="1754624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goes in the </a:t>
            </a:r>
            <a:r>
              <a:rPr lang="en-US" baseline="0" dirty="0" smtClean="0"/>
              <a:t>blank?  </a:t>
            </a:r>
            <a:r>
              <a:rPr lang="en-US" dirty="0" smtClean="0"/>
              <a:t>salaries </a:t>
            </a:r>
            <a:r>
              <a:rPr lang="en-US" dirty="0" smtClean="0"/>
              <a:t>or </a:t>
            </a:r>
            <a:r>
              <a:rPr lang="en-US" dirty="0" smtClean="0"/>
              <a:t>wages,</a:t>
            </a:r>
            <a:r>
              <a:rPr lang="en-US" baseline="0" dirty="0" smtClean="0"/>
              <a:t> </a:t>
            </a:r>
            <a:r>
              <a:rPr lang="en-US" dirty="0" smtClean="0"/>
              <a:t>not</a:t>
            </a:r>
            <a:r>
              <a:rPr lang="en-US" baseline="0" dirty="0" smtClean="0"/>
              <a:t> </a:t>
            </a:r>
            <a:r>
              <a:rPr lang="en-US" baseline="0" dirty="0" smtClean="0"/>
              <a:t>“loans</a:t>
            </a:r>
            <a:r>
              <a:rPr lang="en-US" baseline="0" dirty="0" smtClean="0"/>
              <a:t>”.  You would need rather deep understanding of economics to guess this.  Our model wouldn’t expect you to guess it.</a:t>
            </a:r>
          </a:p>
          <a:p>
            <a:r>
              <a:rPr lang="en-US" baseline="0" dirty="0" smtClean="0"/>
              <a:t>How about second one?  Well, if you already know that “J” is pronounced as “y”, then you can combine the sound of the word with the context to guess that “</a:t>
            </a:r>
            <a:r>
              <a:rPr lang="en-US" baseline="0" dirty="0" err="1" smtClean="0"/>
              <a:t>Jahre</a:t>
            </a:r>
            <a:r>
              <a:rPr lang="en-US" baseline="0" dirty="0" smtClean="0"/>
              <a:t>” is year, or more likely “years.”</a:t>
            </a:r>
          </a:p>
          <a:p>
            <a:r>
              <a:rPr lang="en-US" baseline="0" dirty="0" smtClean="0"/>
              <a:t>And of course, maybe you know more than just that “J” is “y” – you might already know the word “</a:t>
            </a:r>
            <a:r>
              <a:rPr lang="en-US" baseline="0" dirty="0" err="1" smtClean="0"/>
              <a:t>Jahre</a:t>
            </a:r>
            <a:r>
              <a:rPr lang="en-US" baseline="0"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55</a:t>
            </a:fld>
            <a:endParaRPr lang="en-US"/>
          </a:p>
        </p:txBody>
      </p:sp>
    </p:spTree>
    <p:extLst>
      <p:ext uri="{BB962C8B-B14F-4D97-AF65-F5344CB8AC3E}">
        <p14:creationId xmlns:p14="http://schemas.microsoft.com/office/powerpoint/2010/main" val="1526788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this COMPETENCE MODEL of the student look like? Well, for every English word or phrase, they have some guesses about how to say it in French, or vice-versa. They know this because they've learned some French vocabulary, as well as some standard changes between French and English that allow them to guess about new words -- "</a:t>
            </a:r>
            <a:r>
              <a:rPr lang="en-US" dirty="0" err="1" smtClean="0"/>
              <a:t>absolument</a:t>
            </a:r>
            <a:r>
              <a:rPr lang="en-US" dirty="0" smtClean="0"/>
              <a:t>" might mean "absolutely," since it has the same root and a common French adverbial suffix. They also know something about how the word order changes, and what would be reasonable things to say in the first place, which is how they can fill in the blank. This kind of competence model doesn't *really* understand the sentence - and we can't make it smarter with current technology. On the other hand, it is improbably patient and it has good reading strategies; maybe we can dumb it down by using a simple search strategy </a:t>
            </a:r>
            <a:r>
              <a:rPr lang="en-US" dirty="0" err="1" smtClean="0"/>
              <a:t>strategy</a:t>
            </a:r>
            <a:r>
              <a:rPr lang="en-US" dirty="0" smtClean="0"/>
              <a:t>. Maybe just Naive Bayes. Left context, right context, cognate model, and memorized vocabulary. Try to translate sentence stepwise using hill-climbing, and each translation improves context for subsequent translations. </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56</a:t>
            </a:fld>
            <a:endParaRPr lang="en-US"/>
          </a:p>
        </p:txBody>
      </p:sp>
    </p:spTree>
    <p:extLst>
      <p:ext uri="{BB962C8B-B14F-4D97-AF65-F5344CB8AC3E}">
        <p14:creationId xmlns:p14="http://schemas.microsoft.com/office/powerpoint/2010/main" val="3252087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57</a:t>
            </a:fld>
            <a:endParaRPr lang="en-US"/>
          </a:p>
        </p:txBody>
      </p:sp>
    </p:spTree>
    <p:extLst>
      <p:ext uri="{BB962C8B-B14F-4D97-AF65-F5344CB8AC3E}">
        <p14:creationId xmlns:p14="http://schemas.microsoft.com/office/powerpoint/2010/main" val="3303163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[Forgetting] In particular, the</a:t>
            </a:r>
            <a:r>
              <a:rPr lang="en-US" baseline="0" dirty="0" smtClean="0"/>
              <a:t> trigger “</a:t>
            </a:r>
            <a:r>
              <a:rPr lang="en-US" baseline="0" dirty="0" err="1" smtClean="0"/>
              <a:t>Jahre</a:t>
            </a:r>
            <a:r>
              <a:rPr lang="en-US" baseline="0" dirty="0" smtClean="0"/>
              <a:t>” </a:t>
            </a:r>
            <a:r>
              <a:rPr lang="en-US" baseline="0" dirty="0" smtClean="0">
                <a:sym typeface="Wingdings" panose="05000000000000000000" pitchFamily="2" charset="2"/>
              </a:rPr>
              <a:t></a:t>
            </a:r>
            <a:r>
              <a:rPr lang="en-US" baseline="0" dirty="0" smtClean="0"/>
              <a:t>“years” might start to weaken.</a:t>
            </a:r>
          </a:p>
          <a:p>
            <a:r>
              <a:rPr lang="en-US" baseline="0" dirty="0" smtClean="0"/>
              <a:t>But that’s not as bad as weakening the trigger “</a:t>
            </a:r>
            <a:r>
              <a:rPr lang="en-US" baseline="0" dirty="0" err="1" smtClean="0"/>
              <a:t>Lohr</a:t>
            </a:r>
            <a:r>
              <a:rPr lang="en-US" baseline="0" dirty="0" smtClean="0"/>
              <a:t>” </a:t>
            </a:r>
            <a:r>
              <a:rPr lang="en-US" baseline="0" dirty="0" smtClean="0">
                <a:sym typeface="Wingdings" panose="05000000000000000000" pitchFamily="2" charset="2"/>
              </a:rPr>
              <a:t> “wages”, because in the case of “</a:t>
            </a:r>
            <a:r>
              <a:rPr lang="en-US" baseline="0" dirty="0" err="1" smtClean="0">
                <a:sym typeface="Wingdings" panose="05000000000000000000" pitchFamily="2" charset="2"/>
              </a:rPr>
              <a:t>Jahre</a:t>
            </a:r>
            <a:r>
              <a:rPr lang="en-US" baseline="0" dirty="0" smtClean="0">
                <a:sym typeface="Wingdings" panose="05000000000000000000" pitchFamily="2" charset="2"/>
              </a:rPr>
              <a:t>,” you have redundant cues to get it back, from the sound of the word.  So next time you see “</a:t>
            </a:r>
            <a:r>
              <a:rPr lang="en-US" baseline="0" dirty="0" err="1" smtClean="0">
                <a:sym typeface="Wingdings" panose="05000000000000000000" pitchFamily="2" charset="2"/>
              </a:rPr>
              <a:t>Jahre</a:t>
            </a:r>
            <a:r>
              <a:rPr lang="en-US" baseline="0" dirty="0" smtClean="0">
                <a:sym typeface="Wingdings" panose="05000000000000000000" pitchFamily="2" charset="2"/>
              </a:rPr>
              <a:t>,” you might still be able to understand it, which will remind you to re-learn it.</a:t>
            </a:r>
            <a:r>
              <a:rPr lang="en-US" baseline="0" dirty="0">
                <a:sym typeface="Wingdings" panose="05000000000000000000" pitchFamily="2" charset="2"/>
              </a:rPr>
              <a:t> </a:t>
            </a:r>
            <a:r>
              <a:rPr lang="en-US" baseline="0" dirty="0" smtClean="0">
                <a:sym typeface="Wingdings" panose="05000000000000000000" pitchFamily="2" charset="2"/>
              </a:rPr>
              <a:t> And this is in keeping with human studies.</a:t>
            </a:r>
          </a:p>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A6ED4C61-6FE7-4387-B566-CF3FB2CD79D7}" type="slidenum">
              <a:rPr lang="en-US" smtClean="0"/>
              <a:pPr/>
              <a:t>58</a:t>
            </a:fld>
            <a:endParaRPr lang="en-US"/>
          </a:p>
        </p:txBody>
      </p:sp>
    </p:spTree>
    <p:extLst>
      <p:ext uri="{BB962C8B-B14F-4D97-AF65-F5344CB8AC3E}">
        <p14:creationId xmlns:p14="http://schemas.microsoft.com/office/powerpoint/2010/main" val="2741530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38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62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190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3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cs typeface="Arial" panose="020B0604020202020204" pitchFamily="34" charset="0"/>
              </a:rPr>
              <a:t>We’re just getting to the point where we might be able to construct interesting new materials.</a:t>
            </a:r>
          </a:p>
          <a:p>
            <a:r>
              <a:rPr lang="en-US" dirty="0" smtClean="0">
                <a:latin typeface="Arial" panose="020B0604020202020204" pitchFamily="34" charset="0"/>
                <a:cs typeface="Arial" panose="020B0604020202020204" pitchFamily="34" charset="0"/>
              </a:rPr>
              <a:t>But we need a</a:t>
            </a:r>
            <a:r>
              <a:rPr lang="en-US" baseline="0" dirty="0" smtClean="0">
                <a:latin typeface="Arial" panose="020B0604020202020204" pitchFamily="34" charset="0"/>
                <a:cs typeface="Arial" panose="020B0604020202020204" pitchFamily="34" charset="0"/>
              </a:rPr>
              <a:t> model of how the student changes.  Then we can tweak our materials so that the </a:t>
            </a:r>
            <a:r>
              <a:rPr lang="en-US" i="1" baseline="0" dirty="0" smtClean="0">
                <a:latin typeface="Arial" panose="020B0604020202020204" pitchFamily="34" charset="0"/>
                <a:cs typeface="Arial" panose="020B0604020202020204" pitchFamily="34" charset="0"/>
              </a:rPr>
              <a:t>predicted</a:t>
            </a:r>
            <a:r>
              <a:rPr lang="en-US" i="0" baseline="0" dirty="0" smtClean="0">
                <a:latin typeface="Arial" panose="020B0604020202020204" pitchFamily="34" charset="0"/>
                <a:cs typeface="Arial" panose="020B0604020202020204" pitchFamily="34" charset="0"/>
              </a:rPr>
              <a:t> effect is good.  If the actual effect is different, then we found out something useful about how particular student learns.</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648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 usage</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10</a:t>
            </a:fld>
            <a:endParaRPr lang="en-US"/>
          </a:p>
        </p:txBody>
      </p:sp>
    </p:spTree>
    <p:extLst>
      <p:ext uri="{BB962C8B-B14F-4D97-AF65-F5344CB8AC3E}">
        <p14:creationId xmlns:p14="http://schemas.microsoft.com/office/powerpoint/2010/main" val="41375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11</a:t>
            </a:fld>
            <a:endParaRPr lang="en-US"/>
          </a:p>
        </p:txBody>
      </p:sp>
    </p:spTree>
    <p:extLst>
      <p:ext uri="{BB962C8B-B14F-4D97-AF65-F5344CB8AC3E}">
        <p14:creationId xmlns:p14="http://schemas.microsoft.com/office/powerpoint/2010/main" val="89674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really cares</a:t>
            </a:r>
            <a:r>
              <a:rPr lang="en-US" baseline="0" dirty="0" smtClean="0"/>
              <a:t> about “see Spot run”?</a:t>
            </a:r>
            <a:endParaRPr lang="en-US" dirty="0" smtClean="0"/>
          </a:p>
          <a:p>
            <a:r>
              <a:rPr lang="en-US" dirty="0" smtClean="0"/>
              <a:t>This is also a tragedy in teaching adult L1</a:t>
            </a:r>
            <a:r>
              <a:rPr lang="en-US" baseline="0" dirty="0" smtClean="0"/>
              <a:t> literacy</a:t>
            </a:r>
            <a:endParaRPr lang="en-US" dirty="0"/>
          </a:p>
        </p:txBody>
      </p:sp>
      <p:sp>
        <p:nvSpPr>
          <p:cNvPr id="4" name="Slide Number Placeholder 3"/>
          <p:cNvSpPr>
            <a:spLocks noGrp="1"/>
          </p:cNvSpPr>
          <p:nvPr>
            <p:ph type="sldNum" sz="quarter" idx="10"/>
          </p:nvPr>
        </p:nvSpPr>
        <p:spPr/>
        <p:txBody>
          <a:bodyPr/>
          <a:lstStyle/>
          <a:p>
            <a:fld id="{A6ED4C61-6FE7-4387-B566-CF3FB2CD79D7}" type="slidenum">
              <a:rPr lang="en-US" smtClean="0"/>
              <a:pPr/>
              <a:t>12</a:t>
            </a:fld>
            <a:endParaRPr lang="en-US"/>
          </a:p>
        </p:txBody>
      </p:sp>
    </p:spTree>
    <p:extLst>
      <p:ext uri="{BB962C8B-B14F-4D97-AF65-F5344CB8AC3E}">
        <p14:creationId xmlns:p14="http://schemas.microsoft.com/office/powerpoint/2010/main" val="171566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754CADD7-A6D5-444A-B8D3-BDEFB42E01B9}" type="slidenum">
              <a:rPr lang="en-US"/>
              <a:pPr/>
              <a:t>‹#›</a:t>
            </a:fld>
            <a:endParaRPr lang="en-US"/>
          </a:p>
        </p:txBody>
      </p:sp>
    </p:spTree>
    <p:extLst>
      <p:ext uri="{BB962C8B-B14F-4D97-AF65-F5344CB8AC3E}">
        <p14:creationId xmlns:p14="http://schemas.microsoft.com/office/powerpoint/2010/main" val="254552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1BD3FB-7DB6-45E5-9808-A0F76C374919}" type="slidenum">
              <a:rPr lang="en-US"/>
              <a:pPr/>
              <a:t>‹#›</a:t>
            </a:fld>
            <a:endParaRPr lang="en-US"/>
          </a:p>
        </p:txBody>
      </p:sp>
    </p:spTree>
    <p:extLst>
      <p:ext uri="{BB962C8B-B14F-4D97-AF65-F5344CB8AC3E}">
        <p14:creationId xmlns:p14="http://schemas.microsoft.com/office/powerpoint/2010/main" val="182910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14DB400-0B2D-41F9-85CF-B1DBA7E33D1B}" type="slidenum">
              <a:rPr lang="en-US"/>
              <a:pPr/>
              <a:t>‹#›</a:t>
            </a:fld>
            <a:endParaRPr lang="en-US"/>
          </a:p>
        </p:txBody>
      </p:sp>
    </p:spTree>
    <p:extLst>
      <p:ext uri="{BB962C8B-B14F-4D97-AF65-F5344CB8AC3E}">
        <p14:creationId xmlns:p14="http://schemas.microsoft.com/office/powerpoint/2010/main" val="249156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Slide Number Placeholder 3"/>
          <p:cNvSpPr>
            <a:spLocks noGrp="1"/>
          </p:cNvSpPr>
          <p:nvPr>
            <p:ph type="sldNum" sz="quarter" idx="10"/>
          </p:nvPr>
        </p:nvSpPr>
        <p:spPr>
          <a:xfrm>
            <a:off x="8001000" y="6396038"/>
            <a:ext cx="685800" cy="457200"/>
          </a:xfrm>
        </p:spPr>
        <p:txBody>
          <a:bodyPr/>
          <a:lstStyle>
            <a:lvl1pPr>
              <a:defRPr/>
            </a:lvl1pPr>
          </a:lstStyle>
          <a:p>
            <a:fld id="{A6ECC480-1555-475B-B9DD-FD8AF3E7F978}" type="slidenum">
              <a:rPr lang="en-US"/>
              <a:pPr/>
              <a:t>‹#›</a:t>
            </a:fld>
            <a:endParaRPr lang="en-US"/>
          </a:p>
        </p:txBody>
      </p:sp>
    </p:spTree>
    <p:extLst>
      <p:ext uri="{BB962C8B-B14F-4D97-AF65-F5344CB8AC3E}">
        <p14:creationId xmlns:p14="http://schemas.microsoft.com/office/powerpoint/2010/main" val="863068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1A340250-65DF-E048-81AB-AB7257A4D743}" type="datetimeFigureOut">
              <a:rPr lang="en-US" smtClean="0">
                <a:solidFill>
                  <a:prstClr val="black">
                    <a:tint val="75000"/>
                  </a:prstClr>
                </a:solidFill>
              </a:rPr>
              <a:pPr>
                <a:defRPr/>
              </a:pPr>
              <a:t>1/11/2016</a:t>
            </a:fld>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53020E-5E33-B446-8494-584D4EE020B3}"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6201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1" charset="2"/>
              <a:buNone/>
              <a:defRPr sz="2800"/>
            </a:lvl1pPr>
          </a:lstStyle>
          <a:p>
            <a:r>
              <a:rPr lang="en-US"/>
              <a:t>Click to edit Master subtitle style</a:t>
            </a:r>
          </a:p>
        </p:txBody>
      </p:sp>
      <p:sp>
        <p:nvSpPr>
          <p:cNvPr id="4" name="Rectangle 6"/>
          <p:cNvSpPr>
            <a:spLocks noGrp="1" noChangeArrowheads="1"/>
          </p:cNvSpPr>
          <p:nvPr>
            <p:ph type="sldNum" sz="quarter" idx="10"/>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Garamond" panose="02020404030301010803" pitchFamily="18" charset="0"/>
              </a:defRPr>
            </a:lvl1pPr>
          </a:lstStyle>
          <a:p>
            <a:fld id="{45637964-D7A9-45B2-96DF-DFD2E1587136}" type="slidenum">
              <a:rPr lang="en-US"/>
              <a:pPr/>
              <a:t>‹#›</a:t>
            </a:fld>
            <a:endParaRPr lang="en-US"/>
          </a:p>
        </p:txBody>
      </p:sp>
    </p:spTree>
    <p:extLst>
      <p:ext uri="{BB962C8B-B14F-4D97-AF65-F5344CB8AC3E}">
        <p14:creationId xmlns:p14="http://schemas.microsoft.com/office/powerpoint/2010/main" val="324328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hangingPunct="1">
              <a:spcBef>
                <a:spcPct val="0"/>
              </a:spcBef>
              <a:buClrTx/>
              <a:buSzTx/>
              <a:buFontTx/>
              <a:buNone/>
              <a:defRPr/>
            </a:pPr>
            <a:endParaRPr lang="en-US">
              <a:latin typeface="Comic Sans MS" pitchFamily="1" charset="0"/>
              <a:cs typeface="Arial"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eaLnBrk="1" hangingPunct="1">
              <a:spcBef>
                <a:spcPct val="0"/>
              </a:spcBef>
              <a:buClrTx/>
              <a:buSzTx/>
              <a:buFontTx/>
              <a:buNone/>
              <a:defRPr/>
            </a:pPr>
            <a:endParaRPr lang="en-US">
              <a:latin typeface="Comic Sans MS" pitchFamily="1" charset="0"/>
              <a:cs typeface="Arial" charset="0"/>
            </a:endParaRPr>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1" charset="2"/>
              <a:buNone/>
              <a:defRPr sz="2800"/>
            </a:lvl1pPr>
          </a:lstStyle>
          <a:p>
            <a:r>
              <a:rPr lang="en-US"/>
              <a:t>Click to edit Master subtitle style</a:t>
            </a:r>
          </a:p>
        </p:txBody>
      </p:sp>
      <p:sp>
        <p:nvSpPr>
          <p:cNvPr id="6" name="Rectangle 6"/>
          <p:cNvSpPr>
            <a:spLocks noGrp="1" noChangeArrowheads="1"/>
          </p:cNvSpPr>
          <p:nvPr>
            <p:ph type="sldNum" sz="quarter" idx="10"/>
          </p:nvPr>
        </p:nvSpPr>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Garamond" panose="02020404030301010803" pitchFamily="18" charset="0"/>
              </a:defRPr>
            </a:lvl1pPr>
          </a:lstStyle>
          <a:p>
            <a:fld id="{49DE1205-2570-481F-8800-60FB5913B51D}" type="slidenum">
              <a:rPr lang="en-US"/>
              <a:pPr/>
              <a:t>‹#›</a:t>
            </a:fld>
            <a:endParaRPr lang="en-US"/>
          </a:p>
        </p:txBody>
      </p:sp>
    </p:spTree>
    <p:extLst>
      <p:ext uri="{BB962C8B-B14F-4D97-AF65-F5344CB8AC3E}">
        <p14:creationId xmlns:p14="http://schemas.microsoft.com/office/powerpoint/2010/main" val="335994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1A35EC1-B1B4-4FA8-B2AD-670C5F0CF62D}" type="slidenum">
              <a:rPr lang="en-US"/>
              <a:pPr/>
              <a:t>‹#›</a:t>
            </a:fld>
            <a:endParaRPr lang="en-US"/>
          </a:p>
        </p:txBody>
      </p:sp>
    </p:spTree>
    <p:extLst>
      <p:ext uri="{BB962C8B-B14F-4D97-AF65-F5344CB8AC3E}">
        <p14:creationId xmlns:p14="http://schemas.microsoft.com/office/powerpoint/2010/main" val="41275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64017D8-25AA-403E-8CD6-09F9A0A99735}" type="slidenum">
              <a:rPr lang="en-US"/>
              <a:pPr/>
              <a:t>‹#›</a:t>
            </a:fld>
            <a:endParaRPr lang="en-US"/>
          </a:p>
        </p:txBody>
      </p:sp>
    </p:spTree>
    <p:extLst>
      <p:ext uri="{BB962C8B-B14F-4D97-AF65-F5344CB8AC3E}">
        <p14:creationId xmlns:p14="http://schemas.microsoft.com/office/powerpoint/2010/main" val="177391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C9242E7-2554-422E-B1C1-417DD327DFB2}" type="slidenum">
              <a:rPr lang="en-US"/>
              <a:pPr/>
              <a:t>‹#›</a:t>
            </a:fld>
            <a:endParaRPr lang="en-US"/>
          </a:p>
        </p:txBody>
      </p:sp>
    </p:spTree>
    <p:extLst>
      <p:ext uri="{BB962C8B-B14F-4D97-AF65-F5344CB8AC3E}">
        <p14:creationId xmlns:p14="http://schemas.microsoft.com/office/powerpoint/2010/main" val="35118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738A897-A668-470B-BFEC-E7F252AA38F4}" type="slidenum">
              <a:rPr lang="en-US"/>
              <a:pPr/>
              <a:t>‹#›</a:t>
            </a:fld>
            <a:endParaRPr lang="en-US"/>
          </a:p>
        </p:txBody>
      </p:sp>
    </p:spTree>
    <p:extLst>
      <p:ext uri="{BB962C8B-B14F-4D97-AF65-F5344CB8AC3E}">
        <p14:creationId xmlns:p14="http://schemas.microsoft.com/office/powerpoint/2010/main" val="329118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610AC97-D399-4DEC-A06D-2D4A1956D760}" type="slidenum">
              <a:rPr lang="en-US"/>
              <a:pPr/>
              <a:t>‹#›</a:t>
            </a:fld>
            <a:endParaRPr lang="en-US"/>
          </a:p>
        </p:txBody>
      </p:sp>
    </p:spTree>
    <p:extLst>
      <p:ext uri="{BB962C8B-B14F-4D97-AF65-F5344CB8AC3E}">
        <p14:creationId xmlns:p14="http://schemas.microsoft.com/office/powerpoint/2010/main" val="287176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D46D94E-5029-4D3C-BD45-99C0389A0384}" type="slidenum">
              <a:rPr lang="en-US"/>
              <a:pPr/>
              <a:t>‹#›</a:t>
            </a:fld>
            <a:endParaRPr lang="en-US"/>
          </a:p>
        </p:txBody>
      </p:sp>
    </p:spTree>
    <p:extLst>
      <p:ext uri="{BB962C8B-B14F-4D97-AF65-F5344CB8AC3E}">
        <p14:creationId xmlns:p14="http://schemas.microsoft.com/office/powerpoint/2010/main" val="144784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4ADC52-5691-42A6-BB57-D4D05ADA93AA}" type="slidenum">
              <a:rPr lang="en-US"/>
              <a:pPr/>
              <a:t>‹#›</a:t>
            </a:fld>
            <a:endParaRPr lang="en-US"/>
          </a:p>
        </p:txBody>
      </p:sp>
    </p:spTree>
    <p:extLst>
      <p:ext uri="{BB962C8B-B14F-4D97-AF65-F5344CB8AC3E}">
        <p14:creationId xmlns:p14="http://schemas.microsoft.com/office/powerpoint/2010/main" val="247443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9B3067B-0B02-497D-82D4-611B321B17D8}" type="slidenum">
              <a:rPr lang="en-US"/>
              <a:pPr/>
              <a:t>‹#›</a:t>
            </a:fld>
            <a:endParaRPr lang="en-US"/>
          </a:p>
        </p:txBody>
      </p:sp>
    </p:spTree>
    <p:extLst>
      <p:ext uri="{BB962C8B-B14F-4D97-AF65-F5344CB8AC3E}">
        <p14:creationId xmlns:p14="http://schemas.microsoft.com/office/powerpoint/2010/main" val="9617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87449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8001000" y="6396038"/>
            <a:ext cx="685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a:latin typeface="+mj-lt"/>
              </a:defRPr>
            </a:lvl1pPr>
          </a:lstStyle>
          <a:p>
            <a:fld id="{280A8EE3-9381-4A02-9F91-6E5406980230}" type="slidenum">
              <a:rPr lang="en-US"/>
              <a:pPr/>
              <a:t>‹#›</a:t>
            </a:fld>
            <a:endParaRPr 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spcBef>
                <a:spcPct val="0"/>
              </a:spcBef>
              <a:buClrTx/>
              <a:buSzTx/>
              <a:buFontTx/>
              <a:buNone/>
              <a:defRPr/>
            </a:pPr>
            <a:endParaRPr lang="en-US">
              <a:latin typeface="Comic Sans MS" pitchFamily="1" charset="0"/>
              <a:cs typeface="Arial" charset="0"/>
            </a:endParaRPr>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eaLnBrk="1" hangingPunct="1">
              <a:spcBef>
                <a:spcPct val="0"/>
              </a:spcBef>
              <a:buClrTx/>
              <a:buSzTx/>
              <a:buFontTx/>
              <a:buNone/>
              <a:defRPr/>
            </a:pPr>
            <a:endParaRPr lang="en-US">
              <a:latin typeface="Comic Sans MS" pitchFamily="1" charset="0"/>
              <a:cs typeface="Arial" charset="0"/>
            </a:endParaRPr>
          </a:p>
        </p:txBody>
      </p:sp>
      <p:pic>
        <p:nvPicPr>
          <p:cNvPr id="874503" name="Picture 7" descr="university.small.vertical.blue.500px.png"/>
          <p:cNvPicPr>
            <a:picLocks noChangeAspect="1" noChangeArrowheads="1"/>
          </p:cNvPicPr>
          <p:nvPr/>
        </p:nvPicPr>
        <p:blipFill>
          <a:blip r:embed="rId1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8600" y="5908675"/>
            <a:ext cx="1905000" cy="12239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45" r:id="rId12"/>
    <p:sldLayoutId id="2147484577" r:id="rId13"/>
  </p:sldLayoutIdLst>
  <p:timing>
    <p:tnLst>
      <p:par>
        <p:cTn id="1" dur="indefinite" restart="never" nodeType="tmRoot"/>
      </p:par>
    </p:tnLst>
  </p:timing>
  <p:hf hdr="0" ftr="0" dt="0"/>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7173"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099265097"/>
      </p:ext>
    </p:extLst>
  </p:cSld>
  <p:clrMap bg1="lt1" tx1="dk1" bg2="lt2" tx2="dk2" accent1="accent1" accent2="accent2" accent3="accent3" accent4="accent4" accent5="accent5" accent6="accent6" hlink="hlink" folHlink="folHlink"/>
  <p:sldLayoutIdLst>
    <p:sldLayoutId id="2147483850" r:id="rId1"/>
    <p:sldLayoutId id="2147483847"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 charset="0"/>
          <a:cs typeface="Arial" charset="0"/>
        </a:defRPr>
      </a:lvl2pPr>
      <a:lvl3pPr algn="l" rtl="0" eaLnBrk="0" fontAlgn="base" hangingPunct="0">
        <a:spcBef>
          <a:spcPct val="0"/>
        </a:spcBef>
        <a:spcAft>
          <a:spcPct val="0"/>
        </a:spcAft>
        <a:defRPr sz="4200">
          <a:solidFill>
            <a:schemeClr val="tx2"/>
          </a:solidFill>
          <a:latin typeface="Garamond" pitchFamily="1" charset="0"/>
          <a:cs typeface="Arial" charset="0"/>
        </a:defRPr>
      </a:lvl3pPr>
      <a:lvl4pPr algn="l" rtl="0" eaLnBrk="0" fontAlgn="base" hangingPunct="0">
        <a:spcBef>
          <a:spcPct val="0"/>
        </a:spcBef>
        <a:spcAft>
          <a:spcPct val="0"/>
        </a:spcAft>
        <a:defRPr sz="4200">
          <a:solidFill>
            <a:schemeClr val="tx2"/>
          </a:solidFill>
          <a:latin typeface="Garamond" pitchFamily="1" charset="0"/>
          <a:cs typeface="Arial" charset="0"/>
        </a:defRPr>
      </a:lvl4pPr>
      <a:lvl5pPr algn="l" rtl="0" eaLnBrk="0" fontAlgn="base" hangingPunct="0">
        <a:spcBef>
          <a:spcPct val="0"/>
        </a:spcBef>
        <a:spcAft>
          <a:spcPct val="0"/>
        </a:spcAft>
        <a:defRPr sz="4200">
          <a:solidFill>
            <a:schemeClr val="tx2"/>
          </a:solidFill>
          <a:latin typeface="Garamond" pitchFamily="1" charset="0"/>
          <a:cs typeface="Arial" charset="0"/>
        </a:defRPr>
      </a:lvl5pPr>
      <a:lvl6pPr marL="457200" algn="l" rtl="0" fontAlgn="base">
        <a:spcBef>
          <a:spcPct val="0"/>
        </a:spcBef>
        <a:spcAft>
          <a:spcPct val="0"/>
        </a:spcAft>
        <a:defRPr sz="4200">
          <a:solidFill>
            <a:schemeClr val="tx2"/>
          </a:solidFill>
          <a:latin typeface="Garamond" pitchFamily="1" charset="0"/>
          <a:cs typeface="Arial" charset="0"/>
        </a:defRPr>
      </a:lvl6pPr>
      <a:lvl7pPr marL="914400" algn="l" rtl="0" fontAlgn="base">
        <a:spcBef>
          <a:spcPct val="0"/>
        </a:spcBef>
        <a:spcAft>
          <a:spcPct val="0"/>
        </a:spcAft>
        <a:defRPr sz="4200">
          <a:solidFill>
            <a:schemeClr val="tx2"/>
          </a:solidFill>
          <a:latin typeface="Garamond" pitchFamily="1" charset="0"/>
          <a:cs typeface="Arial" charset="0"/>
        </a:defRPr>
      </a:lvl7pPr>
      <a:lvl8pPr marL="1371600" algn="l" rtl="0" fontAlgn="base">
        <a:spcBef>
          <a:spcPct val="0"/>
        </a:spcBef>
        <a:spcAft>
          <a:spcPct val="0"/>
        </a:spcAft>
        <a:defRPr sz="4200">
          <a:solidFill>
            <a:schemeClr val="tx2"/>
          </a:solidFill>
          <a:latin typeface="Garamond" pitchFamily="1" charset="0"/>
          <a:cs typeface="Arial" charset="0"/>
        </a:defRPr>
      </a:lvl8pPr>
      <a:lvl9pPr marL="1828800" algn="l" rtl="0" fontAlgn="base">
        <a:spcBef>
          <a:spcPct val="0"/>
        </a:spcBef>
        <a:spcAft>
          <a:spcPct val="0"/>
        </a:spcAft>
        <a:defRPr sz="4200">
          <a:solidFill>
            <a:schemeClr val="tx2"/>
          </a:solidFill>
          <a:latin typeface="Garamond" pitchFamily="1"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arendu.github.io/MacaronicParseUI/macaronic-demo-invers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rendu.github.io/MacaronicParseUI/macaronic-co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4.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4.png"/><Relationship Id="rId21" Type="http://schemas.openxmlformats.org/officeDocument/2006/relationships/image" Target="../media/image40.png"/><Relationship Id="rId7" Type="http://schemas.openxmlformats.org/officeDocument/2006/relationships/image" Target="../media/image27.png"/><Relationship Id="rId12" Type="http://schemas.openxmlformats.org/officeDocument/2006/relationships/image" Target="../media/image43.png"/><Relationship Id="rId17" Type="http://schemas.openxmlformats.org/officeDocument/2006/relationships/image" Target="../media/image36.png"/><Relationship Id="rId2" Type="http://schemas.openxmlformats.org/officeDocument/2006/relationships/image" Target="../media/image23.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19" Type="http://schemas.openxmlformats.org/officeDocument/2006/relationships/image" Target="../media/image38.png"/><Relationship Id="rId4" Type="http://schemas.openxmlformats.org/officeDocument/2006/relationships/image" Target="../media/image42.png"/><Relationship Id="rId9" Type="http://schemas.openxmlformats.org/officeDocument/2006/relationships/image" Target="../media/image29.png"/><Relationship Id="rId14" Type="http://schemas.openxmlformats.org/officeDocument/2006/relationships/image" Target="../media/image33.png"/><Relationship Id="rId22"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4.png"/><Relationship Id="rId21" Type="http://schemas.openxmlformats.org/officeDocument/2006/relationships/image" Target="../media/image40.png"/><Relationship Id="rId7" Type="http://schemas.openxmlformats.org/officeDocument/2006/relationships/image" Target="../media/image27.png"/><Relationship Id="rId12" Type="http://schemas.openxmlformats.org/officeDocument/2006/relationships/image" Target="../media/image43.png"/><Relationship Id="rId17" Type="http://schemas.openxmlformats.org/officeDocument/2006/relationships/image" Target="../media/image36.png"/><Relationship Id="rId2" Type="http://schemas.openxmlformats.org/officeDocument/2006/relationships/image" Target="../media/image23.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19" Type="http://schemas.openxmlformats.org/officeDocument/2006/relationships/image" Target="../media/image38.png"/><Relationship Id="rId4" Type="http://schemas.openxmlformats.org/officeDocument/2006/relationships/image" Target="../media/image42.png"/><Relationship Id="rId9" Type="http://schemas.openxmlformats.org/officeDocument/2006/relationships/image" Target="../media/image29.png"/><Relationship Id="rId14" Type="http://schemas.openxmlformats.org/officeDocument/2006/relationships/image" Target="../media/image33.png"/><Relationship Id="rId22"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4.png"/><Relationship Id="rId21" Type="http://schemas.openxmlformats.org/officeDocument/2006/relationships/image" Target="../media/image40.png"/><Relationship Id="rId7" Type="http://schemas.openxmlformats.org/officeDocument/2006/relationships/image" Target="../media/image27.png"/><Relationship Id="rId12" Type="http://schemas.openxmlformats.org/officeDocument/2006/relationships/image" Target="../media/image43.png"/><Relationship Id="rId17" Type="http://schemas.openxmlformats.org/officeDocument/2006/relationships/image" Target="../media/image36.png"/><Relationship Id="rId2" Type="http://schemas.openxmlformats.org/officeDocument/2006/relationships/image" Target="../media/image23.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19" Type="http://schemas.openxmlformats.org/officeDocument/2006/relationships/image" Target="../media/image38.png"/><Relationship Id="rId4" Type="http://schemas.openxmlformats.org/officeDocument/2006/relationships/image" Target="../media/image42.png"/><Relationship Id="rId9" Type="http://schemas.openxmlformats.org/officeDocument/2006/relationships/image" Target="../media/image29.png"/><Relationship Id="rId14" Type="http://schemas.openxmlformats.org/officeDocument/2006/relationships/image" Target="../media/image33.png"/><Relationship Id="rId22"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5.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nachrichtenleicht.d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workersandbox.mturk.com/mturk/preview?groupId=3D61YMT1ML7UHRPG31PU30H1ZKAVC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clsp.jhu.edu:3030/?assignmentId=DEMO&amp;workerId=DEMO&amp;hitId=DEMO&amp;sentenceId=5"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0.jpeg"/><Relationship Id="rId7"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9.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ame2.asu.edu/faculty/burleson/site/image/adithya.jpg"/>
          <p:cNvPicPr>
            <a:picLocks noChangeAspect="1" noChangeArrowheads="1"/>
          </p:cNvPicPr>
          <p:nvPr/>
        </p:nvPicPr>
        <p:blipFill rotWithShape="1">
          <a:blip r:embed="rId3">
            <a:extLst>
              <a:ext uri="{28A0092B-C50C-407E-A947-70E740481C1C}">
                <a14:useLocalDpi xmlns:a14="http://schemas.microsoft.com/office/drawing/2010/main" val="0"/>
              </a:ext>
            </a:extLst>
          </a:blip>
          <a:srcRect l="19891"/>
          <a:stretch/>
        </p:blipFill>
        <p:spPr bwMode="auto">
          <a:xfrm>
            <a:off x="7802784" y="4176712"/>
            <a:ext cx="960216" cy="1218606"/>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5"/>
          <p:cNvSpPr txBox="1">
            <a:spLocks noChangeArrowheads="1"/>
          </p:cNvSpPr>
          <p:nvPr/>
        </p:nvSpPr>
        <p:spPr bwMode="auto">
          <a:xfrm>
            <a:off x="3962400" y="5402759"/>
            <a:ext cx="13509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dirty="0" err="1" smtClean="0">
                <a:solidFill>
                  <a:schemeClr val="accent2"/>
                </a:solidFill>
              </a:rPr>
              <a:t>Chadia</a:t>
            </a:r>
            <a:r>
              <a:rPr lang="en-US" sz="2200" dirty="0" smtClean="0">
                <a:solidFill>
                  <a:schemeClr val="accent2"/>
                </a:solidFill>
              </a:rPr>
              <a:t/>
            </a:r>
            <a:br>
              <a:rPr lang="en-US" sz="2200" dirty="0" smtClean="0">
                <a:solidFill>
                  <a:schemeClr val="accent2"/>
                </a:solidFill>
              </a:rPr>
            </a:br>
            <a:r>
              <a:rPr lang="en-US" sz="2200" dirty="0" err="1" smtClean="0">
                <a:solidFill>
                  <a:schemeClr val="accent2"/>
                </a:solidFill>
              </a:rPr>
              <a:t>Abras</a:t>
            </a:r>
            <a:endParaRPr lang="en-US" sz="2200" dirty="0">
              <a:solidFill>
                <a:schemeClr val="accent2"/>
              </a:solidFill>
            </a:endParaRPr>
          </a:p>
        </p:txBody>
      </p:sp>
      <p:pic>
        <p:nvPicPr>
          <p:cNvPr id="1030" name="Picture 6" descr="http://education.jhu.edu/sebin/f/l/Chadia%20Abras_4_pyramid.jpg"/>
          <p:cNvPicPr>
            <a:picLocks noChangeAspect="1" noChangeArrowheads="1"/>
          </p:cNvPicPr>
          <p:nvPr/>
        </p:nvPicPr>
        <p:blipFill rotWithShape="1">
          <a:blip r:embed="rId4">
            <a:extLst>
              <a:ext uri="{28A0092B-C50C-407E-A947-70E740481C1C}">
                <a14:useLocalDpi xmlns:a14="http://schemas.microsoft.com/office/drawing/2010/main" val="0"/>
              </a:ext>
            </a:extLst>
          </a:blip>
          <a:srcRect l="13388" r="8276" b="6026"/>
          <a:stretch/>
        </p:blipFill>
        <p:spPr bwMode="auto">
          <a:xfrm>
            <a:off x="4170366" y="4145654"/>
            <a:ext cx="990600" cy="1188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lvl1pPr>
              <a:spcBef>
                <a:spcPct val="0"/>
              </a:spcBef>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Comic Sans MS" panose="030F0702030302020204" pitchFamily="66" charset="0"/>
                <a:cs typeface="Arial" panose="020B0604020202020204" pitchFamily="34" charset="0"/>
              </a:defRPr>
            </a:lvl9pPr>
          </a:lstStyle>
          <a:p>
            <a:pPr algn="r" eaLnBrk="1" hangingPunct="1">
              <a:buClrTx/>
              <a:buSzTx/>
              <a:buFontTx/>
              <a:buNone/>
            </a:pPr>
            <a:fld id="{7709097B-3E6D-4DD4-9775-2D7F828BF24E}" type="slidenum">
              <a:rPr lang="en-US" sz="1200" b="0">
                <a:latin typeface="Garamond" panose="02020404030301010803" pitchFamily="18" charset="0"/>
              </a:rPr>
              <a:pPr algn="r" eaLnBrk="1" hangingPunct="1">
                <a:buClrTx/>
                <a:buSzTx/>
                <a:buFontTx/>
                <a:buNone/>
              </a:pPr>
              <a:t>1</a:t>
            </a:fld>
            <a:endParaRPr lang="en-US" sz="1200" b="0" dirty="0">
              <a:latin typeface="Garamond" panose="02020404030301010803" pitchFamily="18" charset="0"/>
            </a:endParaRPr>
          </a:p>
        </p:txBody>
      </p:sp>
      <p:sp>
        <p:nvSpPr>
          <p:cNvPr id="9221" name="Rectangle 3"/>
          <p:cNvSpPr>
            <a:spLocks noGrp="1" noChangeArrowheads="1"/>
          </p:cNvSpPr>
          <p:nvPr>
            <p:ph type="subTitle" idx="1"/>
          </p:nvPr>
        </p:nvSpPr>
        <p:spPr>
          <a:xfrm>
            <a:off x="762000" y="1066800"/>
            <a:ext cx="8229600" cy="2819400"/>
          </a:xfrm>
        </p:spPr>
        <p:txBody>
          <a:bodyPr anchor="b"/>
          <a:lstStyle/>
          <a:p>
            <a:pPr eaLnBrk="1" hangingPunct="1">
              <a:spcBef>
                <a:spcPct val="0"/>
              </a:spcBef>
              <a:buFont typeface="Wingdings" panose="05000000000000000000" pitchFamily="2" charset="2"/>
              <a:buNone/>
            </a:pPr>
            <a:endParaRPr lang="en-US" sz="3200" dirty="0" smtClean="0">
              <a:solidFill>
                <a:schemeClr val="tx2"/>
              </a:solidFill>
            </a:endParaRPr>
          </a:p>
          <a:p>
            <a:pPr eaLnBrk="1" hangingPunct="1">
              <a:spcBef>
                <a:spcPct val="0"/>
              </a:spcBef>
              <a:buFont typeface="Wingdings" panose="05000000000000000000" pitchFamily="2" charset="2"/>
              <a:buNone/>
            </a:pPr>
            <a:endParaRPr lang="en-US" sz="3200" dirty="0" smtClean="0">
              <a:solidFill>
                <a:schemeClr val="tx2"/>
              </a:solidFill>
            </a:endParaRPr>
          </a:p>
          <a:p>
            <a:pPr eaLnBrk="1" hangingPunct="1">
              <a:spcBef>
                <a:spcPct val="0"/>
              </a:spcBef>
              <a:buFont typeface="Wingdings" panose="05000000000000000000" pitchFamily="2" charset="2"/>
              <a:buNone/>
            </a:pPr>
            <a:endParaRPr lang="en-US" sz="3200" dirty="0" smtClean="0">
              <a:solidFill>
                <a:schemeClr val="tx2"/>
              </a:solidFill>
            </a:endParaRPr>
          </a:p>
          <a:p>
            <a:pPr algn="r" eaLnBrk="1" hangingPunct="1">
              <a:spcBef>
                <a:spcPct val="0"/>
              </a:spcBef>
              <a:buFont typeface="Wingdings" panose="05000000000000000000" pitchFamily="2" charset="2"/>
              <a:buNone/>
            </a:pPr>
            <a:r>
              <a:rPr lang="en-US" sz="3200" dirty="0" smtClean="0">
                <a:solidFill>
                  <a:schemeClr val="tx2"/>
                </a:solidFill>
              </a:rPr>
              <a:t>Jan. 2016</a:t>
            </a:r>
          </a:p>
          <a:p>
            <a:pPr algn="r" eaLnBrk="1" hangingPunct="1">
              <a:spcBef>
                <a:spcPct val="0"/>
              </a:spcBef>
              <a:buFont typeface="Wingdings" panose="05000000000000000000" pitchFamily="2" charset="2"/>
              <a:buNone/>
            </a:pPr>
            <a:r>
              <a:rPr lang="en-US" sz="3200" dirty="0" smtClean="0">
                <a:solidFill>
                  <a:schemeClr val="tx2"/>
                </a:solidFill>
              </a:rPr>
              <a:t>					SOL Symposium</a:t>
            </a:r>
          </a:p>
        </p:txBody>
      </p:sp>
      <p:sp>
        <p:nvSpPr>
          <p:cNvPr id="9222" name="Rectangle 10"/>
          <p:cNvSpPr>
            <a:spLocks noGrp="1" noChangeArrowheads="1"/>
          </p:cNvSpPr>
          <p:nvPr>
            <p:ph type="ctrTitle"/>
          </p:nvPr>
        </p:nvSpPr>
        <p:spPr>
          <a:xfrm>
            <a:off x="838200" y="1219200"/>
            <a:ext cx="8142288" cy="1752600"/>
          </a:xfrm>
        </p:spPr>
        <p:txBody>
          <a:bodyPr/>
          <a:lstStyle/>
          <a:p>
            <a:pPr eaLnBrk="1" hangingPunct="1"/>
            <a:r>
              <a:rPr lang="en-US" sz="3200" dirty="0"/>
              <a:t>Gradually Learning to Read a Foreign Language: </a:t>
            </a:r>
            <a:r>
              <a:rPr lang="en-US" sz="4000" dirty="0" smtClean="0"/>
              <a:t/>
            </a:r>
            <a:br>
              <a:rPr lang="en-US" sz="4000" dirty="0" smtClean="0"/>
            </a:br>
            <a:r>
              <a:rPr lang="en-US" sz="4000" dirty="0" smtClean="0"/>
              <a:t>Adaptive </a:t>
            </a:r>
            <a:r>
              <a:rPr lang="en-US" sz="4000" dirty="0"/>
              <a:t>Partial Machine Translation</a:t>
            </a:r>
            <a:endParaRPr lang="en-US" sz="4000" b="1" dirty="0" smtClean="0"/>
          </a:p>
        </p:txBody>
      </p:sp>
      <p:pic>
        <p:nvPicPr>
          <p:cNvPr id="922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38400"/>
            <a:ext cx="95726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14" descr="university.small.vertical.blue.500p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037138"/>
            <a:ext cx="3429000" cy="2201862"/>
          </a:xfrm>
          <a:prstGeom prst="rect">
            <a:avLst/>
          </a:prstGeom>
          <a:noFill/>
          <a:extLst>
            <a:ext uri="{909E8E84-426E-40DD-AFC4-6F175D3DCCD1}">
              <a14:hiddenFill xmlns:a14="http://schemas.microsoft.com/office/drawing/2010/main">
                <a:solidFill>
                  <a:srgbClr val="FFFFFF"/>
                </a:solidFill>
              </a14:hiddenFill>
            </a:ext>
          </a:extLst>
        </p:spPr>
      </p:pic>
      <p:sp>
        <p:nvSpPr>
          <p:cNvPr id="9231" name="Text Box 15"/>
          <p:cNvSpPr txBox="1">
            <a:spLocks noChangeArrowheads="1"/>
          </p:cNvSpPr>
          <p:nvPr/>
        </p:nvSpPr>
        <p:spPr bwMode="auto">
          <a:xfrm>
            <a:off x="1828800" y="3301425"/>
            <a:ext cx="28400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smtClean="0">
                <a:solidFill>
                  <a:schemeClr val="tx2"/>
                </a:solidFill>
                <a:latin typeface="+mn-lt"/>
                <a:cs typeface="+mn-cs"/>
              </a:rPr>
              <a:t>Jason </a:t>
            </a:r>
            <a:r>
              <a:rPr lang="en-US" sz="3200" dirty="0">
                <a:solidFill>
                  <a:schemeClr val="tx2"/>
                </a:solidFill>
                <a:latin typeface="+mn-lt"/>
                <a:cs typeface="+mn-cs"/>
              </a:rPr>
              <a:t>Eisner</a:t>
            </a:r>
          </a:p>
        </p:txBody>
      </p:sp>
      <p:sp>
        <p:nvSpPr>
          <p:cNvPr id="21" name="Text Box 15"/>
          <p:cNvSpPr txBox="1">
            <a:spLocks noChangeArrowheads="1"/>
          </p:cNvSpPr>
          <p:nvPr/>
        </p:nvSpPr>
        <p:spPr bwMode="auto">
          <a:xfrm>
            <a:off x="5181600" y="5410200"/>
            <a:ext cx="1219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dirty="0" smtClean="0">
                <a:solidFill>
                  <a:schemeClr val="accent2"/>
                </a:solidFill>
              </a:rPr>
              <a:t>Philipp</a:t>
            </a:r>
            <a:br>
              <a:rPr lang="en-US" sz="2200" dirty="0" smtClean="0">
                <a:solidFill>
                  <a:schemeClr val="accent2"/>
                </a:solidFill>
              </a:rPr>
            </a:br>
            <a:r>
              <a:rPr lang="en-US" sz="2200" dirty="0" smtClean="0">
                <a:solidFill>
                  <a:schemeClr val="accent2"/>
                </a:solidFill>
              </a:rPr>
              <a:t>Koehn</a:t>
            </a:r>
            <a:endParaRPr lang="en-US" sz="2200" dirty="0">
              <a:solidFill>
                <a:schemeClr val="accent2"/>
              </a:solidFill>
            </a:endParaRPr>
          </a:p>
        </p:txBody>
      </p:sp>
      <p:sp>
        <p:nvSpPr>
          <p:cNvPr id="24" name="Text Box 15"/>
          <p:cNvSpPr txBox="1">
            <a:spLocks noChangeArrowheads="1"/>
          </p:cNvSpPr>
          <p:nvPr/>
        </p:nvSpPr>
        <p:spPr bwMode="auto">
          <a:xfrm>
            <a:off x="7620000" y="5402759"/>
            <a:ext cx="135096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dirty="0" err="1" smtClean="0">
                <a:solidFill>
                  <a:schemeClr val="accent2"/>
                </a:solidFill>
              </a:rPr>
              <a:t>Adithya</a:t>
            </a:r>
            <a:r>
              <a:rPr lang="en-US" sz="2200" dirty="0" smtClean="0">
                <a:solidFill>
                  <a:schemeClr val="accent2"/>
                </a:solidFill>
              </a:rPr>
              <a:t> </a:t>
            </a:r>
            <a:r>
              <a:rPr lang="en-US" sz="2200" dirty="0" err="1" smtClean="0">
                <a:solidFill>
                  <a:schemeClr val="accent2"/>
                </a:solidFill>
              </a:rPr>
              <a:t>Rendu-chintala</a:t>
            </a:r>
            <a:endParaRPr lang="en-US" sz="2200" dirty="0">
              <a:solidFill>
                <a:schemeClr val="accent2"/>
              </a:solidFill>
            </a:endParaRPr>
          </a:p>
        </p:txBody>
      </p:sp>
      <p:sp>
        <p:nvSpPr>
          <p:cNvPr id="25" name="Text Box 15"/>
          <p:cNvSpPr txBox="1">
            <a:spLocks noChangeArrowheads="1"/>
          </p:cNvSpPr>
          <p:nvPr/>
        </p:nvSpPr>
        <p:spPr bwMode="auto">
          <a:xfrm>
            <a:off x="6324600" y="5410200"/>
            <a:ext cx="13509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dirty="0" smtClean="0">
                <a:solidFill>
                  <a:schemeClr val="accent2"/>
                </a:solidFill>
              </a:rPr>
              <a:t>Rebecca</a:t>
            </a:r>
            <a:br>
              <a:rPr lang="en-US" sz="2200" dirty="0" smtClean="0">
                <a:solidFill>
                  <a:schemeClr val="accent2"/>
                </a:solidFill>
              </a:rPr>
            </a:br>
            <a:r>
              <a:rPr lang="en-US" sz="2200" dirty="0" smtClean="0">
                <a:solidFill>
                  <a:schemeClr val="accent2"/>
                </a:solidFill>
              </a:rPr>
              <a:t>Knowles</a:t>
            </a:r>
            <a:endParaRPr lang="en-US" sz="2200" dirty="0">
              <a:solidFill>
                <a:schemeClr val="accent2"/>
              </a:solidFill>
            </a:endParaRPr>
          </a:p>
        </p:txBody>
      </p:sp>
      <p:sp>
        <p:nvSpPr>
          <p:cNvPr id="9" name="Slide Number Placeholder 8"/>
          <p:cNvSpPr>
            <a:spLocks noGrp="1"/>
          </p:cNvSpPr>
          <p:nvPr>
            <p:ph type="sldNum" sz="quarter" idx="10"/>
          </p:nvPr>
        </p:nvSpPr>
        <p:spPr/>
        <p:txBody>
          <a:bodyPr/>
          <a:lstStyle/>
          <a:p>
            <a:fld id="{49DE1205-2570-481F-8800-60FB5913B51D}" type="slidenum">
              <a:rPr lang="en-US" smtClean="0"/>
              <a:pPr/>
              <a:t>1</a:t>
            </a:fld>
            <a:endParaRPr lang="en-US"/>
          </a:p>
        </p:txBody>
      </p:sp>
      <p:sp>
        <p:nvSpPr>
          <p:cNvPr id="19" name="Text Box 15"/>
          <p:cNvSpPr txBox="1">
            <a:spLocks noChangeArrowheads="1"/>
          </p:cNvSpPr>
          <p:nvPr/>
        </p:nvSpPr>
        <p:spPr bwMode="auto">
          <a:xfrm>
            <a:off x="1905000" y="5511225"/>
            <a:ext cx="28400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smtClean="0">
                <a:solidFill>
                  <a:schemeClr val="tx2"/>
                </a:solidFill>
                <a:latin typeface="+mn-lt"/>
                <a:cs typeface="+mn-cs"/>
              </a:rPr>
              <a:t>with</a:t>
            </a:r>
            <a:endParaRPr lang="en-US" sz="3200" dirty="0">
              <a:solidFill>
                <a:schemeClr val="tx2"/>
              </a:solidFill>
              <a:latin typeface="+mn-lt"/>
              <a:cs typeface="+mn-cs"/>
            </a:endParaRPr>
          </a:p>
        </p:txBody>
      </p:sp>
      <p:pic>
        <p:nvPicPr>
          <p:cNvPr id="1028" name="Picture 4" descr="http://www.cs.jhu.edu/~phi/koehn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1787" y="4145654"/>
            <a:ext cx="933447" cy="12496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400" y="4176712"/>
            <a:ext cx="867861" cy="121860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Immersion: Learning through Doing</a:t>
            </a:r>
          </a:p>
        </p:txBody>
      </p:sp>
      <p:sp>
        <p:nvSpPr>
          <p:cNvPr id="3" name="Content Placeholder 2"/>
          <p:cNvSpPr>
            <a:spLocks noGrp="1"/>
          </p:cNvSpPr>
          <p:nvPr>
            <p:ph idx="1"/>
          </p:nvPr>
        </p:nvSpPr>
        <p:spPr>
          <a:xfrm>
            <a:off x="446049" y="1481254"/>
            <a:ext cx="8229600" cy="4530725"/>
          </a:xfrm>
        </p:spPr>
        <p:txBody>
          <a:bodyPr/>
          <a:lstStyle/>
          <a:p>
            <a:r>
              <a:rPr lang="en-US" dirty="0" smtClean="0"/>
              <a:t>“Incidental learning” is powerful:</a:t>
            </a:r>
          </a:p>
          <a:p>
            <a:pPr lvl="1"/>
            <a:r>
              <a:rPr lang="en-US" dirty="0" smtClean="0"/>
              <a:t>You’re reading something that interests you.</a:t>
            </a:r>
          </a:p>
          <a:p>
            <a:pPr lvl="1"/>
            <a:r>
              <a:rPr lang="en-US" dirty="0" smtClean="0"/>
              <a:t>You learn how a word is really used </a:t>
            </a:r>
            <a:r>
              <a:rPr lang="en-US" i="1" dirty="0" smtClean="0"/>
              <a:t>in context.</a:t>
            </a:r>
          </a:p>
          <a:p>
            <a:pPr lvl="1"/>
            <a:r>
              <a:rPr lang="en-US" dirty="0" smtClean="0"/>
              <a:t>If you needed to engage with the new word to understand the text, you’ll retain it better.</a:t>
            </a:r>
            <a:br>
              <a:rPr lang="en-US" dirty="0" smtClean="0"/>
            </a:br>
            <a:r>
              <a:rPr lang="en-US" sz="2000" dirty="0" smtClean="0"/>
              <a:t>(“depth of processing” hypothesis, Craik et al. 1972)</a:t>
            </a:r>
          </a:p>
          <a:p>
            <a:pPr lvl="1"/>
            <a:r>
              <a:rPr lang="en-US" dirty="0" smtClean="0"/>
              <a:t>Builds coping strategies for using the language successfully outside the classroom.</a:t>
            </a:r>
          </a:p>
          <a:p>
            <a:pPr lvl="1"/>
            <a:endParaRPr lang="en-US" dirty="0"/>
          </a:p>
          <a:p>
            <a:pPr marL="344487" lvl="1" indent="0">
              <a:buNone/>
            </a:pPr>
            <a:r>
              <a:rPr lang="en-US" sz="2000" dirty="0" smtClean="0"/>
              <a:t>(</a:t>
            </a:r>
            <a:r>
              <a:rPr lang="en-US" sz="2000" dirty="0" err="1" smtClean="0"/>
              <a:t>Krashen</a:t>
            </a:r>
            <a:r>
              <a:rPr lang="en-US" sz="2000" dirty="0" smtClean="0"/>
              <a:t> 1989, </a:t>
            </a:r>
            <a:r>
              <a:rPr lang="en-US" sz="2000" dirty="0" err="1" smtClean="0"/>
              <a:t>Huckin</a:t>
            </a:r>
            <a:r>
              <a:rPr lang="en-US" sz="2000" dirty="0" smtClean="0"/>
              <a:t> &amp; </a:t>
            </a:r>
            <a:r>
              <a:rPr lang="en-US" sz="2000" dirty="0" err="1" smtClean="0"/>
              <a:t>Coady</a:t>
            </a:r>
            <a:r>
              <a:rPr lang="en-US" sz="2000" dirty="0" smtClean="0"/>
              <a:t> 1999,</a:t>
            </a:r>
            <a:br>
              <a:rPr lang="en-US" sz="2000" dirty="0" smtClean="0"/>
            </a:br>
            <a:r>
              <a:rPr lang="en-US" sz="2000" dirty="0" smtClean="0"/>
              <a:t>Elgort &amp; Warren 2014, etc.)</a:t>
            </a:r>
          </a:p>
        </p:txBody>
      </p:sp>
      <p:sp>
        <p:nvSpPr>
          <p:cNvPr id="4" name="Slide Number Placeholder 3"/>
          <p:cNvSpPr>
            <a:spLocks noGrp="1"/>
          </p:cNvSpPr>
          <p:nvPr>
            <p:ph type="sldNum" sz="quarter" idx="10"/>
          </p:nvPr>
        </p:nvSpPr>
        <p:spPr/>
        <p:txBody>
          <a:bodyPr/>
          <a:lstStyle/>
          <a:p>
            <a:fld id="{31A35EC1-B1B4-4FA8-B2AD-670C5F0CF62D}" type="slidenum">
              <a:rPr lang="en-US" smtClean="0"/>
              <a:pPr/>
              <a:t>10</a:t>
            </a:fld>
            <a:endParaRPr lang="en-US"/>
          </a:p>
        </p:txBody>
      </p:sp>
      <p:pic>
        <p:nvPicPr>
          <p:cNvPr id="6" name="Picture 2" descr="http://static.guim.co.uk/sys-images/Guardian/Pix/pictures/2009/3/23/1237806064989/Young-man-reading-a-book-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976798" y="4760120"/>
            <a:ext cx="1252802" cy="150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4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Immersion: Learning through Doing</a:t>
            </a:r>
          </a:p>
        </p:txBody>
      </p:sp>
      <p:sp>
        <p:nvSpPr>
          <p:cNvPr id="3" name="Content Placeholder 2"/>
          <p:cNvSpPr>
            <a:spLocks noGrp="1"/>
          </p:cNvSpPr>
          <p:nvPr>
            <p:ph idx="1"/>
          </p:nvPr>
        </p:nvSpPr>
        <p:spPr>
          <a:xfrm>
            <a:off x="457200" y="1489075"/>
            <a:ext cx="8229600" cy="4530725"/>
          </a:xfrm>
        </p:spPr>
        <p:txBody>
          <a:bodyPr/>
          <a:lstStyle/>
          <a:p>
            <a:r>
              <a:rPr lang="en-US" dirty="0" smtClean="0"/>
              <a:t>“Incidental learning” is powerful</a:t>
            </a:r>
          </a:p>
          <a:p>
            <a:r>
              <a:rPr lang="en-US" dirty="0" smtClean="0"/>
              <a:t>But not possible for adult beginners??</a:t>
            </a:r>
          </a:p>
          <a:p>
            <a:pPr lvl="1"/>
            <a:r>
              <a:rPr lang="en-US" dirty="0" smtClean="0"/>
              <a:t>To guess new words, you need to understand about 98% of the context      	</a:t>
            </a:r>
            <a:r>
              <a:rPr lang="en-US" sz="1800" dirty="0" smtClean="0"/>
              <a:t>(</a:t>
            </a:r>
            <a:r>
              <a:rPr lang="en-US" sz="1800" dirty="0"/>
              <a:t>Nation 1990, </a:t>
            </a:r>
            <a:r>
              <a:rPr lang="en-US" sz="1800" dirty="0" err="1"/>
              <a:t>Laufer</a:t>
            </a:r>
            <a:r>
              <a:rPr lang="en-US" sz="1800" dirty="0"/>
              <a:t> 1997, etc</a:t>
            </a:r>
            <a:r>
              <a:rPr lang="en-US" sz="1800" dirty="0" smtClean="0"/>
              <a:t>.)</a:t>
            </a:r>
            <a:endParaRPr lang="en-US" dirty="0" smtClean="0"/>
          </a:p>
          <a:p>
            <a:pPr lvl="1"/>
            <a:r>
              <a:rPr lang="en-US" dirty="0" smtClean="0"/>
              <a:t>So to read adult text, you need ~5000 words already</a:t>
            </a:r>
          </a:p>
          <a:p>
            <a:pPr lvl="2"/>
            <a:r>
              <a:rPr lang="en-US" dirty="0" smtClean="0"/>
              <a:t>And understand suffixes, sentence structure, etc.</a:t>
            </a:r>
          </a:p>
          <a:p>
            <a:pPr lvl="2">
              <a:buClr>
                <a:srgbClr val="CC9900"/>
              </a:buClr>
            </a:pPr>
            <a:r>
              <a:rPr lang="en-US" dirty="0" smtClean="0"/>
              <a:t>“Participants whose text comprehension</a:t>
            </a:r>
            <a:br>
              <a:rPr lang="en-US" dirty="0" smtClean="0"/>
            </a:br>
            <a:r>
              <a:rPr lang="en-US" dirty="0" smtClean="0"/>
              <a:t>was low were less likely to learn the</a:t>
            </a:r>
            <a:br>
              <a:rPr lang="en-US" dirty="0" smtClean="0"/>
            </a:br>
            <a:r>
              <a:rPr lang="en-US" dirty="0" smtClean="0"/>
              <a:t>meanings of the new vocab items …”</a:t>
            </a:r>
            <a:br>
              <a:rPr lang="en-US" dirty="0" smtClean="0"/>
            </a:br>
            <a:r>
              <a:rPr lang="en-US" dirty="0" smtClean="0"/>
              <a:t>			</a:t>
            </a:r>
            <a:r>
              <a:rPr lang="en-US" sz="1800" dirty="0" smtClean="0">
                <a:solidFill>
                  <a:srgbClr val="000000"/>
                </a:solidFill>
              </a:rPr>
              <a:t>(</a:t>
            </a:r>
            <a:r>
              <a:rPr lang="en-US" sz="1800" dirty="0" err="1">
                <a:solidFill>
                  <a:srgbClr val="000000"/>
                </a:solidFill>
              </a:rPr>
              <a:t>Elgot</a:t>
            </a:r>
            <a:r>
              <a:rPr lang="en-US" sz="1800" dirty="0">
                <a:solidFill>
                  <a:srgbClr val="000000"/>
                </a:solidFill>
              </a:rPr>
              <a:t> &amp; Warren 2014</a:t>
            </a:r>
            <a:r>
              <a:rPr lang="en-US" sz="1800" dirty="0" smtClean="0">
                <a:solidFill>
                  <a:srgbClr val="000000"/>
                </a:solidFill>
              </a:rPr>
              <a:t>)</a:t>
            </a:r>
            <a:endParaRPr lang="en-US" dirty="0" smtClean="0"/>
          </a:p>
          <a:p>
            <a:pPr lvl="2"/>
            <a:endParaRPr lang="en-US" dirty="0"/>
          </a:p>
          <a:p>
            <a:pPr marL="0" indent="0">
              <a:buNone/>
            </a:pPr>
            <a:endParaRPr lang="en-US" sz="2000" dirty="0" smtClean="0"/>
          </a:p>
        </p:txBody>
      </p:sp>
      <p:sp>
        <p:nvSpPr>
          <p:cNvPr id="4" name="Slide Number Placeholder 3"/>
          <p:cNvSpPr>
            <a:spLocks noGrp="1"/>
          </p:cNvSpPr>
          <p:nvPr>
            <p:ph type="sldNum" sz="quarter" idx="10"/>
          </p:nvPr>
        </p:nvSpPr>
        <p:spPr/>
        <p:txBody>
          <a:bodyPr/>
          <a:lstStyle/>
          <a:p>
            <a:fld id="{31A35EC1-B1B4-4FA8-B2AD-670C5F0CF62D}" type="slidenum">
              <a:rPr lang="en-US" smtClean="0"/>
              <a:pPr/>
              <a:t>11</a:t>
            </a:fld>
            <a:endParaRPr lang="en-US"/>
          </a:p>
        </p:txBody>
      </p:sp>
      <p:pic>
        <p:nvPicPr>
          <p:cNvPr id="6" name="Picture 2" descr="http://static.guim.co.uk/sys-images/Guardian/Pix/pictures/2009/3/23/1237806064989/Young-man-reading-a-book-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976798" y="4760120"/>
            <a:ext cx="1252802" cy="150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9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Immersion: Learning through Doing</a:t>
            </a:r>
          </a:p>
        </p:txBody>
      </p:sp>
      <p:sp>
        <p:nvSpPr>
          <p:cNvPr id="3" name="Content Placeholder 2"/>
          <p:cNvSpPr>
            <a:spLocks noGrp="1"/>
          </p:cNvSpPr>
          <p:nvPr>
            <p:ph idx="1"/>
          </p:nvPr>
        </p:nvSpPr>
        <p:spPr>
          <a:xfrm>
            <a:off x="457200" y="1489075"/>
            <a:ext cx="8229600" cy="4530725"/>
          </a:xfrm>
        </p:spPr>
        <p:txBody>
          <a:bodyPr/>
          <a:lstStyle/>
          <a:p>
            <a:r>
              <a:rPr lang="en-US" dirty="0" smtClean="0"/>
              <a:t>“Incidental learning” is powerful</a:t>
            </a:r>
          </a:p>
          <a:p>
            <a:r>
              <a:rPr lang="en-US" dirty="0" smtClean="0"/>
              <a:t>But not possible for adult beginners??</a:t>
            </a:r>
          </a:p>
          <a:p>
            <a:pPr lvl="1"/>
            <a:r>
              <a:rPr lang="en-US" dirty="0" smtClean="0"/>
              <a:t>To guess new words, you need to understand about 98% of the context      	</a:t>
            </a:r>
            <a:r>
              <a:rPr lang="en-US" sz="1800" dirty="0" smtClean="0"/>
              <a:t>(</a:t>
            </a:r>
            <a:r>
              <a:rPr lang="en-US" sz="1800" dirty="0"/>
              <a:t>Nation 1990, </a:t>
            </a:r>
            <a:r>
              <a:rPr lang="en-US" sz="1800" dirty="0" err="1"/>
              <a:t>Laufer</a:t>
            </a:r>
            <a:r>
              <a:rPr lang="en-US" sz="1800" dirty="0"/>
              <a:t> 1997, etc</a:t>
            </a:r>
            <a:r>
              <a:rPr lang="en-US" sz="1800" dirty="0" smtClean="0"/>
              <a:t>.)</a:t>
            </a:r>
            <a:endParaRPr lang="en-US" dirty="0" smtClean="0"/>
          </a:p>
          <a:p>
            <a:pPr lvl="1"/>
            <a:r>
              <a:rPr lang="en-US" dirty="0" smtClean="0"/>
              <a:t>So to read adult text, you need ~5000 words already</a:t>
            </a:r>
          </a:p>
          <a:p>
            <a:pPr lvl="2"/>
            <a:endParaRPr lang="en-US" dirty="0" smtClean="0"/>
          </a:p>
          <a:p>
            <a:pPr lvl="2"/>
            <a:endParaRPr lang="en-US" dirty="0"/>
          </a:p>
          <a:p>
            <a:pPr marL="0" indent="0">
              <a:buNone/>
            </a:pPr>
            <a:endParaRPr lang="en-US" sz="2000" dirty="0" smtClean="0"/>
          </a:p>
        </p:txBody>
      </p:sp>
      <p:sp>
        <p:nvSpPr>
          <p:cNvPr id="4" name="Slide Number Placeholder 3"/>
          <p:cNvSpPr>
            <a:spLocks noGrp="1"/>
          </p:cNvSpPr>
          <p:nvPr>
            <p:ph type="sldNum" sz="quarter" idx="10"/>
          </p:nvPr>
        </p:nvSpPr>
        <p:spPr/>
        <p:txBody>
          <a:bodyPr/>
          <a:lstStyle/>
          <a:p>
            <a:fld id="{31A35EC1-B1B4-4FA8-B2AD-670C5F0CF62D}" type="slidenum">
              <a:rPr lang="en-US" smtClean="0"/>
              <a:pPr/>
              <a:t>12</a:t>
            </a:fld>
            <a:endParaRPr lang="en-US"/>
          </a:p>
        </p:txBody>
      </p:sp>
      <p:sp>
        <p:nvSpPr>
          <p:cNvPr id="9" name="Rectangle 8"/>
          <p:cNvSpPr/>
          <p:nvPr/>
        </p:nvSpPr>
        <p:spPr>
          <a:xfrm>
            <a:off x="3581400" y="4262497"/>
            <a:ext cx="5257800" cy="1446550"/>
          </a:xfrm>
          <a:prstGeom prst="rect">
            <a:avLst/>
          </a:prstGeom>
        </p:spPr>
        <p:txBody>
          <a:bodyPr wrap="square">
            <a:spAutoFit/>
          </a:bodyPr>
          <a:lstStyle/>
          <a:p>
            <a:pPr marL="1022350" lvl="2" indent="-350838" algn="l" eaLnBrk="1" hangingPunct="1">
              <a:buClr>
                <a:srgbClr val="CC9900"/>
              </a:buClr>
              <a:buFont typeface="Wingdings" panose="05000000000000000000" pitchFamily="2" charset="2"/>
              <a:buChar char="n"/>
            </a:pPr>
            <a:r>
              <a:rPr lang="en-US" sz="2200" dirty="0">
                <a:solidFill>
                  <a:srgbClr val="000000"/>
                </a:solidFill>
                <a:latin typeface="Candara"/>
                <a:cs typeface="Arial"/>
              </a:rPr>
              <a:t>“Larger gains were revealed for ... readers who </a:t>
            </a:r>
            <a:r>
              <a:rPr lang="en-US" sz="2200" dirty="0" smtClean="0">
                <a:solidFill>
                  <a:srgbClr val="000000"/>
                </a:solidFill>
                <a:latin typeface="Candara"/>
                <a:cs typeface="Arial"/>
              </a:rPr>
              <a:t>reported </a:t>
            </a:r>
            <a:r>
              <a:rPr lang="en-US" sz="2200" dirty="0">
                <a:solidFill>
                  <a:srgbClr val="000000"/>
                </a:solidFill>
                <a:latin typeface="Candara"/>
                <a:cs typeface="Arial"/>
              </a:rPr>
              <a:t>higher interest and enjoyment…”</a:t>
            </a:r>
            <a:br>
              <a:rPr lang="en-US" sz="2200" dirty="0">
                <a:solidFill>
                  <a:srgbClr val="000000"/>
                </a:solidFill>
                <a:latin typeface="Candara"/>
                <a:cs typeface="Arial"/>
              </a:rPr>
            </a:br>
            <a:r>
              <a:rPr lang="en-US" sz="2200" dirty="0">
                <a:solidFill>
                  <a:srgbClr val="000000"/>
                </a:solidFill>
                <a:latin typeface="Candara"/>
                <a:cs typeface="Arial"/>
              </a:rPr>
              <a:t>		</a:t>
            </a:r>
            <a:r>
              <a:rPr lang="en-US" sz="1800" dirty="0" smtClean="0">
                <a:solidFill>
                  <a:srgbClr val="000000"/>
                </a:solidFill>
                <a:latin typeface="Candara"/>
                <a:cs typeface="Arial"/>
              </a:rPr>
              <a:t>(</a:t>
            </a:r>
            <a:r>
              <a:rPr lang="en-US" sz="1800" dirty="0">
                <a:solidFill>
                  <a:srgbClr val="000000"/>
                </a:solidFill>
                <a:latin typeface="Candara"/>
                <a:cs typeface="Arial"/>
              </a:rPr>
              <a:t>Elgort &amp; Warren 2014)</a:t>
            </a:r>
            <a:endParaRPr lang="en-US" sz="2200" dirty="0">
              <a:solidFill>
                <a:srgbClr val="000000"/>
              </a:solidFill>
              <a:latin typeface="Candara"/>
              <a:cs typeface="Arial"/>
            </a:endParaRPr>
          </a:p>
        </p:txBody>
      </p:sp>
      <p:pic>
        <p:nvPicPr>
          <p:cNvPr id="5126" name="Picture 6" descr="https://d1u1p2xjjiahg3.cloudfront.net/27916785-e406-4828-b664-7517cfffc9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876942"/>
            <a:ext cx="4333875" cy="298105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0" y="3886200"/>
            <a:ext cx="4343400" cy="2967038"/>
            <a:chOff x="0" y="3886200"/>
            <a:chExt cx="4343400" cy="2967038"/>
          </a:xfrm>
        </p:grpSpPr>
        <p:cxnSp>
          <p:nvCxnSpPr>
            <p:cNvPr id="11" name="Straight Connector 10"/>
            <p:cNvCxnSpPr/>
            <p:nvPr/>
          </p:nvCxnSpPr>
          <p:spPr>
            <a:xfrm>
              <a:off x="0" y="3886200"/>
              <a:ext cx="4343400" cy="29670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0" y="3886200"/>
              <a:ext cx="4343400" cy="29670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769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1985</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13</a:t>
            </a:fld>
            <a:endParaRPr lang="en-US"/>
          </a:p>
        </p:txBody>
      </p:sp>
      <p:pic>
        <p:nvPicPr>
          <p:cNvPr id="8194" name="Picture 2" descr="http://cs.jhu.edu/~jason/images/self/ch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2641034" cy="22288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505200" y="1417639"/>
            <a:ext cx="5181600" cy="3916361"/>
          </a:xfrm>
        </p:spPr>
        <p:txBody>
          <a:bodyPr/>
          <a:lstStyle/>
          <a:p>
            <a:r>
              <a:rPr lang="en-US" dirty="0" smtClean="0"/>
              <a:t>Studying high school French</a:t>
            </a:r>
          </a:p>
          <a:p>
            <a:pPr lvl="1"/>
            <a:r>
              <a:rPr lang="en-US" dirty="0" smtClean="0"/>
              <a:t>Great deal of vocabulary</a:t>
            </a:r>
          </a:p>
          <a:p>
            <a:pPr lvl="1"/>
            <a:r>
              <a:rPr lang="en-US" dirty="0" smtClean="0"/>
              <a:t>Occasional exciting tidbits of grammar</a:t>
            </a:r>
          </a:p>
          <a:p>
            <a:pPr lvl="1"/>
            <a:r>
              <a:rPr lang="en-US" dirty="0" smtClean="0"/>
              <a:t>Little exposure to living language</a:t>
            </a:r>
          </a:p>
          <a:p>
            <a:pPr lvl="2"/>
            <a:r>
              <a:rPr lang="en-US" dirty="0" smtClean="0"/>
              <a:t>Trying to read a novel or newspaper was a painful exercise with a dictionary</a:t>
            </a:r>
          </a:p>
          <a:p>
            <a:endParaRPr lang="en-US" dirty="0" smtClean="0"/>
          </a:p>
          <a:p>
            <a:endParaRPr lang="en-US" dirty="0" smtClean="0"/>
          </a:p>
          <a:p>
            <a:pPr lvl="2"/>
            <a:endParaRPr lang="en-US" dirty="0" smtClean="0"/>
          </a:p>
          <a:p>
            <a:pPr lvl="2"/>
            <a:endParaRPr lang="en-US" dirty="0"/>
          </a:p>
          <a:p>
            <a:pPr marL="0" indent="0">
              <a:buNone/>
            </a:pPr>
            <a:endParaRPr lang="en-US" sz="2000" dirty="0" smtClean="0"/>
          </a:p>
        </p:txBody>
      </p:sp>
      <p:sp>
        <p:nvSpPr>
          <p:cNvPr id="6" name="TextBox 5"/>
          <p:cNvSpPr txBox="1"/>
          <p:nvPr/>
        </p:nvSpPr>
        <p:spPr>
          <a:xfrm>
            <a:off x="436911" y="5619690"/>
            <a:ext cx="8630889" cy="400110"/>
          </a:xfrm>
          <a:prstGeom prst="rect">
            <a:avLst/>
          </a:prstGeom>
          <a:noFill/>
        </p:spPr>
        <p:txBody>
          <a:bodyPr wrap="none" rtlCol="0">
            <a:spAutoFit/>
          </a:bodyPr>
          <a:lstStyle/>
          <a:p>
            <a:pPr algn="l"/>
            <a:r>
              <a:rPr lang="en-US" b="1" dirty="0" smtClean="0">
                <a:solidFill>
                  <a:srgbClr val="0070C0"/>
                </a:solidFill>
              </a:rPr>
              <a:t>Could I write a novel that gradually transitioned from English into French??</a:t>
            </a:r>
            <a:endParaRPr lang="en-US" b="1" dirty="0">
              <a:solidFill>
                <a:srgbClr val="0070C0"/>
              </a:solidFill>
            </a:endParaRPr>
          </a:p>
        </p:txBody>
      </p:sp>
      <p:pic>
        <p:nvPicPr>
          <p:cNvPr id="8196" name="Picture 4" descr="http://thumbs.dreamstime.com/z/cartoon-light-bulb-208609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1560"/>
          <a:stretch/>
        </p:blipFill>
        <p:spPr bwMode="auto">
          <a:xfrm>
            <a:off x="1143000" y="4267200"/>
            <a:ext cx="1139825" cy="131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Macaronic Language</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14</a:t>
            </a:fld>
            <a:endParaRPr lang="en-US"/>
          </a:p>
        </p:txBody>
      </p:sp>
      <p:sp>
        <p:nvSpPr>
          <p:cNvPr id="5" name="Rectangle 1"/>
          <p:cNvSpPr>
            <a:spLocks noChangeArrowheads="1"/>
          </p:cNvSpPr>
          <p:nvPr/>
        </p:nvSpPr>
        <p:spPr bwMode="auto">
          <a:xfrm>
            <a:off x="4397679" y="1057156"/>
            <a:ext cx="3908121" cy="5724644"/>
          </a:xfrm>
          <a:prstGeom prst="rect">
            <a:avLst/>
          </a:prstGeom>
          <a:solidFill>
            <a:srgbClr val="F4FDA1"/>
          </a:solidFill>
          <a:ln>
            <a:noFill/>
          </a:ln>
          <a:effectLst/>
        </p:spPr>
        <p:txBody>
          <a:bodyPr vert="horz" wrap="none" lIns="91440" tIns="91440" rIns="91440" bIns="9144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What is this that </a:t>
            </a:r>
            <a:r>
              <a:rPr kumimoji="0" lang="en-US" altLang="en-US" sz="1800" b="0" i="0" u="none" strike="noStrike" cap="none" normalizeH="0" baseline="0" dirty="0" err="1" smtClean="0">
                <a:ln>
                  <a:noFill/>
                </a:ln>
                <a:solidFill>
                  <a:schemeClr val="tx1"/>
                </a:solidFill>
                <a:effectLst/>
                <a:latin typeface="Arial" panose="020B0604020202020204" pitchFamily="34" charset="0"/>
              </a:rPr>
              <a:t>roareth</a:t>
            </a:r>
            <a:r>
              <a:rPr kumimoji="0" lang="en-US" altLang="en-US" sz="1800" b="0" i="0" u="none" strike="noStrike" cap="none" normalizeH="0" baseline="0" dirty="0" smtClean="0">
                <a:ln>
                  <a:noFill/>
                </a:ln>
                <a:solidFill>
                  <a:schemeClr val="tx1"/>
                </a:solidFill>
                <a:effectLst/>
                <a:latin typeface="Arial" panose="020B0604020202020204" pitchFamily="34" charset="0"/>
              </a:rPr>
              <a:t> thus?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Can it be a Motor Bus?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Yes, the smell and hideous hum</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Arial" panose="020B0604020202020204" pitchFamily="34" charset="0"/>
              </a:rPr>
              <a:t>Indicat</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Motorem</a:t>
            </a:r>
            <a:r>
              <a:rPr kumimoji="0" lang="en-US" altLang="en-US" sz="1800" b="0" i="0" u="none" strike="noStrike" cap="none" normalizeH="0" baseline="0" dirty="0" smtClean="0">
                <a:ln>
                  <a:noFill/>
                </a:ln>
                <a:solidFill>
                  <a:schemeClr val="tx1"/>
                </a:solidFill>
                <a:effectLst/>
                <a:latin typeface="Arial" panose="020B0604020202020204" pitchFamily="34" charset="0"/>
              </a:rPr>
              <a:t> Bum!</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Arial" panose="020B0604020202020204" pitchFamily="34" charset="0"/>
              </a:rPr>
              <a:t>Implet</a:t>
            </a:r>
            <a:r>
              <a:rPr kumimoji="0" lang="en-US" altLang="en-US" sz="1800" b="0" i="0" u="none" strike="noStrike" cap="none" normalizeH="0" baseline="0" dirty="0" smtClean="0">
                <a:ln>
                  <a:noFill/>
                </a:ln>
                <a:solidFill>
                  <a:schemeClr val="tx1"/>
                </a:solidFill>
                <a:effectLst/>
                <a:latin typeface="Arial" panose="020B0604020202020204" pitchFamily="34" charset="0"/>
              </a:rPr>
              <a:t> in the Corn and High</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Terror me </a:t>
            </a:r>
            <a:r>
              <a:rPr kumimoji="0" lang="en-US" altLang="en-US" sz="1800" b="0" i="0" u="none" strike="noStrike" cap="none" normalizeH="0" baseline="0" dirty="0" err="1" smtClean="0">
                <a:ln>
                  <a:noFill/>
                </a:ln>
                <a:solidFill>
                  <a:schemeClr val="tx1"/>
                </a:solidFill>
                <a:effectLst/>
                <a:latin typeface="Arial" panose="020B0604020202020204" pitchFamily="34" charset="0"/>
              </a:rPr>
              <a:t>Motoris</a:t>
            </a:r>
            <a:r>
              <a:rPr kumimoji="0" lang="en-US" altLang="en-US" sz="1800" b="0" i="0" u="none" strike="noStrike" cap="none" normalizeH="0" baseline="0" dirty="0" smtClean="0">
                <a:ln>
                  <a:noFill/>
                </a:ln>
                <a:solidFill>
                  <a:schemeClr val="tx1"/>
                </a:solidFill>
                <a:effectLst/>
                <a:latin typeface="Arial" panose="020B0604020202020204" pitchFamily="34" charset="0"/>
              </a:rPr>
              <a:t> Bi:</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Bo </a:t>
            </a:r>
            <a:r>
              <a:rPr kumimoji="0" lang="en-US" altLang="en-US" sz="1800" b="0" i="0" u="none" strike="noStrike" cap="none" normalizeH="0" baseline="0" dirty="0" err="1" smtClean="0">
                <a:ln>
                  <a:noFill/>
                </a:ln>
                <a:solidFill>
                  <a:schemeClr val="tx1"/>
                </a:solidFill>
                <a:effectLst/>
                <a:latin typeface="Arial" panose="020B0604020202020204" pitchFamily="34" charset="0"/>
              </a:rPr>
              <a:t>Motori</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clamitabo</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Ne </a:t>
            </a:r>
            <a:r>
              <a:rPr kumimoji="0" lang="en-US" altLang="en-US" sz="1800" b="0" i="0" u="none" strike="noStrike" cap="none" normalizeH="0" baseline="0" dirty="0" err="1" smtClean="0">
                <a:ln>
                  <a:noFill/>
                </a:ln>
                <a:solidFill>
                  <a:schemeClr val="tx1"/>
                </a:solidFill>
                <a:effectLst/>
                <a:latin typeface="Arial" panose="020B0604020202020204" pitchFamily="34" charset="0"/>
              </a:rPr>
              <a:t>Motore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caedar</a:t>
            </a:r>
            <a:r>
              <a:rPr kumimoji="0" lang="en-US" altLang="en-US" sz="1800" b="0" i="0" u="none" strike="noStrike" cap="none" normalizeH="0" baseline="0" dirty="0" smtClean="0">
                <a:ln>
                  <a:noFill/>
                </a:ln>
                <a:solidFill>
                  <a:schemeClr val="tx1"/>
                </a:solidFill>
                <a:effectLst/>
                <a:latin typeface="Arial" panose="020B0604020202020204" pitchFamily="34" charset="0"/>
              </a:rPr>
              <a:t> a Bo---</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Dative be or Ablative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So thou only let us live:---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Whither shall thy victims flee?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Spare us, spare us, Motor Be!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Thus I sang; and still </a:t>
            </a:r>
            <a:r>
              <a:rPr kumimoji="0" lang="en-US" altLang="en-US" sz="1800" b="0" i="0" u="none" strike="noStrike" cap="none" normalizeH="0" baseline="0" dirty="0" err="1" smtClean="0">
                <a:ln>
                  <a:noFill/>
                </a:ln>
                <a:solidFill>
                  <a:schemeClr val="tx1"/>
                </a:solidFill>
                <a:effectLst/>
                <a:latin typeface="Arial" panose="020B0604020202020204" pitchFamily="34" charset="0"/>
              </a:rPr>
              <a:t>anigh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Came in hordes </a:t>
            </a:r>
            <a:r>
              <a:rPr kumimoji="0" lang="en-US" altLang="en-US" sz="1800" b="0" i="0" u="none" strike="noStrike" cap="none" normalizeH="0" baseline="0" dirty="0" err="1" smtClean="0">
                <a:ln>
                  <a:noFill/>
                </a:ln>
                <a:solidFill>
                  <a:schemeClr val="tx1"/>
                </a:solidFill>
                <a:effectLst/>
                <a:latin typeface="Arial" panose="020B0604020202020204" pitchFamily="34" charset="0"/>
              </a:rPr>
              <a:t>Motores</a:t>
            </a:r>
            <a:r>
              <a:rPr kumimoji="0" lang="en-US" altLang="en-US" sz="1800" b="0" i="0" u="none" strike="noStrike" cap="none" normalizeH="0" baseline="0" dirty="0" smtClean="0">
                <a:ln>
                  <a:noFill/>
                </a:ln>
                <a:solidFill>
                  <a:schemeClr val="tx1"/>
                </a:solidFill>
                <a:effectLst/>
                <a:latin typeface="Arial" panose="020B0604020202020204" pitchFamily="34" charset="0"/>
              </a:rPr>
              <a:t> Bi,</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Et </a:t>
            </a:r>
            <a:r>
              <a:rPr kumimoji="0" lang="en-US" altLang="en-US" sz="1800" b="0" i="0" u="none" strike="noStrike" cap="none" normalizeH="0" baseline="0" dirty="0" err="1" smtClean="0">
                <a:ln>
                  <a:noFill/>
                </a:ln>
                <a:solidFill>
                  <a:schemeClr val="tx1"/>
                </a:solidFill>
                <a:effectLst/>
                <a:latin typeface="Arial" panose="020B0604020202020204" pitchFamily="34" charset="0"/>
              </a:rPr>
              <a:t>complebat</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omne</a:t>
            </a:r>
            <a:r>
              <a:rPr kumimoji="0" lang="en-US" altLang="en-US" sz="1800" b="0" i="0" u="none" strike="noStrike" cap="none" normalizeH="0" baseline="0" dirty="0" smtClean="0">
                <a:ln>
                  <a:noFill/>
                </a:ln>
                <a:solidFill>
                  <a:schemeClr val="tx1"/>
                </a:solidFill>
                <a:effectLst/>
                <a:latin typeface="Arial" panose="020B0604020202020204" pitchFamily="34" charset="0"/>
              </a:rPr>
              <a:t> forum</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Arial" panose="020B0604020202020204" pitchFamily="34" charset="0"/>
              </a:rPr>
              <a:t>Copia</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Motorum</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Borum</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How shall wretches live like us</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Arial" panose="020B0604020202020204" pitchFamily="34" charset="0"/>
              </a:rPr>
              <a:t>Cincti</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Bis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Motoribus</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Arial" panose="020B0604020202020204" pitchFamily="34" charset="0"/>
              </a:rPr>
              <a:t>Domine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defende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nos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Contra hos </a:t>
            </a:r>
            <a:r>
              <a:rPr kumimoji="0" lang="en-US" altLang="en-US" sz="1800" b="0" i="0" u="none" strike="noStrike" cap="none" normalizeH="0" baseline="0" dirty="0" err="1" smtClean="0">
                <a:ln>
                  <a:noFill/>
                </a:ln>
                <a:solidFill>
                  <a:schemeClr val="tx1"/>
                </a:solidFill>
                <a:effectLst/>
                <a:latin typeface="Arial" panose="020B0604020202020204" pitchFamily="34" charset="0"/>
              </a:rPr>
              <a:t>Motores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Bos</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p:txBody>
      </p:sp>
      <p:pic>
        <p:nvPicPr>
          <p:cNvPr id="9223" name="Picture 7" descr="http://content.mycutegraphics.com/graphics/food/macaroni-and-chee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44" y="1417638"/>
            <a:ext cx="40481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09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cohlab.com/wp-content/uploads/google-transl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304" y="4316457"/>
            <a:ext cx="2751909"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Computers Got Better Since 1985</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15</a:t>
            </a:fld>
            <a:endParaRPr lang="en-US"/>
          </a:p>
        </p:txBody>
      </p:sp>
      <p:grpSp>
        <p:nvGrpSpPr>
          <p:cNvPr id="15" name="Group 14"/>
          <p:cNvGrpSpPr/>
          <p:nvPr/>
        </p:nvGrpSpPr>
        <p:grpSpPr>
          <a:xfrm>
            <a:off x="685800" y="1284590"/>
            <a:ext cx="3733800" cy="1230011"/>
            <a:chOff x="685800" y="1284590"/>
            <a:chExt cx="3733800" cy="1230011"/>
          </a:xfrm>
        </p:grpSpPr>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660" y="1284590"/>
              <a:ext cx="908940" cy="123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cs.jhu.edu/~jason/images/self/chs.png"/>
            <p:cNvPicPr>
              <a:picLocks noChangeAspect="1" noChangeArrowheads="1"/>
            </p:cNvPicPr>
            <p:nvPr/>
          </p:nvPicPr>
          <p:blipFill rotWithShape="1">
            <a:blip r:embed="rId5">
              <a:extLst>
                <a:ext uri="{28A0092B-C50C-407E-A947-70E740481C1C}">
                  <a14:useLocalDpi xmlns:a14="http://schemas.microsoft.com/office/drawing/2010/main" val="0"/>
                </a:ext>
              </a:extLst>
            </a:blip>
            <a:srcRect l="49050" r="7672" b="31624"/>
            <a:stretch/>
          </p:blipFill>
          <p:spPr bwMode="auto">
            <a:xfrm>
              <a:off x="685800" y="1295400"/>
              <a:ext cx="914400" cy="121920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2286000" y="16764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81000" y="2819400"/>
            <a:ext cx="4343400" cy="1219200"/>
            <a:chOff x="381000" y="2819400"/>
            <a:chExt cx="4343400" cy="1219200"/>
          </a:xfrm>
        </p:grpSpPr>
        <p:pic>
          <p:nvPicPr>
            <p:cNvPr id="10242" name="Picture 2" descr="http://www.classic-computers.org.nz/collection/ibm-xt-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819400"/>
              <a:ext cx="1560157" cy="1170118"/>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2286000" y="32004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https://itstrackingsystem.files.wordpress.com/2011/07/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2819773"/>
              <a:ext cx="1676400" cy="1218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3070303" y="4064060"/>
            <a:ext cx="5741623" cy="2617211"/>
            <a:chOff x="3070303" y="4064060"/>
            <a:chExt cx="5741623" cy="2617211"/>
          </a:xfrm>
        </p:grpSpPr>
        <p:pic>
          <p:nvPicPr>
            <p:cNvPr id="5" name="Picture 4" descr="http://thumbs.dreamstime.com/z/cartoon-light-bulb-2086090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560"/>
            <a:stretch/>
          </p:blipFill>
          <p:spPr bwMode="auto">
            <a:xfrm>
              <a:off x="4724400" y="5365034"/>
              <a:ext cx="1139825" cy="13162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http://content.mycutegraphics.com/graphics/food/macaroni-and-chees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7326" y="4521260"/>
              <a:ext cx="2514600" cy="1041340"/>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a:xfrm>
              <a:off x="5185921" y="4892967"/>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81600" y="4064060"/>
              <a:ext cx="429926"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9" name="Rectangle 18"/>
            <p:cNvSpPr/>
            <p:nvPr/>
          </p:nvSpPr>
          <p:spPr>
            <a:xfrm>
              <a:off x="3070303" y="4354551"/>
              <a:ext cx="1828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93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2.5E-6 -0.25 L -2.5E-6 7.40741E-7 " pathEditMode="relative" rAng="0" ptsTypes="AA">
                                      <p:cBhvr>
                                        <p:cTn id="16" dur="2000" fill="hold"/>
                                        <p:tgtEl>
                                          <p:spTgt spid="10246"/>
                                        </p:tgtEl>
                                        <p:attrNameLst>
                                          <p:attrName>ppt_x</p:attrName>
                                          <p:attrName>ppt_y</p:attrName>
                                        </p:attrNameLst>
                                      </p:cBhvr>
                                      <p:rCtr x="0" y="12500"/>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dirty="0" smtClean="0"/>
              <a:t>A Spectrum of Macaronic Text</a:t>
            </a:r>
            <a:endParaRPr lang="en-US" dirty="0"/>
          </a:p>
        </p:txBody>
      </p:sp>
      <p:sp>
        <p:nvSpPr>
          <p:cNvPr id="2" name="Content Placeholder 1"/>
          <p:cNvSpPr>
            <a:spLocks noGrp="1"/>
          </p:cNvSpPr>
          <p:nvPr>
            <p:ph idx="1"/>
          </p:nvPr>
        </p:nvSpPr>
        <p:spPr>
          <a:xfrm>
            <a:off x="457200" y="1219200"/>
            <a:ext cx="8686800" cy="4530725"/>
          </a:xfrm>
        </p:spPr>
        <p:txBody>
          <a:bodyPr/>
          <a:lstStyle/>
          <a:p>
            <a:r>
              <a:rPr lang="en-US" sz="2800" dirty="0" smtClean="0">
                <a:hlinkClick r:id="rId3"/>
              </a:rPr>
              <a:t>Slider interface</a:t>
            </a:r>
            <a:endParaRPr lang="en-US" sz="2800" dirty="0" smtClean="0"/>
          </a:p>
          <a:p>
            <a:endParaRPr lang="en-US" sz="2800" dirty="0"/>
          </a:p>
          <a:p>
            <a:r>
              <a:rPr lang="en-US" sz="2800" dirty="0" smtClean="0"/>
              <a:t>Why is this good?</a:t>
            </a:r>
          </a:p>
          <a:p>
            <a:pPr lvl="1"/>
            <a:r>
              <a:rPr lang="en-US" sz="2400" dirty="0" smtClean="0"/>
              <a:t>Constructivism – “meeting the student where he/she is”</a:t>
            </a:r>
          </a:p>
          <a:p>
            <a:pPr lvl="1"/>
            <a:r>
              <a:rPr lang="en-US" sz="2400" dirty="0" smtClean="0"/>
              <a:t>Meaningful reading experience</a:t>
            </a:r>
          </a:p>
          <a:p>
            <a:pPr lvl="2"/>
            <a:r>
              <a:rPr lang="en-US" sz="2000" dirty="0" smtClean="0"/>
              <a:t>Student can choose material (today’s news, romance, …)</a:t>
            </a:r>
          </a:p>
          <a:p>
            <a:pPr lvl="1"/>
            <a:r>
              <a:rPr lang="en-US" sz="2400" dirty="0" smtClean="0"/>
              <a:t>Can ask for hints by hovering over a word</a:t>
            </a:r>
          </a:p>
          <a:p>
            <a:pPr lvl="2"/>
            <a:r>
              <a:rPr lang="en-US" sz="2000" dirty="0" smtClean="0"/>
              <a:t>We showed them that word in French because we hoped they’d get it</a:t>
            </a:r>
          </a:p>
          <a:p>
            <a:pPr lvl="2"/>
            <a:r>
              <a:rPr lang="en-US" sz="2000" dirty="0" smtClean="0"/>
              <a:t>If they can </a:t>
            </a:r>
            <a:r>
              <a:rPr lang="en-US" sz="2000" i="1" dirty="0" smtClean="0"/>
              <a:t>almost</a:t>
            </a:r>
            <a:r>
              <a:rPr lang="en-US" sz="2000" dirty="0" smtClean="0"/>
              <a:t> guess or remember it, the hint will be timely</a:t>
            </a:r>
          </a:p>
          <a:p>
            <a:pPr lvl="1"/>
            <a:r>
              <a:rPr lang="en-US" sz="2400" dirty="0" smtClean="0"/>
              <a:t>Use hints and animation to show translation process</a:t>
            </a:r>
          </a:p>
        </p:txBody>
      </p:sp>
      <p:sp>
        <p:nvSpPr>
          <p:cNvPr id="3" name="Slide Number Placeholder 2"/>
          <p:cNvSpPr>
            <a:spLocks noGrp="1"/>
          </p:cNvSpPr>
          <p:nvPr>
            <p:ph type="sldNum" sz="quarter" idx="10"/>
          </p:nvPr>
        </p:nvSpPr>
        <p:spPr/>
        <p:txBody>
          <a:bodyPr/>
          <a:lstStyle/>
          <a:p>
            <a:fld id="{31A35EC1-B1B4-4FA8-B2AD-670C5F0CF62D}" type="slidenum">
              <a:rPr lang="en-US" smtClean="0">
                <a:solidFill>
                  <a:srgbClr val="000000"/>
                </a:solidFill>
              </a:rPr>
              <a:pPr/>
              <a:t>16</a:t>
            </a:fld>
            <a:endParaRPr lang="en-US">
              <a:solidFill>
                <a:srgbClr val="000000"/>
              </a:solidFill>
            </a:endParaRPr>
          </a:p>
        </p:txBody>
      </p:sp>
      <p:sp>
        <p:nvSpPr>
          <p:cNvPr id="896004" name="Text Box 3"/>
          <p:cNvSpPr txBox="1">
            <a:spLocks noChangeArrowheads="1"/>
          </p:cNvSpPr>
          <p:nvPr/>
        </p:nvSpPr>
        <p:spPr bwMode="auto">
          <a:xfrm>
            <a:off x="4413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9pPr>
          </a:lstStyle>
          <a:p>
            <a:pPr algn="l" eaLnBrk="1" hangingPunct="1">
              <a:buClrTx/>
              <a:buSzTx/>
              <a:buFontTx/>
              <a:buNone/>
            </a:pPr>
            <a:endParaRPr lang="en-US" sz="24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5304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sz="3400" dirty="0" smtClean="0"/>
              <a:t>The Macaronic Reading Interface</a:t>
            </a:r>
            <a:endParaRPr lang="en-US" sz="3400" dirty="0"/>
          </a:p>
        </p:txBody>
      </p:sp>
      <p:sp>
        <p:nvSpPr>
          <p:cNvPr id="2" name="Content Placeholder 1"/>
          <p:cNvSpPr>
            <a:spLocks noGrp="1"/>
          </p:cNvSpPr>
          <p:nvPr>
            <p:ph idx="1"/>
          </p:nvPr>
        </p:nvSpPr>
        <p:spPr>
          <a:xfrm>
            <a:off x="457200" y="1219200"/>
            <a:ext cx="8686800" cy="4530725"/>
          </a:xfrm>
        </p:spPr>
        <p:txBody>
          <a:bodyPr/>
          <a:lstStyle/>
          <a:p>
            <a:r>
              <a:rPr lang="en-US" sz="2800" dirty="0" smtClean="0">
                <a:hlinkClick r:id="rId3"/>
              </a:rPr>
              <a:t>Reading interface</a:t>
            </a:r>
            <a:endParaRPr lang="en-US" sz="2800" dirty="0" smtClean="0"/>
          </a:p>
        </p:txBody>
      </p:sp>
      <p:sp>
        <p:nvSpPr>
          <p:cNvPr id="3" name="Slide Number Placeholder 2"/>
          <p:cNvSpPr>
            <a:spLocks noGrp="1"/>
          </p:cNvSpPr>
          <p:nvPr>
            <p:ph type="sldNum" sz="quarter" idx="10"/>
          </p:nvPr>
        </p:nvSpPr>
        <p:spPr/>
        <p:txBody>
          <a:bodyPr/>
          <a:lstStyle/>
          <a:p>
            <a:fld id="{31A35EC1-B1B4-4FA8-B2AD-670C5F0CF62D}" type="slidenum">
              <a:rPr lang="en-US" smtClean="0">
                <a:solidFill>
                  <a:srgbClr val="000000"/>
                </a:solidFill>
              </a:rPr>
              <a:pPr/>
              <a:t>17</a:t>
            </a:fld>
            <a:endParaRPr lang="en-US">
              <a:solidFill>
                <a:srgbClr val="000000"/>
              </a:solidFill>
            </a:endParaRPr>
          </a:p>
        </p:txBody>
      </p:sp>
      <p:sp>
        <p:nvSpPr>
          <p:cNvPr id="896004" name="Text Box 3"/>
          <p:cNvSpPr txBox="1">
            <a:spLocks noChangeArrowheads="1"/>
          </p:cNvSpPr>
          <p:nvPr/>
        </p:nvSpPr>
        <p:spPr bwMode="auto">
          <a:xfrm>
            <a:off x="4413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9pPr>
          </a:lstStyle>
          <a:p>
            <a:pPr algn="l" eaLnBrk="1" hangingPunct="1">
              <a:buClrTx/>
              <a:buSzTx/>
              <a:buFontTx/>
              <a:buNone/>
            </a:pPr>
            <a:endParaRPr lang="en-US" sz="24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47969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Spectrum of Macaronic Text</a:t>
            </a:r>
          </a:p>
        </p:txBody>
      </p:sp>
      <p:sp>
        <p:nvSpPr>
          <p:cNvPr id="3" name="Content Placeholder 2"/>
          <p:cNvSpPr>
            <a:spLocks noGrp="1"/>
          </p:cNvSpPr>
          <p:nvPr>
            <p:ph idx="1"/>
          </p:nvPr>
        </p:nvSpPr>
        <p:spPr>
          <a:xfrm>
            <a:off x="457200" y="1600200"/>
            <a:ext cx="8534400" cy="4530725"/>
          </a:xfrm>
        </p:spPr>
        <p:txBody>
          <a:bodyPr/>
          <a:lstStyle/>
          <a:p>
            <a:r>
              <a:rPr lang="en-US" dirty="0" smtClean="0"/>
              <a:t>How do we do it?</a:t>
            </a:r>
          </a:p>
          <a:p>
            <a:r>
              <a:rPr lang="en-US" dirty="0" smtClean="0"/>
              <a:t>First get a full translation, then interpolate at will</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18</a:t>
            </a:fld>
            <a:endParaRPr lang="en-US"/>
          </a:p>
        </p:txBody>
      </p:sp>
      <p:pic>
        <p:nvPicPr>
          <p:cNvPr id="5" name="Picture 4" descr="was_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766" y="4737100"/>
            <a:ext cx="406400" cy="292100"/>
          </a:xfrm>
          <a:prstGeom prst="rect">
            <a:avLst/>
          </a:prstGeom>
        </p:spPr>
      </p:pic>
      <p:pic>
        <p:nvPicPr>
          <p:cNvPr id="6" name="Picture 5" descr="to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9645" y="4737100"/>
            <a:ext cx="209550" cy="292100"/>
          </a:xfrm>
          <a:prstGeom prst="rect">
            <a:avLst/>
          </a:prstGeom>
        </p:spPr>
      </p:pic>
      <p:grpSp>
        <p:nvGrpSpPr>
          <p:cNvPr id="7" name="Group 6"/>
          <p:cNvGrpSpPr/>
          <p:nvPr/>
        </p:nvGrpSpPr>
        <p:grpSpPr>
          <a:xfrm>
            <a:off x="5469036" y="3593028"/>
            <a:ext cx="894291" cy="292100"/>
            <a:chOff x="10297327" y="825500"/>
            <a:chExt cx="1788582" cy="584200"/>
          </a:xfrm>
        </p:grpSpPr>
        <p:pic>
          <p:nvPicPr>
            <p:cNvPr id="8" name="Picture 7" descr="une_f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7327" y="825500"/>
              <a:ext cx="787400" cy="584200"/>
            </a:xfrm>
            <a:prstGeom prst="rect">
              <a:avLst/>
            </a:prstGeom>
          </p:spPr>
        </p:pic>
        <p:pic>
          <p:nvPicPr>
            <p:cNvPr id="9" name="Picture 8" descr="telle_f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8809" y="825500"/>
              <a:ext cx="927100" cy="584200"/>
            </a:xfrm>
            <a:prstGeom prst="rect">
              <a:avLst/>
            </a:prstGeom>
          </p:spPr>
        </p:pic>
      </p:grpSp>
      <p:pic>
        <p:nvPicPr>
          <p:cNvPr id="10" name="Picture 9" descr="fut_f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1104" y="3593028"/>
            <a:ext cx="323850" cy="292100"/>
          </a:xfrm>
          <a:prstGeom prst="rect">
            <a:avLst/>
          </a:prstGeom>
        </p:spPr>
      </p:pic>
      <p:pic>
        <p:nvPicPr>
          <p:cNvPr id="11" name="Picture 10" descr="is_e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1059" y="4737100"/>
            <a:ext cx="336550" cy="292100"/>
          </a:xfrm>
          <a:prstGeom prst="rect">
            <a:avLst/>
          </a:prstGeom>
        </p:spPr>
      </p:pic>
      <p:pic>
        <p:nvPicPr>
          <p:cNvPr id="12" name="Picture 11" descr="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1731" y="3593028"/>
            <a:ext cx="254000" cy="292100"/>
          </a:xfrm>
          <a:prstGeom prst="rect">
            <a:avLst/>
          </a:prstGeom>
        </p:spPr>
      </p:pic>
      <p:pic>
        <p:nvPicPr>
          <p:cNvPr id="13" name="Picture 12" descr="presenter_f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9300" y="3593028"/>
            <a:ext cx="933450" cy="292100"/>
          </a:xfrm>
          <a:prstGeom prst="rect">
            <a:avLst/>
          </a:prstGeom>
        </p:spPr>
      </p:pic>
      <p:pic>
        <p:nvPicPr>
          <p:cNvPr id="14" name="Picture 13" descr="req_e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9200" y="4737100"/>
            <a:ext cx="1244600" cy="292100"/>
          </a:xfrm>
          <a:prstGeom prst="rect">
            <a:avLst/>
          </a:prstGeom>
        </p:spPr>
      </p:pic>
      <p:pic>
        <p:nvPicPr>
          <p:cNvPr id="15" name="Picture 14" descr="first_e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0502" y="4737100"/>
            <a:ext cx="476250" cy="292100"/>
          </a:xfrm>
          <a:prstGeom prst="rect">
            <a:avLst/>
          </a:prstGeom>
        </p:spPr>
      </p:pic>
      <p:pic>
        <p:nvPicPr>
          <p:cNvPr id="16" name="Picture 15" descr="exi_f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59612" y="3593028"/>
            <a:ext cx="927100" cy="292100"/>
          </a:xfrm>
          <a:prstGeom prst="rect">
            <a:avLst/>
          </a:prstGeom>
        </p:spPr>
      </p:pic>
      <p:pic>
        <p:nvPicPr>
          <p:cNvPr id="17" name="Picture 16" descr="arizona_f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02017" y="3593028"/>
            <a:ext cx="812800" cy="292100"/>
          </a:xfrm>
          <a:prstGeom prst="rect">
            <a:avLst/>
          </a:prstGeom>
        </p:spPr>
      </p:pic>
      <p:pic>
        <p:nvPicPr>
          <p:cNvPr id="18" name="Picture 17" descr="ari_en.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57023" y="4737100"/>
            <a:ext cx="831850" cy="292100"/>
          </a:xfrm>
          <a:prstGeom prst="rect">
            <a:avLst/>
          </a:prstGeom>
        </p:spPr>
      </p:pic>
      <p:pic>
        <p:nvPicPr>
          <p:cNvPr id="19" name="Picture 18" descr="a_fr.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90613" y="3593028"/>
            <a:ext cx="152400" cy="292100"/>
          </a:xfrm>
          <a:prstGeom prst="rect">
            <a:avLst/>
          </a:prstGeom>
        </p:spPr>
      </p:pic>
      <p:grpSp>
        <p:nvGrpSpPr>
          <p:cNvPr id="20" name="Group 19"/>
          <p:cNvGrpSpPr/>
          <p:nvPr/>
        </p:nvGrpSpPr>
        <p:grpSpPr>
          <a:xfrm>
            <a:off x="5400181" y="4737100"/>
            <a:ext cx="746125" cy="292100"/>
            <a:chOff x="10621806" y="5892800"/>
            <a:chExt cx="1492249" cy="584200"/>
          </a:xfrm>
        </p:grpSpPr>
        <p:pic>
          <p:nvPicPr>
            <p:cNvPr id="21" name="Picture 20" descr="such_e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21806" y="5892800"/>
              <a:ext cx="977900" cy="584200"/>
            </a:xfrm>
            <a:prstGeom prst="rect">
              <a:avLst/>
            </a:prstGeom>
          </p:spPr>
        </p:pic>
        <p:pic>
          <p:nvPicPr>
            <p:cNvPr id="22" name="Picture 21" descr="a_e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771155" y="5892800"/>
              <a:ext cx="342900" cy="584200"/>
            </a:xfrm>
            <a:prstGeom prst="rect">
              <a:avLst/>
            </a:prstGeom>
          </p:spPr>
        </p:pic>
      </p:grpSp>
      <p:pic>
        <p:nvPicPr>
          <p:cNvPr id="23" name="Picture 22" descr="le_f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31240" y="3593028"/>
            <a:ext cx="234950" cy="292100"/>
          </a:xfrm>
          <a:prstGeom prst="rect">
            <a:avLst/>
          </a:prstGeom>
        </p:spPr>
      </p:pic>
      <p:pic>
        <p:nvPicPr>
          <p:cNvPr id="24" name="Picture 23" descr="pre_fr.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62477" y="3593028"/>
            <a:ext cx="831850" cy="292100"/>
          </a:xfrm>
          <a:prstGeom prst="rect">
            <a:avLst/>
          </a:prstGeom>
        </p:spPr>
      </p:pic>
      <p:pic>
        <p:nvPicPr>
          <p:cNvPr id="25" name="Picture 24" descr="intro_en.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82088" y="4737100"/>
            <a:ext cx="965200" cy="292100"/>
          </a:xfrm>
          <a:prstGeom prst="rect">
            <a:avLst/>
          </a:prstGeom>
        </p:spPr>
      </p:pic>
      <p:cxnSp>
        <p:nvCxnSpPr>
          <p:cNvPr id="26" name="Straight Connector 25"/>
          <p:cNvCxnSpPr>
            <a:stCxn id="12" idx="2"/>
            <a:endCxn id="18" idx="0"/>
          </p:cNvCxnSpPr>
          <p:nvPr/>
        </p:nvCxnSpPr>
        <p:spPr>
          <a:xfrm>
            <a:off x="1378731" y="3885128"/>
            <a:ext cx="294217" cy="851973"/>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7" idx="2"/>
            <a:endCxn id="18" idx="0"/>
          </p:cNvCxnSpPr>
          <p:nvPr/>
        </p:nvCxnSpPr>
        <p:spPr>
          <a:xfrm flipH="1">
            <a:off x="1672948" y="3885128"/>
            <a:ext cx="335470" cy="851973"/>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2"/>
            <a:endCxn id="5" idx="0"/>
          </p:cNvCxnSpPr>
          <p:nvPr/>
        </p:nvCxnSpPr>
        <p:spPr>
          <a:xfrm flipH="1">
            <a:off x="2444966" y="3885128"/>
            <a:ext cx="228063" cy="851973"/>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3" idx="2"/>
            <a:endCxn id="11" idx="0"/>
          </p:cNvCxnSpPr>
          <p:nvPr/>
        </p:nvCxnSpPr>
        <p:spPr>
          <a:xfrm flipH="1">
            <a:off x="2969334" y="3885128"/>
            <a:ext cx="79382" cy="851973"/>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4" idx="2"/>
            <a:endCxn id="15" idx="0"/>
          </p:cNvCxnSpPr>
          <p:nvPr/>
        </p:nvCxnSpPr>
        <p:spPr>
          <a:xfrm flipH="1">
            <a:off x="3528627" y="3885128"/>
            <a:ext cx="149775" cy="851973"/>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9" idx="2"/>
            <a:endCxn id="6" idx="0"/>
          </p:cNvCxnSpPr>
          <p:nvPr/>
        </p:nvCxnSpPr>
        <p:spPr>
          <a:xfrm flipH="1">
            <a:off x="4024420" y="3885128"/>
            <a:ext cx="242394" cy="851973"/>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3" idx="2"/>
            <a:endCxn id="25" idx="0"/>
          </p:cNvCxnSpPr>
          <p:nvPr/>
        </p:nvCxnSpPr>
        <p:spPr>
          <a:xfrm flipH="1">
            <a:off x="4764688" y="3885128"/>
            <a:ext cx="141337" cy="851973"/>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6" idx="2"/>
            <a:endCxn id="14" idx="0"/>
          </p:cNvCxnSpPr>
          <p:nvPr/>
        </p:nvCxnSpPr>
        <p:spPr>
          <a:xfrm flipH="1">
            <a:off x="6921500" y="3885128"/>
            <a:ext cx="1663" cy="851973"/>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8" idx="2"/>
            <a:endCxn id="22" idx="0"/>
          </p:cNvCxnSpPr>
          <p:nvPr/>
        </p:nvCxnSpPr>
        <p:spPr>
          <a:xfrm>
            <a:off x="5665886" y="3885128"/>
            <a:ext cx="394694" cy="851973"/>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9" idx="2"/>
            <a:endCxn id="21" idx="0"/>
          </p:cNvCxnSpPr>
          <p:nvPr/>
        </p:nvCxnSpPr>
        <p:spPr>
          <a:xfrm flipH="1">
            <a:off x="5644656" y="3885128"/>
            <a:ext cx="486897" cy="851973"/>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835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Spectrum of Macaronic Text</a:t>
            </a:r>
          </a:p>
        </p:txBody>
      </p:sp>
      <p:sp>
        <p:nvSpPr>
          <p:cNvPr id="3" name="Content Placeholder 2"/>
          <p:cNvSpPr>
            <a:spLocks noGrp="1"/>
          </p:cNvSpPr>
          <p:nvPr>
            <p:ph idx="1"/>
          </p:nvPr>
        </p:nvSpPr>
        <p:spPr>
          <a:xfrm>
            <a:off x="457200" y="1600200"/>
            <a:ext cx="8534400" cy="4530725"/>
          </a:xfrm>
        </p:spPr>
        <p:txBody>
          <a:bodyPr/>
          <a:lstStyle/>
          <a:p>
            <a:r>
              <a:rPr lang="en-US" dirty="0" smtClean="0"/>
              <a:t>How do we do it?</a:t>
            </a:r>
          </a:p>
          <a:p>
            <a:r>
              <a:rPr lang="en-US" dirty="0" smtClean="0"/>
              <a:t>First get a full translation, then interpolate at will</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19</a:t>
            </a:fld>
            <a:endParaRPr lang="en-US"/>
          </a:p>
        </p:txBody>
      </p:sp>
      <p:pic>
        <p:nvPicPr>
          <p:cNvPr id="36" name="Picture 35" descr="was_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972" y="5651500"/>
            <a:ext cx="406400" cy="292100"/>
          </a:xfrm>
          <a:prstGeom prst="rect">
            <a:avLst/>
          </a:prstGeom>
        </p:spPr>
      </p:pic>
      <p:pic>
        <p:nvPicPr>
          <p:cNvPr id="37" name="Picture 36" descr="to_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592" y="5651500"/>
            <a:ext cx="209550" cy="292100"/>
          </a:xfrm>
          <a:prstGeom prst="rect">
            <a:avLst/>
          </a:prstGeom>
        </p:spPr>
      </p:pic>
      <p:pic>
        <p:nvPicPr>
          <p:cNvPr id="38" name="Picture 37" descr="the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62" y="4289425"/>
            <a:ext cx="387350" cy="292100"/>
          </a:xfrm>
          <a:prstGeom prst="rect">
            <a:avLst/>
          </a:prstGeom>
        </p:spPr>
      </p:pic>
      <p:grpSp>
        <p:nvGrpSpPr>
          <p:cNvPr id="39" name="Group 38"/>
          <p:cNvGrpSpPr/>
          <p:nvPr/>
        </p:nvGrpSpPr>
        <p:grpSpPr>
          <a:xfrm>
            <a:off x="5454413" y="3117850"/>
            <a:ext cx="894291" cy="292100"/>
            <a:chOff x="10297327" y="825500"/>
            <a:chExt cx="1788582" cy="584200"/>
          </a:xfrm>
        </p:grpSpPr>
        <p:pic>
          <p:nvPicPr>
            <p:cNvPr id="40" name="Picture 39" descr="une_f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7327" y="825500"/>
              <a:ext cx="787400" cy="584200"/>
            </a:xfrm>
            <a:prstGeom prst="rect">
              <a:avLst/>
            </a:prstGeom>
          </p:spPr>
        </p:pic>
        <p:pic>
          <p:nvPicPr>
            <p:cNvPr id="41" name="Picture 40" descr="telle_f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8809" y="825500"/>
              <a:ext cx="927100" cy="584200"/>
            </a:xfrm>
            <a:prstGeom prst="rect">
              <a:avLst/>
            </a:prstGeom>
          </p:spPr>
        </p:pic>
      </p:grpSp>
      <p:pic>
        <p:nvPicPr>
          <p:cNvPr id="42" name="Picture 41" descr="fut_f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0535" y="3117850"/>
            <a:ext cx="323850" cy="292100"/>
          </a:xfrm>
          <a:prstGeom prst="rect">
            <a:avLst/>
          </a:prstGeom>
        </p:spPr>
      </p:pic>
      <p:pic>
        <p:nvPicPr>
          <p:cNvPr id="43" name="Picture 42" descr="is_e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8697" y="5651500"/>
            <a:ext cx="336550" cy="292100"/>
          </a:xfrm>
          <a:prstGeom prst="rect">
            <a:avLst/>
          </a:prstGeom>
        </p:spPr>
      </p:pic>
      <p:pic>
        <p:nvPicPr>
          <p:cNvPr id="44" name="Picture 43" descr="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637" y="3117850"/>
            <a:ext cx="254000" cy="292100"/>
          </a:xfrm>
          <a:prstGeom prst="rect">
            <a:avLst/>
          </a:prstGeom>
        </p:spPr>
      </p:pic>
      <p:pic>
        <p:nvPicPr>
          <p:cNvPr id="45" name="Picture 44" descr="presenter_f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9298" y="3117850"/>
            <a:ext cx="933450" cy="292100"/>
          </a:xfrm>
          <a:prstGeom prst="rect">
            <a:avLst/>
          </a:prstGeom>
        </p:spPr>
      </p:pic>
      <p:pic>
        <p:nvPicPr>
          <p:cNvPr id="46" name="Picture 45" descr="req_e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8400" y="5651500"/>
            <a:ext cx="1244600" cy="292100"/>
          </a:xfrm>
          <a:prstGeom prst="rect">
            <a:avLst/>
          </a:prstGeom>
        </p:spPr>
      </p:pic>
      <p:pic>
        <p:nvPicPr>
          <p:cNvPr id="47" name="Picture 46" descr="submit_e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26773" y="4289425"/>
            <a:ext cx="698500" cy="292100"/>
          </a:xfrm>
          <a:prstGeom prst="rect">
            <a:avLst/>
          </a:prstGeom>
        </p:spPr>
      </p:pic>
      <p:pic>
        <p:nvPicPr>
          <p:cNvPr id="48" name="Picture 47" descr="first_e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2997" y="5651500"/>
            <a:ext cx="476250" cy="292100"/>
          </a:xfrm>
          <a:prstGeom prst="rect">
            <a:avLst/>
          </a:prstGeom>
        </p:spPr>
      </p:pic>
      <p:pic>
        <p:nvPicPr>
          <p:cNvPr id="49" name="Picture 48" descr="exi_f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78812" y="3117850"/>
            <a:ext cx="927100" cy="292100"/>
          </a:xfrm>
          <a:prstGeom prst="rect">
            <a:avLst/>
          </a:prstGeom>
        </p:spPr>
      </p:pic>
      <p:pic>
        <p:nvPicPr>
          <p:cNvPr id="50" name="Picture 49" descr="arizona_f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2285" y="3117850"/>
            <a:ext cx="812800" cy="292100"/>
          </a:xfrm>
          <a:prstGeom prst="rect">
            <a:avLst/>
          </a:prstGeom>
        </p:spPr>
      </p:pic>
      <p:pic>
        <p:nvPicPr>
          <p:cNvPr id="51" name="Picture 50" descr="ari_en.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9929" y="5651500"/>
            <a:ext cx="831850" cy="292100"/>
          </a:xfrm>
          <a:prstGeom prst="rect">
            <a:avLst/>
          </a:prstGeom>
        </p:spPr>
      </p:pic>
      <p:pic>
        <p:nvPicPr>
          <p:cNvPr id="52" name="Picture 51" descr="a_fr.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54334" y="3117850"/>
            <a:ext cx="152400" cy="292100"/>
          </a:xfrm>
          <a:prstGeom prst="rect">
            <a:avLst/>
          </a:prstGeom>
        </p:spPr>
      </p:pic>
      <p:grpSp>
        <p:nvGrpSpPr>
          <p:cNvPr id="53" name="Group 52"/>
          <p:cNvGrpSpPr/>
          <p:nvPr/>
        </p:nvGrpSpPr>
        <p:grpSpPr>
          <a:xfrm>
            <a:off x="5616652" y="5651500"/>
            <a:ext cx="746125" cy="292100"/>
            <a:chOff x="10621806" y="5892800"/>
            <a:chExt cx="1492249" cy="584200"/>
          </a:xfrm>
        </p:grpSpPr>
        <p:pic>
          <p:nvPicPr>
            <p:cNvPr id="54" name="Picture 53" descr="such_e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621806" y="5892800"/>
              <a:ext cx="977900" cy="584200"/>
            </a:xfrm>
            <a:prstGeom prst="rect">
              <a:avLst/>
            </a:prstGeom>
          </p:spPr>
        </p:pic>
        <p:pic>
          <p:nvPicPr>
            <p:cNvPr id="55" name="Picture 54" descr="a_en.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771155" y="5892800"/>
              <a:ext cx="342900" cy="584200"/>
            </a:xfrm>
            <a:prstGeom prst="rect">
              <a:avLst/>
            </a:prstGeom>
          </p:spPr>
        </p:pic>
      </p:grpSp>
      <p:pic>
        <p:nvPicPr>
          <p:cNvPr id="56" name="Picture 55" descr="le_fr.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250262" y="3117850"/>
            <a:ext cx="234950" cy="292100"/>
          </a:xfrm>
          <a:prstGeom prst="rect">
            <a:avLst/>
          </a:prstGeom>
        </p:spPr>
      </p:pic>
      <p:pic>
        <p:nvPicPr>
          <p:cNvPr id="57" name="Picture 56" descr="pre_fr.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94646" y="3117850"/>
            <a:ext cx="831850" cy="292100"/>
          </a:xfrm>
          <a:prstGeom prst="rect">
            <a:avLst/>
          </a:prstGeom>
        </p:spPr>
      </p:pic>
      <p:pic>
        <p:nvPicPr>
          <p:cNvPr id="58" name="Picture 57" descr="intro_en.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93423" y="5651500"/>
            <a:ext cx="965200" cy="292100"/>
          </a:xfrm>
          <a:prstGeom prst="rect">
            <a:avLst/>
          </a:prstGeom>
        </p:spPr>
      </p:pic>
      <p:pic>
        <p:nvPicPr>
          <p:cNvPr id="59" name="Picture 58" descr="ari_en.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2760" y="4283075"/>
            <a:ext cx="831850" cy="292100"/>
          </a:xfrm>
          <a:prstGeom prst="rect">
            <a:avLst/>
          </a:prstGeom>
        </p:spPr>
      </p:pic>
      <p:grpSp>
        <p:nvGrpSpPr>
          <p:cNvPr id="60" name="Group 59"/>
          <p:cNvGrpSpPr/>
          <p:nvPr/>
        </p:nvGrpSpPr>
        <p:grpSpPr>
          <a:xfrm>
            <a:off x="4669633" y="3817938"/>
            <a:ext cx="863600" cy="292100"/>
            <a:chOff x="6692898" y="1955800"/>
            <a:chExt cx="1727200" cy="584200"/>
          </a:xfrm>
        </p:grpSpPr>
        <p:pic>
          <p:nvPicPr>
            <p:cNvPr id="61" name="Picture 60" descr="une_f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2698" y="1955800"/>
              <a:ext cx="787400" cy="584200"/>
            </a:xfrm>
            <a:prstGeom prst="rect">
              <a:avLst/>
            </a:prstGeom>
          </p:spPr>
        </p:pic>
        <p:pic>
          <p:nvPicPr>
            <p:cNvPr id="62" name="Picture 61" descr="telle_f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2898" y="1955800"/>
              <a:ext cx="927100" cy="584200"/>
            </a:xfrm>
            <a:prstGeom prst="rect">
              <a:avLst/>
            </a:prstGeom>
          </p:spPr>
        </p:pic>
      </p:grpSp>
      <p:grpSp>
        <p:nvGrpSpPr>
          <p:cNvPr id="63" name="Group 62"/>
          <p:cNvGrpSpPr/>
          <p:nvPr/>
        </p:nvGrpSpPr>
        <p:grpSpPr>
          <a:xfrm>
            <a:off x="5685105" y="3817938"/>
            <a:ext cx="629710" cy="292100"/>
            <a:chOff x="9408581" y="1974850"/>
            <a:chExt cx="1259419" cy="584200"/>
          </a:xfrm>
        </p:grpSpPr>
        <p:pic>
          <p:nvPicPr>
            <p:cNvPr id="64" name="Picture 63" descr="telle_f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0900" y="1974850"/>
              <a:ext cx="927100" cy="584200"/>
            </a:xfrm>
            <a:prstGeom prst="rect">
              <a:avLst/>
            </a:prstGeom>
          </p:spPr>
        </p:pic>
        <p:pic>
          <p:nvPicPr>
            <p:cNvPr id="65" name="Picture 64" descr="a_en.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408581" y="1974850"/>
              <a:ext cx="342900" cy="584200"/>
            </a:xfrm>
            <a:prstGeom prst="rect">
              <a:avLst/>
            </a:prstGeom>
          </p:spPr>
        </p:pic>
      </p:grpSp>
      <p:grpSp>
        <p:nvGrpSpPr>
          <p:cNvPr id="66" name="Group 65"/>
          <p:cNvGrpSpPr/>
          <p:nvPr/>
        </p:nvGrpSpPr>
        <p:grpSpPr>
          <a:xfrm>
            <a:off x="6466684" y="3814763"/>
            <a:ext cx="895350" cy="298450"/>
            <a:chOff x="8769350" y="2946400"/>
            <a:chExt cx="1790700" cy="596900"/>
          </a:xfrm>
        </p:grpSpPr>
        <p:pic>
          <p:nvPicPr>
            <p:cNvPr id="67" name="Picture 66" descr="une_f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9350" y="2959100"/>
              <a:ext cx="787400" cy="584200"/>
            </a:xfrm>
            <a:prstGeom prst="rect">
              <a:avLst/>
            </a:prstGeom>
          </p:spPr>
        </p:pic>
        <p:pic>
          <p:nvPicPr>
            <p:cNvPr id="68" name="Picture 67" descr="such_e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82150" y="2946400"/>
              <a:ext cx="977900" cy="584200"/>
            </a:xfrm>
            <a:prstGeom prst="rect">
              <a:avLst/>
            </a:prstGeom>
          </p:spPr>
        </p:pic>
      </p:grpSp>
      <p:grpSp>
        <p:nvGrpSpPr>
          <p:cNvPr id="69" name="Group 68"/>
          <p:cNvGrpSpPr/>
          <p:nvPr/>
        </p:nvGrpSpPr>
        <p:grpSpPr>
          <a:xfrm>
            <a:off x="4753746" y="4797425"/>
            <a:ext cx="882650" cy="298450"/>
            <a:chOff x="5295898" y="3194050"/>
            <a:chExt cx="1765300" cy="596900"/>
          </a:xfrm>
        </p:grpSpPr>
        <p:pic>
          <p:nvPicPr>
            <p:cNvPr id="70" name="Picture 69" descr="une_f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3798" y="3206750"/>
              <a:ext cx="787400" cy="584200"/>
            </a:xfrm>
            <a:prstGeom prst="rect">
              <a:avLst/>
            </a:prstGeom>
          </p:spPr>
        </p:pic>
        <p:pic>
          <p:nvPicPr>
            <p:cNvPr id="71" name="Picture 70" descr="such_e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95898" y="3194050"/>
              <a:ext cx="977900" cy="584200"/>
            </a:xfrm>
            <a:prstGeom prst="rect">
              <a:avLst/>
            </a:prstGeom>
          </p:spPr>
        </p:pic>
      </p:grpSp>
      <p:grpSp>
        <p:nvGrpSpPr>
          <p:cNvPr id="72" name="Group 71"/>
          <p:cNvGrpSpPr/>
          <p:nvPr/>
        </p:nvGrpSpPr>
        <p:grpSpPr>
          <a:xfrm>
            <a:off x="6695231" y="4800600"/>
            <a:ext cx="700619" cy="292100"/>
            <a:chOff x="8815912" y="3962400"/>
            <a:chExt cx="1401238" cy="584200"/>
          </a:xfrm>
        </p:grpSpPr>
        <p:pic>
          <p:nvPicPr>
            <p:cNvPr id="73" name="Picture 72" descr="such_e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39250" y="3962400"/>
              <a:ext cx="977900" cy="584200"/>
            </a:xfrm>
            <a:prstGeom prst="rect">
              <a:avLst/>
            </a:prstGeom>
          </p:spPr>
        </p:pic>
        <p:pic>
          <p:nvPicPr>
            <p:cNvPr id="74" name="Picture 73" descr="a_en.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815912" y="3962400"/>
              <a:ext cx="342900" cy="584200"/>
            </a:xfrm>
            <a:prstGeom prst="rect">
              <a:avLst/>
            </a:prstGeom>
          </p:spPr>
        </p:pic>
      </p:grpSp>
      <p:grpSp>
        <p:nvGrpSpPr>
          <p:cNvPr id="75" name="Group 74"/>
          <p:cNvGrpSpPr/>
          <p:nvPr/>
        </p:nvGrpSpPr>
        <p:grpSpPr>
          <a:xfrm>
            <a:off x="5794822" y="4794250"/>
            <a:ext cx="663575" cy="304800"/>
            <a:chOff x="8629650" y="3911600"/>
            <a:chExt cx="1327150" cy="609600"/>
          </a:xfrm>
        </p:grpSpPr>
        <p:pic>
          <p:nvPicPr>
            <p:cNvPr id="76" name="Picture 75" descr="telle_f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9650" y="3937000"/>
              <a:ext cx="927100" cy="584200"/>
            </a:xfrm>
            <a:prstGeom prst="rect">
              <a:avLst/>
            </a:prstGeom>
          </p:spPr>
        </p:pic>
        <p:pic>
          <p:nvPicPr>
            <p:cNvPr id="77" name="Picture 76" descr="a_en.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13900" y="3911600"/>
              <a:ext cx="342900" cy="584200"/>
            </a:xfrm>
            <a:prstGeom prst="rect">
              <a:avLst/>
            </a:prstGeom>
          </p:spPr>
        </p:pic>
      </p:grpSp>
      <p:cxnSp>
        <p:nvCxnSpPr>
          <p:cNvPr id="78" name="Straight Connector 77"/>
          <p:cNvCxnSpPr>
            <a:stCxn id="44" idx="2"/>
            <a:endCxn id="38" idx="0"/>
          </p:cNvCxnSpPr>
          <p:nvPr/>
        </p:nvCxnSpPr>
        <p:spPr>
          <a:xfrm>
            <a:off x="621637" y="3409950"/>
            <a:ext cx="0" cy="87947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0" idx="2"/>
            <a:endCxn id="59" idx="0"/>
          </p:cNvCxnSpPr>
          <p:nvPr/>
        </p:nvCxnSpPr>
        <p:spPr>
          <a:xfrm>
            <a:off x="1288685" y="3409950"/>
            <a:ext cx="0" cy="87312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38" idx="2"/>
            <a:endCxn id="51" idx="0"/>
          </p:cNvCxnSpPr>
          <p:nvPr/>
        </p:nvCxnSpPr>
        <p:spPr>
          <a:xfrm>
            <a:off x="621637" y="4581525"/>
            <a:ext cx="294217" cy="106997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59" idx="2"/>
            <a:endCxn id="51" idx="0"/>
          </p:cNvCxnSpPr>
          <p:nvPr/>
        </p:nvCxnSpPr>
        <p:spPr>
          <a:xfrm flipH="1">
            <a:off x="915854" y="4575175"/>
            <a:ext cx="372831" cy="107632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42" idx="2"/>
            <a:endCxn id="36" idx="0"/>
          </p:cNvCxnSpPr>
          <p:nvPr/>
        </p:nvCxnSpPr>
        <p:spPr>
          <a:xfrm>
            <a:off x="1922460" y="3409950"/>
            <a:ext cx="2713"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56" idx="2"/>
            <a:endCxn id="43" idx="0"/>
          </p:cNvCxnSpPr>
          <p:nvPr/>
        </p:nvCxnSpPr>
        <p:spPr>
          <a:xfrm flipH="1">
            <a:off x="2356972" y="3409950"/>
            <a:ext cx="10765"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57" idx="2"/>
            <a:endCxn id="48" idx="0"/>
          </p:cNvCxnSpPr>
          <p:nvPr/>
        </p:nvCxnSpPr>
        <p:spPr>
          <a:xfrm>
            <a:off x="2910571" y="3409950"/>
            <a:ext cx="30551"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52" idx="2"/>
            <a:endCxn id="37" idx="0"/>
          </p:cNvCxnSpPr>
          <p:nvPr/>
        </p:nvCxnSpPr>
        <p:spPr>
          <a:xfrm>
            <a:off x="3430534" y="3409950"/>
            <a:ext cx="12833"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45" idx="2"/>
            <a:endCxn id="47" idx="0"/>
          </p:cNvCxnSpPr>
          <p:nvPr/>
        </p:nvCxnSpPr>
        <p:spPr>
          <a:xfrm>
            <a:off x="4076023" y="3409950"/>
            <a:ext cx="0" cy="879475"/>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47" idx="2"/>
            <a:endCxn id="58" idx="0"/>
          </p:cNvCxnSpPr>
          <p:nvPr/>
        </p:nvCxnSpPr>
        <p:spPr>
          <a:xfrm>
            <a:off x="4076023" y="4581525"/>
            <a:ext cx="0" cy="1069975"/>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49" idx="2"/>
            <a:endCxn id="46" idx="0"/>
          </p:cNvCxnSpPr>
          <p:nvPr/>
        </p:nvCxnSpPr>
        <p:spPr>
          <a:xfrm flipH="1">
            <a:off x="8140700" y="3409950"/>
            <a:ext cx="1663" cy="2241550"/>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6002200" y="5099050"/>
            <a:ext cx="1067509" cy="552450"/>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6002200" y="5089525"/>
            <a:ext cx="103402" cy="561975"/>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flipV="1">
            <a:off x="5242696" y="5099050"/>
            <a:ext cx="759505" cy="552450"/>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flipV="1">
            <a:off x="5133183" y="4106863"/>
            <a:ext cx="109513" cy="687388"/>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5242696" y="4113213"/>
            <a:ext cx="1623986" cy="681038"/>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flipV="1">
            <a:off x="5139533" y="4106863"/>
            <a:ext cx="1051794" cy="696913"/>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6002200" y="4106863"/>
            <a:ext cx="189127" cy="687388"/>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flipV="1">
            <a:off x="6873084" y="4106863"/>
            <a:ext cx="132207" cy="696912"/>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flipV="1">
            <a:off x="6002200" y="4113213"/>
            <a:ext cx="1003091" cy="681038"/>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5133183" y="3409950"/>
            <a:ext cx="723372" cy="407988"/>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flipV="1">
            <a:off x="5856555" y="3409950"/>
            <a:ext cx="28599" cy="404813"/>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flipV="1">
            <a:off x="5856555" y="3409950"/>
            <a:ext cx="1003830" cy="407988"/>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3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sz="3400" dirty="0" smtClean="0"/>
              <a:t>Educational Technology</a:t>
            </a:r>
            <a:endParaRPr lang="en-US" sz="3400" dirty="0"/>
          </a:p>
        </p:txBody>
      </p:sp>
      <p:sp>
        <p:nvSpPr>
          <p:cNvPr id="2" name="Content Placeholder 1"/>
          <p:cNvSpPr>
            <a:spLocks noGrp="1"/>
          </p:cNvSpPr>
          <p:nvPr>
            <p:ph idx="1"/>
          </p:nvPr>
        </p:nvSpPr>
        <p:spPr/>
        <p:txBody>
          <a:bodyPr/>
          <a:lstStyle/>
          <a:p>
            <a:pPr marL="0" indent="0">
              <a:buNone/>
            </a:pPr>
            <a:endParaRPr lang="en-US" sz="2800" dirty="0" smtClean="0"/>
          </a:p>
          <a:p>
            <a:endParaRPr lang="en-US" sz="2800" dirty="0" smtClean="0"/>
          </a:p>
        </p:txBody>
      </p:sp>
      <p:sp>
        <p:nvSpPr>
          <p:cNvPr id="3" name="Slide Number Placeholder 2"/>
          <p:cNvSpPr>
            <a:spLocks noGrp="1"/>
          </p:cNvSpPr>
          <p:nvPr>
            <p:ph type="sldNum" sz="quarter" idx="10"/>
          </p:nvPr>
        </p:nvSpPr>
        <p:spPr/>
        <p:txBody>
          <a:bodyPr/>
          <a:lstStyle/>
          <a:p>
            <a:fld id="{31A35EC1-B1B4-4FA8-B2AD-670C5F0CF62D}" type="slidenum">
              <a:rPr lang="en-US" smtClean="0">
                <a:solidFill>
                  <a:srgbClr val="000000"/>
                </a:solidFill>
              </a:rPr>
              <a:pPr/>
              <a:t>2</a:t>
            </a:fld>
            <a:endParaRPr lang="en-US">
              <a:solidFill>
                <a:srgbClr val="000000"/>
              </a:solidFill>
            </a:endParaRPr>
          </a:p>
        </p:txBody>
      </p:sp>
      <p:sp>
        <p:nvSpPr>
          <p:cNvPr id="896004" name="Text Box 3"/>
          <p:cNvSpPr txBox="1">
            <a:spLocks noChangeArrowheads="1"/>
          </p:cNvSpPr>
          <p:nvPr/>
        </p:nvSpPr>
        <p:spPr bwMode="auto">
          <a:xfrm>
            <a:off x="4413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9pPr>
          </a:lstStyle>
          <a:p>
            <a:pPr algn="l" eaLnBrk="1" hangingPunct="1">
              <a:buClrTx/>
              <a:buSzTx/>
              <a:buFontTx/>
              <a:buNone/>
            </a:pPr>
            <a:endParaRPr lang="en-US" sz="2400" b="0">
              <a:solidFill>
                <a:srgbClr val="000000"/>
              </a:solidFill>
              <a:latin typeface="Times New Roman" panose="02020603050405020304" pitchFamily="18" charset="0"/>
            </a:endParaRPr>
          </a:p>
        </p:txBody>
      </p:sp>
      <p:sp>
        <p:nvSpPr>
          <p:cNvPr id="24" name="Content Placeholder 1"/>
          <p:cNvSpPr txBox="1">
            <a:spLocks/>
          </p:cNvSpPr>
          <p:nvPr/>
        </p:nvSpPr>
        <p:spPr bwMode="auto">
          <a:xfrm>
            <a:off x="332874" y="1324978"/>
            <a:ext cx="8839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sz="2800" b="1" dirty="0" smtClean="0"/>
              <a:t>Main point of this talk</a:t>
            </a:r>
          </a:p>
          <a:p>
            <a:pPr lvl="1" eaLnBrk="1" hangingPunct="1"/>
            <a:endParaRPr lang="en-US" sz="2000" dirty="0"/>
          </a:p>
        </p:txBody>
      </p:sp>
      <p:pic>
        <p:nvPicPr>
          <p:cNvPr id="3076" name="Picture 4" descr="https://image-gr.s3.envato.com/files/88514761/Cartoon%20Cave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3975" y="2362200"/>
            <a:ext cx="2816225" cy="29322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olourbox.com/preview/6980004-cartoon-caveman-running-away-from-sabertooth.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0" y="2170112"/>
            <a:ext cx="76200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Spectrum of Macaronic Text</a:t>
            </a:r>
          </a:p>
        </p:txBody>
      </p:sp>
      <p:sp>
        <p:nvSpPr>
          <p:cNvPr id="3" name="Content Placeholder 2"/>
          <p:cNvSpPr>
            <a:spLocks noGrp="1"/>
          </p:cNvSpPr>
          <p:nvPr>
            <p:ph idx="1"/>
          </p:nvPr>
        </p:nvSpPr>
        <p:spPr>
          <a:xfrm>
            <a:off x="457200" y="1600200"/>
            <a:ext cx="8534400" cy="4530725"/>
          </a:xfrm>
        </p:spPr>
        <p:txBody>
          <a:bodyPr/>
          <a:lstStyle/>
          <a:p>
            <a:r>
              <a:rPr lang="en-US" dirty="0" smtClean="0"/>
              <a:t>How do we do it?</a:t>
            </a:r>
          </a:p>
          <a:p>
            <a:r>
              <a:rPr lang="en-US" dirty="0" smtClean="0"/>
              <a:t>First get a full translation, then interpolate at will</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20</a:t>
            </a:fld>
            <a:endParaRPr lang="en-US"/>
          </a:p>
        </p:txBody>
      </p:sp>
      <p:pic>
        <p:nvPicPr>
          <p:cNvPr id="101" name="Picture 100" descr="was_en.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721972" y="5651500"/>
            <a:ext cx="406400" cy="292100"/>
          </a:xfrm>
          <a:prstGeom prst="rect">
            <a:avLst/>
          </a:prstGeom>
        </p:spPr>
      </p:pic>
      <p:pic>
        <p:nvPicPr>
          <p:cNvPr id="102" name="Picture 101" descr="to_en.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338592" y="5651500"/>
            <a:ext cx="209550" cy="292100"/>
          </a:xfrm>
          <a:prstGeom prst="rect">
            <a:avLst/>
          </a:prstGeom>
        </p:spPr>
      </p:pic>
      <p:pic>
        <p:nvPicPr>
          <p:cNvPr id="103" name="Picture 102" descr="the_en.png"/>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27962" y="4289425"/>
            <a:ext cx="387350" cy="292100"/>
          </a:xfrm>
          <a:prstGeom prst="rect">
            <a:avLst/>
          </a:prstGeom>
        </p:spPr>
      </p:pic>
      <p:grpSp>
        <p:nvGrpSpPr>
          <p:cNvPr id="104" name="Group 103"/>
          <p:cNvGrpSpPr/>
          <p:nvPr/>
        </p:nvGrpSpPr>
        <p:grpSpPr>
          <a:xfrm>
            <a:off x="5454413" y="3117850"/>
            <a:ext cx="894291" cy="292100"/>
            <a:chOff x="10297327" y="825500"/>
            <a:chExt cx="1788582" cy="584200"/>
          </a:xfrm>
        </p:grpSpPr>
        <p:pic>
          <p:nvPicPr>
            <p:cNvPr id="105" name="Picture 104" descr="une_fr.png"/>
            <p:cNvPicPr>
              <a:picLocks noChangeAspect="1"/>
            </p:cNvPicPr>
            <p:nvPr/>
          </p:nvPicPr>
          <p:blipFill>
            <a:blip r:embed="rId5">
              <a:alphaModFix amt="18000"/>
              <a:extLst>
                <a:ext uri="{28A0092B-C50C-407E-A947-70E740481C1C}">
                  <a14:useLocalDpi xmlns:a14="http://schemas.microsoft.com/office/drawing/2010/main" val="0"/>
                </a:ext>
              </a:extLst>
            </a:blip>
            <a:stretch>
              <a:fillRect/>
            </a:stretch>
          </p:blipFill>
          <p:spPr>
            <a:xfrm>
              <a:off x="10297327" y="825500"/>
              <a:ext cx="787400" cy="584200"/>
            </a:xfrm>
            <a:prstGeom prst="rect">
              <a:avLst/>
            </a:prstGeom>
          </p:spPr>
        </p:pic>
        <p:pic>
          <p:nvPicPr>
            <p:cNvPr id="106" name="Picture 105" descr="telle_fr.png"/>
            <p:cNvPicPr>
              <a:picLocks noChangeAspect="1"/>
            </p:cNvPicPr>
            <p:nvPr/>
          </p:nvPicPr>
          <p:blipFill>
            <a:blip r:embed="rId6">
              <a:alphaModFix amt="17000"/>
              <a:extLst>
                <a:ext uri="{28A0092B-C50C-407E-A947-70E740481C1C}">
                  <a14:useLocalDpi xmlns:a14="http://schemas.microsoft.com/office/drawing/2010/main" val="0"/>
                </a:ext>
              </a:extLst>
            </a:blip>
            <a:stretch>
              <a:fillRect/>
            </a:stretch>
          </p:blipFill>
          <p:spPr>
            <a:xfrm>
              <a:off x="11158809" y="825500"/>
              <a:ext cx="927100" cy="584200"/>
            </a:xfrm>
            <a:prstGeom prst="rect">
              <a:avLst/>
            </a:prstGeom>
          </p:spPr>
        </p:pic>
      </p:grpSp>
      <p:pic>
        <p:nvPicPr>
          <p:cNvPr id="107" name="Picture 106" descr="fut_fr.png"/>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760535" y="3117850"/>
            <a:ext cx="323850" cy="292100"/>
          </a:xfrm>
          <a:prstGeom prst="rect">
            <a:avLst/>
          </a:prstGeom>
        </p:spPr>
      </p:pic>
      <p:pic>
        <p:nvPicPr>
          <p:cNvPr id="108" name="Picture 107" descr="is_en.png"/>
          <p:cNvPicPr>
            <a:picLocks noChangeAspect="1"/>
          </p:cNvPicPr>
          <p:nvPr/>
        </p:nvPicPr>
        <p:blipFill>
          <a:blip r:embed="rId8">
            <a:alphaModFix amt="18000"/>
            <a:extLst>
              <a:ext uri="{28A0092B-C50C-407E-A947-70E740481C1C}">
                <a14:useLocalDpi xmlns:a14="http://schemas.microsoft.com/office/drawing/2010/main" val="0"/>
              </a:ext>
            </a:extLst>
          </a:blip>
          <a:stretch>
            <a:fillRect/>
          </a:stretch>
        </p:blipFill>
        <p:spPr>
          <a:xfrm>
            <a:off x="2188697" y="5651500"/>
            <a:ext cx="336550" cy="292100"/>
          </a:xfrm>
          <a:prstGeom prst="rect">
            <a:avLst/>
          </a:prstGeom>
        </p:spPr>
      </p:pic>
      <p:pic>
        <p:nvPicPr>
          <p:cNvPr id="109" name="Picture 108" descr="l.png"/>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494637" y="3117850"/>
            <a:ext cx="254000" cy="292100"/>
          </a:xfrm>
          <a:prstGeom prst="rect">
            <a:avLst/>
          </a:prstGeom>
        </p:spPr>
      </p:pic>
      <p:pic>
        <p:nvPicPr>
          <p:cNvPr id="110" name="Picture 109" descr="presenter_fr.png"/>
          <p:cNvPicPr>
            <a:picLocks noChangeAspect="1"/>
          </p:cNvPicPr>
          <p:nvPr/>
        </p:nvPicPr>
        <p:blipFill>
          <a:blip r:embed="rId10">
            <a:alphaModFix/>
            <a:extLst>
              <a:ext uri="{28A0092B-C50C-407E-A947-70E740481C1C}">
                <a14:useLocalDpi xmlns:a14="http://schemas.microsoft.com/office/drawing/2010/main" val="0"/>
              </a:ext>
            </a:extLst>
          </a:blip>
          <a:stretch>
            <a:fillRect/>
          </a:stretch>
        </p:blipFill>
        <p:spPr>
          <a:xfrm>
            <a:off x="3609298" y="3117850"/>
            <a:ext cx="933450" cy="292100"/>
          </a:xfrm>
          <a:prstGeom prst="rect">
            <a:avLst/>
          </a:prstGeom>
        </p:spPr>
      </p:pic>
      <p:pic>
        <p:nvPicPr>
          <p:cNvPr id="111" name="Picture 110" descr="req_en.png"/>
          <p:cNvPicPr>
            <a:picLocks noChangeAspect="1"/>
          </p:cNvPicPr>
          <p:nvPr/>
        </p:nvPicPr>
        <p:blipFill>
          <a:blip r:embed="rId11">
            <a:alphaModFix amt="22000"/>
            <a:extLst>
              <a:ext uri="{28A0092B-C50C-407E-A947-70E740481C1C}">
                <a14:useLocalDpi xmlns:a14="http://schemas.microsoft.com/office/drawing/2010/main" val="0"/>
              </a:ext>
            </a:extLst>
          </a:blip>
          <a:stretch>
            <a:fillRect/>
          </a:stretch>
        </p:blipFill>
        <p:spPr>
          <a:xfrm>
            <a:off x="7518400" y="5651500"/>
            <a:ext cx="1244600" cy="292100"/>
          </a:xfrm>
          <a:prstGeom prst="rect">
            <a:avLst/>
          </a:prstGeom>
        </p:spPr>
      </p:pic>
      <p:pic>
        <p:nvPicPr>
          <p:cNvPr id="112" name="Picture 111" descr="submit_en.png"/>
          <p:cNvPicPr>
            <a:picLocks noChangeAspect="1"/>
          </p:cNvPicPr>
          <p:nvPr/>
        </p:nvPicPr>
        <p:blipFill>
          <a:blip r:embed="rId12">
            <a:alphaModFix amt="20000"/>
            <a:extLst>
              <a:ext uri="{28A0092B-C50C-407E-A947-70E740481C1C}">
                <a14:useLocalDpi xmlns:a14="http://schemas.microsoft.com/office/drawing/2010/main" val="0"/>
              </a:ext>
            </a:extLst>
          </a:blip>
          <a:stretch>
            <a:fillRect/>
          </a:stretch>
        </p:blipFill>
        <p:spPr>
          <a:xfrm>
            <a:off x="3726773" y="4289425"/>
            <a:ext cx="698500" cy="292100"/>
          </a:xfrm>
          <a:prstGeom prst="rect">
            <a:avLst/>
          </a:prstGeom>
        </p:spPr>
      </p:pic>
      <p:pic>
        <p:nvPicPr>
          <p:cNvPr id="113" name="Picture 112" descr="first_en.png"/>
          <p:cNvPicPr>
            <a:picLocks noChangeAspect="1"/>
          </p:cNvPicPr>
          <p:nvPr/>
        </p:nvPicPr>
        <p:blipFill>
          <a:blip r:embed="rId13">
            <a:alphaModFix/>
            <a:extLst>
              <a:ext uri="{28A0092B-C50C-407E-A947-70E740481C1C}">
                <a14:useLocalDpi xmlns:a14="http://schemas.microsoft.com/office/drawing/2010/main" val="0"/>
              </a:ext>
            </a:extLst>
          </a:blip>
          <a:stretch>
            <a:fillRect/>
          </a:stretch>
        </p:blipFill>
        <p:spPr>
          <a:xfrm>
            <a:off x="2702997" y="5651500"/>
            <a:ext cx="476250" cy="292100"/>
          </a:xfrm>
          <a:prstGeom prst="rect">
            <a:avLst/>
          </a:prstGeom>
        </p:spPr>
      </p:pic>
      <p:pic>
        <p:nvPicPr>
          <p:cNvPr id="114" name="Picture 113" descr="exi_fr.png"/>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7678812" y="3117850"/>
            <a:ext cx="927100" cy="292100"/>
          </a:xfrm>
          <a:prstGeom prst="rect">
            <a:avLst/>
          </a:prstGeom>
        </p:spPr>
      </p:pic>
      <p:pic>
        <p:nvPicPr>
          <p:cNvPr id="115" name="Picture 114" descr="arizona_fr.png"/>
          <p:cNvPicPr>
            <a:picLocks noChangeAspect="1"/>
          </p:cNvPicPr>
          <p:nvPr/>
        </p:nvPicPr>
        <p:blipFill>
          <a:blip r:embed="rId15">
            <a:alphaModFix/>
            <a:extLst>
              <a:ext uri="{28A0092B-C50C-407E-A947-70E740481C1C}">
                <a14:useLocalDpi xmlns:a14="http://schemas.microsoft.com/office/drawing/2010/main" val="0"/>
              </a:ext>
            </a:extLst>
          </a:blip>
          <a:stretch>
            <a:fillRect/>
          </a:stretch>
        </p:blipFill>
        <p:spPr>
          <a:xfrm>
            <a:off x="882285" y="3117850"/>
            <a:ext cx="812800" cy="292100"/>
          </a:xfrm>
          <a:prstGeom prst="rect">
            <a:avLst/>
          </a:prstGeom>
        </p:spPr>
      </p:pic>
      <p:pic>
        <p:nvPicPr>
          <p:cNvPr id="116" name="Picture 115" descr="ari_en.png"/>
          <p:cNvPicPr>
            <a:picLocks noChangeAspect="1"/>
          </p:cNvPicPr>
          <p:nvPr/>
        </p:nvPicPr>
        <p:blipFill>
          <a:blip r:embed="rId16">
            <a:alphaModFix amt="20000"/>
            <a:extLst>
              <a:ext uri="{28A0092B-C50C-407E-A947-70E740481C1C}">
                <a14:useLocalDpi xmlns:a14="http://schemas.microsoft.com/office/drawing/2010/main" val="0"/>
              </a:ext>
            </a:extLst>
          </a:blip>
          <a:stretch>
            <a:fillRect/>
          </a:stretch>
        </p:blipFill>
        <p:spPr>
          <a:xfrm>
            <a:off x="499929" y="5651500"/>
            <a:ext cx="831850" cy="292100"/>
          </a:xfrm>
          <a:prstGeom prst="rect">
            <a:avLst/>
          </a:prstGeom>
        </p:spPr>
      </p:pic>
      <p:pic>
        <p:nvPicPr>
          <p:cNvPr id="117" name="Picture 116" descr="a_fr.png"/>
          <p:cNvPicPr>
            <a:picLocks noChangeAspect="1"/>
          </p:cNvPicPr>
          <p:nvPr/>
        </p:nvPicPr>
        <p:blipFill>
          <a:blip r:embed="rId17">
            <a:alphaModFix amt="20000"/>
            <a:extLst>
              <a:ext uri="{28A0092B-C50C-407E-A947-70E740481C1C}">
                <a14:useLocalDpi xmlns:a14="http://schemas.microsoft.com/office/drawing/2010/main" val="0"/>
              </a:ext>
            </a:extLst>
          </a:blip>
          <a:stretch>
            <a:fillRect/>
          </a:stretch>
        </p:blipFill>
        <p:spPr>
          <a:xfrm>
            <a:off x="3354334" y="3117850"/>
            <a:ext cx="152400" cy="292100"/>
          </a:xfrm>
          <a:prstGeom prst="rect">
            <a:avLst/>
          </a:prstGeom>
        </p:spPr>
      </p:pic>
      <p:grpSp>
        <p:nvGrpSpPr>
          <p:cNvPr id="118" name="Group 117"/>
          <p:cNvGrpSpPr/>
          <p:nvPr/>
        </p:nvGrpSpPr>
        <p:grpSpPr>
          <a:xfrm>
            <a:off x="5616652" y="5651500"/>
            <a:ext cx="746125" cy="292100"/>
            <a:chOff x="10621806" y="5892800"/>
            <a:chExt cx="1492249" cy="584200"/>
          </a:xfrm>
        </p:grpSpPr>
        <p:pic>
          <p:nvPicPr>
            <p:cNvPr id="119" name="Picture 118" descr="such_en.png"/>
            <p:cNvPicPr>
              <a:picLocks noChangeAspect="1"/>
            </p:cNvPicPr>
            <p:nvPr/>
          </p:nvPicPr>
          <p:blipFill>
            <a:blip r:embed="rId18">
              <a:alphaModFix amt="20000"/>
              <a:extLst>
                <a:ext uri="{28A0092B-C50C-407E-A947-70E740481C1C}">
                  <a14:useLocalDpi xmlns:a14="http://schemas.microsoft.com/office/drawing/2010/main" val="0"/>
                </a:ext>
              </a:extLst>
            </a:blip>
            <a:stretch>
              <a:fillRect/>
            </a:stretch>
          </p:blipFill>
          <p:spPr>
            <a:xfrm>
              <a:off x="10621806" y="5892800"/>
              <a:ext cx="977900" cy="584200"/>
            </a:xfrm>
            <a:prstGeom prst="rect">
              <a:avLst/>
            </a:prstGeom>
          </p:spPr>
        </p:pic>
        <p:pic>
          <p:nvPicPr>
            <p:cNvPr id="120" name="Picture 119" descr="a_en.png"/>
            <p:cNvPicPr>
              <a:picLocks noChangeAspect="1"/>
            </p:cNvPicPr>
            <p:nvPr/>
          </p:nvPicPr>
          <p:blipFill>
            <a:blip r:embed="rId19">
              <a:alphaModFix amt="23000"/>
              <a:extLst>
                <a:ext uri="{28A0092B-C50C-407E-A947-70E740481C1C}">
                  <a14:useLocalDpi xmlns:a14="http://schemas.microsoft.com/office/drawing/2010/main" val="0"/>
                </a:ext>
              </a:extLst>
            </a:blip>
            <a:stretch>
              <a:fillRect/>
            </a:stretch>
          </p:blipFill>
          <p:spPr>
            <a:xfrm>
              <a:off x="11771155" y="5892800"/>
              <a:ext cx="342900" cy="584200"/>
            </a:xfrm>
            <a:prstGeom prst="rect">
              <a:avLst/>
            </a:prstGeom>
          </p:spPr>
        </p:pic>
      </p:grpSp>
      <p:pic>
        <p:nvPicPr>
          <p:cNvPr id="121" name="Picture 120" descr="le_fr.png"/>
          <p:cNvPicPr>
            <a:picLocks noChangeAspect="1"/>
          </p:cNvPicPr>
          <p:nvPr/>
        </p:nvPicPr>
        <p:blipFill>
          <a:blip r:embed="rId20">
            <a:alphaModFix/>
            <a:extLst>
              <a:ext uri="{28A0092B-C50C-407E-A947-70E740481C1C}">
                <a14:useLocalDpi xmlns:a14="http://schemas.microsoft.com/office/drawing/2010/main" val="0"/>
              </a:ext>
            </a:extLst>
          </a:blip>
          <a:stretch>
            <a:fillRect/>
          </a:stretch>
        </p:blipFill>
        <p:spPr>
          <a:xfrm>
            <a:off x="2250262" y="3117850"/>
            <a:ext cx="234950" cy="292100"/>
          </a:xfrm>
          <a:prstGeom prst="rect">
            <a:avLst/>
          </a:prstGeom>
        </p:spPr>
      </p:pic>
      <p:pic>
        <p:nvPicPr>
          <p:cNvPr id="122" name="Picture 121" descr="pre_fr.png"/>
          <p:cNvPicPr>
            <a:picLocks noChangeAspect="1"/>
          </p:cNvPicPr>
          <p:nvPr/>
        </p:nvPicPr>
        <p:blipFill>
          <a:blip r:embed="rId21">
            <a:alphaModFix amt="22000"/>
            <a:extLst>
              <a:ext uri="{28A0092B-C50C-407E-A947-70E740481C1C}">
                <a14:useLocalDpi xmlns:a14="http://schemas.microsoft.com/office/drawing/2010/main" val="0"/>
              </a:ext>
            </a:extLst>
          </a:blip>
          <a:stretch>
            <a:fillRect/>
          </a:stretch>
        </p:blipFill>
        <p:spPr>
          <a:xfrm>
            <a:off x="2494646" y="3117850"/>
            <a:ext cx="831850" cy="292100"/>
          </a:xfrm>
          <a:prstGeom prst="rect">
            <a:avLst/>
          </a:prstGeom>
        </p:spPr>
      </p:pic>
      <p:pic>
        <p:nvPicPr>
          <p:cNvPr id="123" name="Picture 122" descr="intro_en.png"/>
          <p:cNvPicPr>
            <a:picLocks noChangeAspect="1"/>
          </p:cNvPicPr>
          <p:nvPr/>
        </p:nvPicPr>
        <p:blipFill>
          <a:blip r:embed="rId22">
            <a:alphaModFix amt="20000"/>
            <a:extLst>
              <a:ext uri="{28A0092B-C50C-407E-A947-70E740481C1C}">
                <a14:useLocalDpi xmlns:a14="http://schemas.microsoft.com/office/drawing/2010/main" val="0"/>
              </a:ext>
            </a:extLst>
          </a:blip>
          <a:stretch>
            <a:fillRect/>
          </a:stretch>
        </p:blipFill>
        <p:spPr>
          <a:xfrm>
            <a:off x="3593423" y="5651500"/>
            <a:ext cx="965200" cy="292100"/>
          </a:xfrm>
          <a:prstGeom prst="rect">
            <a:avLst/>
          </a:prstGeom>
        </p:spPr>
      </p:pic>
      <p:pic>
        <p:nvPicPr>
          <p:cNvPr id="124" name="Picture 123" descr="ari_en.png"/>
          <p:cNvPicPr>
            <a:picLocks noChangeAspect="1"/>
          </p:cNvPicPr>
          <p:nvPr/>
        </p:nvPicPr>
        <p:blipFill>
          <a:blip r:embed="rId16">
            <a:alphaModFix amt="20000"/>
            <a:extLst>
              <a:ext uri="{28A0092B-C50C-407E-A947-70E740481C1C}">
                <a14:useLocalDpi xmlns:a14="http://schemas.microsoft.com/office/drawing/2010/main" val="0"/>
              </a:ext>
            </a:extLst>
          </a:blip>
          <a:stretch>
            <a:fillRect/>
          </a:stretch>
        </p:blipFill>
        <p:spPr>
          <a:xfrm>
            <a:off x="872760" y="4283075"/>
            <a:ext cx="831850" cy="292100"/>
          </a:xfrm>
          <a:prstGeom prst="rect">
            <a:avLst/>
          </a:prstGeom>
        </p:spPr>
      </p:pic>
      <p:grpSp>
        <p:nvGrpSpPr>
          <p:cNvPr id="125" name="Group 124"/>
          <p:cNvGrpSpPr/>
          <p:nvPr/>
        </p:nvGrpSpPr>
        <p:grpSpPr>
          <a:xfrm>
            <a:off x="4669633" y="3817938"/>
            <a:ext cx="863600" cy="292100"/>
            <a:chOff x="6692898" y="1955800"/>
            <a:chExt cx="1727200" cy="584200"/>
          </a:xfrm>
        </p:grpSpPr>
        <p:pic>
          <p:nvPicPr>
            <p:cNvPr id="126" name="Picture 125" descr="une_fr.png"/>
            <p:cNvPicPr>
              <a:picLocks noChangeAspect="1"/>
            </p:cNvPicPr>
            <p:nvPr/>
          </p:nvPicPr>
          <p:blipFill>
            <a:blip r:embed="rId5">
              <a:alphaModFix amt="16000"/>
              <a:extLst>
                <a:ext uri="{28A0092B-C50C-407E-A947-70E740481C1C}">
                  <a14:useLocalDpi xmlns:a14="http://schemas.microsoft.com/office/drawing/2010/main" val="0"/>
                </a:ext>
              </a:extLst>
            </a:blip>
            <a:stretch>
              <a:fillRect/>
            </a:stretch>
          </p:blipFill>
          <p:spPr>
            <a:xfrm>
              <a:off x="7632698" y="1955800"/>
              <a:ext cx="787400" cy="584200"/>
            </a:xfrm>
            <a:prstGeom prst="rect">
              <a:avLst/>
            </a:prstGeom>
          </p:spPr>
        </p:pic>
        <p:pic>
          <p:nvPicPr>
            <p:cNvPr id="127" name="Picture 126" descr="telle_fr.png"/>
            <p:cNvPicPr>
              <a:picLocks noChangeAspect="1"/>
            </p:cNvPicPr>
            <p:nvPr/>
          </p:nvPicPr>
          <p:blipFill>
            <a:blip r:embed="rId6">
              <a:alphaModFix amt="17000"/>
              <a:extLst>
                <a:ext uri="{28A0092B-C50C-407E-A947-70E740481C1C}">
                  <a14:useLocalDpi xmlns:a14="http://schemas.microsoft.com/office/drawing/2010/main" val="0"/>
                </a:ext>
              </a:extLst>
            </a:blip>
            <a:stretch>
              <a:fillRect/>
            </a:stretch>
          </p:blipFill>
          <p:spPr>
            <a:xfrm>
              <a:off x="6692898" y="1955800"/>
              <a:ext cx="927100" cy="584200"/>
            </a:xfrm>
            <a:prstGeom prst="rect">
              <a:avLst/>
            </a:prstGeom>
          </p:spPr>
        </p:pic>
      </p:grpSp>
      <p:grpSp>
        <p:nvGrpSpPr>
          <p:cNvPr id="128" name="Group 127"/>
          <p:cNvGrpSpPr/>
          <p:nvPr/>
        </p:nvGrpSpPr>
        <p:grpSpPr>
          <a:xfrm>
            <a:off x="5685105" y="3817938"/>
            <a:ext cx="629710" cy="292100"/>
            <a:chOff x="9408581" y="1974850"/>
            <a:chExt cx="1259419" cy="584200"/>
          </a:xfrm>
        </p:grpSpPr>
        <p:pic>
          <p:nvPicPr>
            <p:cNvPr id="129" name="Picture 128" descr="telle_fr.png"/>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9740900" y="1974850"/>
              <a:ext cx="927100" cy="584200"/>
            </a:xfrm>
            <a:prstGeom prst="rect">
              <a:avLst/>
            </a:prstGeom>
          </p:spPr>
        </p:pic>
        <p:pic>
          <p:nvPicPr>
            <p:cNvPr id="130" name="Picture 129" descr="a_en.png"/>
            <p:cNvPicPr>
              <a:picLocks noChangeAspect="1"/>
            </p:cNvPicPr>
            <p:nvPr/>
          </p:nvPicPr>
          <p:blipFill>
            <a:blip r:embed="rId19">
              <a:alphaModFix/>
              <a:extLst>
                <a:ext uri="{28A0092B-C50C-407E-A947-70E740481C1C}">
                  <a14:useLocalDpi xmlns:a14="http://schemas.microsoft.com/office/drawing/2010/main" val="0"/>
                </a:ext>
              </a:extLst>
            </a:blip>
            <a:stretch>
              <a:fillRect/>
            </a:stretch>
          </p:blipFill>
          <p:spPr>
            <a:xfrm>
              <a:off x="9408581" y="1974850"/>
              <a:ext cx="342900" cy="584200"/>
            </a:xfrm>
            <a:prstGeom prst="rect">
              <a:avLst/>
            </a:prstGeom>
          </p:spPr>
        </p:pic>
      </p:grpSp>
      <p:grpSp>
        <p:nvGrpSpPr>
          <p:cNvPr id="131" name="Group 130"/>
          <p:cNvGrpSpPr/>
          <p:nvPr/>
        </p:nvGrpSpPr>
        <p:grpSpPr>
          <a:xfrm>
            <a:off x="6466684" y="3814763"/>
            <a:ext cx="895350" cy="298450"/>
            <a:chOff x="8769350" y="2946400"/>
            <a:chExt cx="1790700" cy="596900"/>
          </a:xfrm>
        </p:grpSpPr>
        <p:pic>
          <p:nvPicPr>
            <p:cNvPr id="132" name="Picture 131" descr="une_fr.png"/>
            <p:cNvPicPr>
              <a:picLocks noChangeAspect="1"/>
            </p:cNvPicPr>
            <p:nvPr/>
          </p:nvPicPr>
          <p:blipFill>
            <a:blip r:embed="rId5">
              <a:alphaModFix amt="17000"/>
              <a:extLst>
                <a:ext uri="{28A0092B-C50C-407E-A947-70E740481C1C}">
                  <a14:useLocalDpi xmlns:a14="http://schemas.microsoft.com/office/drawing/2010/main" val="0"/>
                </a:ext>
              </a:extLst>
            </a:blip>
            <a:stretch>
              <a:fillRect/>
            </a:stretch>
          </p:blipFill>
          <p:spPr>
            <a:xfrm>
              <a:off x="8769350" y="2959100"/>
              <a:ext cx="787400" cy="584200"/>
            </a:xfrm>
            <a:prstGeom prst="rect">
              <a:avLst/>
            </a:prstGeom>
          </p:spPr>
        </p:pic>
        <p:pic>
          <p:nvPicPr>
            <p:cNvPr id="133" name="Picture 132" descr="such_en.png"/>
            <p:cNvPicPr>
              <a:picLocks noChangeAspect="1"/>
            </p:cNvPicPr>
            <p:nvPr/>
          </p:nvPicPr>
          <p:blipFill>
            <a:blip r:embed="rId18">
              <a:alphaModFix amt="19000"/>
              <a:extLst>
                <a:ext uri="{28A0092B-C50C-407E-A947-70E740481C1C}">
                  <a14:useLocalDpi xmlns:a14="http://schemas.microsoft.com/office/drawing/2010/main" val="0"/>
                </a:ext>
              </a:extLst>
            </a:blip>
            <a:stretch>
              <a:fillRect/>
            </a:stretch>
          </p:blipFill>
          <p:spPr>
            <a:xfrm>
              <a:off x="9582150" y="2946400"/>
              <a:ext cx="977900" cy="584200"/>
            </a:xfrm>
            <a:prstGeom prst="rect">
              <a:avLst/>
            </a:prstGeom>
          </p:spPr>
        </p:pic>
      </p:grpSp>
      <p:grpSp>
        <p:nvGrpSpPr>
          <p:cNvPr id="134" name="Group 133"/>
          <p:cNvGrpSpPr/>
          <p:nvPr/>
        </p:nvGrpSpPr>
        <p:grpSpPr>
          <a:xfrm>
            <a:off x="4753746" y="4797425"/>
            <a:ext cx="882650" cy="298450"/>
            <a:chOff x="5295898" y="3194050"/>
            <a:chExt cx="1765300" cy="596900"/>
          </a:xfrm>
        </p:grpSpPr>
        <p:pic>
          <p:nvPicPr>
            <p:cNvPr id="135" name="Picture 134" descr="une_fr.png"/>
            <p:cNvPicPr>
              <a:picLocks noChangeAspect="1"/>
            </p:cNvPicPr>
            <p:nvPr/>
          </p:nvPicPr>
          <p:blipFill>
            <a:blip r:embed="rId5">
              <a:alphaModFix amt="16000"/>
              <a:extLst>
                <a:ext uri="{28A0092B-C50C-407E-A947-70E740481C1C}">
                  <a14:useLocalDpi xmlns:a14="http://schemas.microsoft.com/office/drawing/2010/main" val="0"/>
                </a:ext>
              </a:extLst>
            </a:blip>
            <a:stretch>
              <a:fillRect/>
            </a:stretch>
          </p:blipFill>
          <p:spPr>
            <a:xfrm>
              <a:off x="6273798" y="3206750"/>
              <a:ext cx="787400" cy="584200"/>
            </a:xfrm>
            <a:prstGeom prst="rect">
              <a:avLst/>
            </a:prstGeom>
          </p:spPr>
        </p:pic>
        <p:pic>
          <p:nvPicPr>
            <p:cNvPr id="136" name="Picture 135" descr="such_en.png"/>
            <p:cNvPicPr>
              <a:picLocks noChangeAspect="1"/>
            </p:cNvPicPr>
            <p:nvPr/>
          </p:nvPicPr>
          <p:blipFill>
            <a:blip r:embed="rId18">
              <a:alphaModFix amt="14000"/>
              <a:extLst>
                <a:ext uri="{28A0092B-C50C-407E-A947-70E740481C1C}">
                  <a14:useLocalDpi xmlns:a14="http://schemas.microsoft.com/office/drawing/2010/main" val="0"/>
                </a:ext>
              </a:extLst>
            </a:blip>
            <a:stretch>
              <a:fillRect/>
            </a:stretch>
          </p:blipFill>
          <p:spPr>
            <a:xfrm>
              <a:off x="5295898" y="3194050"/>
              <a:ext cx="977900" cy="584200"/>
            </a:xfrm>
            <a:prstGeom prst="rect">
              <a:avLst/>
            </a:prstGeom>
          </p:spPr>
        </p:pic>
      </p:grpSp>
      <p:grpSp>
        <p:nvGrpSpPr>
          <p:cNvPr id="137" name="Group 136"/>
          <p:cNvGrpSpPr/>
          <p:nvPr/>
        </p:nvGrpSpPr>
        <p:grpSpPr>
          <a:xfrm>
            <a:off x="6695231" y="4800600"/>
            <a:ext cx="700619" cy="292100"/>
            <a:chOff x="8815912" y="3962400"/>
            <a:chExt cx="1401238" cy="584200"/>
          </a:xfrm>
        </p:grpSpPr>
        <p:pic>
          <p:nvPicPr>
            <p:cNvPr id="138" name="Picture 137" descr="such_en.png"/>
            <p:cNvPicPr>
              <a:picLocks noChangeAspect="1"/>
            </p:cNvPicPr>
            <p:nvPr/>
          </p:nvPicPr>
          <p:blipFill>
            <a:blip r:embed="rId18">
              <a:alphaModFix amt="19000"/>
              <a:extLst>
                <a:ext uri="{28A0092B-C50C-407E-A947-70E740481C1C}">
                  <a14:useLocalDpi xmlns:a14="http://schemas.microsoft.com/office/drawing/2010/main" val="0"/>
                </a:ext>
              </a:extLst>
            </a:blip>
            <a:stretch>
              <a:fillRect/>
            </a:stretch>
          </p:blipFill>
          <p:spPr>
            <a:xfrm>
              <a:off x="9239250" y="3962400"/>
              <a:ext cx="977900" cy="584200"/>
            </a:xfrm>
            <a:prstGeom prst="rect">
              <a:avLst/>
            </a:prstGeom>
          </p:spPr>
        </p:pic>
        <p:pic>
          <p:nvPicPr>
            <p:cNvPr id="139" name="Picture 138" descr="a_en.png"/>
            <p:cNvPicPr>
              <a:picLocks noChangeAspect="1"/>
            </p:cNvPicPr>
            <p:nvPr/>
          </p:nvPicPr>
          <p:blipFill>
            <a:blip r:embed="rId19">
              <a:alphaModFix amt="23000"/>
              <a:extLst>
                <a:ext uri="{28A0092B-C50C-407E-A947-70E740481C1C}">
                  <a14:useLocalDpi xmlns:a14="http://schemas.microsoft.com/office/drawing/2010/main" val="0"/>
                </a:ext>
              </a:extLst>
            </a:blip>
            <a:stretch>
              <a:fillRect/>
            </a:stretch>
          </p:blipFill>
          <p:spPr>
            <a:xfrm>
              <a:off x="8815912" y="3962400"/>
              <a:ext cx="342900" cy="584200"/>
            </a:xfrm>
            <a:prstGeom prst="rect">
              <a:avLst/>
            </a:prstGeom>
          </p:spPr>
        </p:pic>
      </p:grpSp>
      <p:grpSp>
        <p:nvGrpSpPr>
          <p:cNvPr id="140" name="Group 139"/>
          <p:cNvGrpSpPr/>
          <p:nvPr/>
        </p:nvGrpSpPr>
        <p:grpSpPr>
          <a:xfrm>
            <a:off x="5794822" y="4794250"/>
            <a:ext cx="663575" cy="304800"/>
            <a:chOff x="8629650" y="3911600"/>
            <a:chExt cx="1327150" cy="609600"/>
          </a:xfrm>
        </p:grpSpPr>
        <p:pic>
          <p:nvPicPr>
            <p:cNvPr id="141" name="Picture 140" descr="telle_fr.png"/>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8629650" y="3937000"/>
              <a:ext cx="927100" cy="584200"/>
            </a:xfrm>
            <a:prstGeom prst="rect">
              <a:avLst/>
            </a:prstGeom>
          </p:spPr>
        </p:pic>
        <p:pic>
          <p:nvPicPr>
            <p:cNvPr id="142" name="Picture 141" descr="a_en.png"/>
            <p:cNvPicPr>
              <a:picLocks noChangeAspect="1"/>
            </p:cNvPicPr>
            <p:nvPr/>
          </p:nvPicPr>
          <p:blipFill>
            <a:blip r:embed="rId19">
              <a:alphaModFix amt="15000"/>
              <a:extLst>
                <a:ext uri="{28A0092B-C50C-407E-A947-70E740481C1C}">
                  <a14:useLocalDpi xmlns:a14="http://schemas.microsoft.com/office/drawing/2010/main" val="0"/>
                </a:ext>
              </a:extLst>
            </a:blip>
            <a:stretch>
              <a:fillRect/>
            </a:stretch>
          </p:blipFill>
          <p:spPr>
            <a:xfrm>
              <a:off x="9613900" y="3911600"/>
              <a:ext cx="342900" cy="584200"/>
            </a:xfrm>
            <a:prstGeom prst="rect">
              <a:avLst/>
            </a:prstGeom>
          </p:spPr>
        </p:pic>
      </p:grpSp>
      <p:cxnSp>
        <p:nvCxnSpPr>
          <p:cNvPr id="143" name="Straight Connector 142"/>
          <p:cNvCxnSpPr>
            <a:stCxn id="109" idx="2"/>
            <a:endCxn id="103" idx="0"/>
          </p:cNvCxnSpPr>
          <p:nvPr/>
        </p:nvCxnSpPr>
        <p:spPr>
          <a:xfrm>
            <a:off x="621637" y="3409950"/>
            <a:ext cx="0" cy="87947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15" idx="2"/>
            <a:endCxn id="124" idx="0"/>
          </p:cNvCxnSpPr>
          <p:nvPr/>
        </p:nvCxnSpPr>
        <p:spPr>
          <a:xfrm>
            <a:off x="1288685" y="3409950"/>
            <a:ext cx="0" cy="87312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a:stCxn id="103" idx="2"/>
            <a:endCxn id="116" idx="0"/>
          </p:cNvCxnSpPr>
          <p:nvPr/>
        </p:nvCxnSpPr>
        <p:spPr>
          <a:xfrm>
            <a:off x="621637" y="4581525"/>
            <a:ext cx="294217" cy="106997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124" idx="2"/>
            <a:endCxn id="116" idx="0"/>
          </p:cNvCxnSpPr>
          <p:nvPr/>
        </p:nvCxnSpPr>
        <p:spPr>
          <a:xfrm flipH="1">
            <a:off x="915854" y="4575175"/>
            <a:ext cx="372831" cy="107632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107" idx="2"/>
            <a:endCxn id="101" idx="0"/>
          </p:cNvCxnSpPr>
          <p:nvPr/>
        </p:nvCxnSpPr>
        <p:spPr>
          <a:xfrm>
            <a:off x="1922460" y="3409950"/>
            <a:ext cx="2713"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a:stCxn id="121" idx="2"/>
            <a:endCxn id="108" idx="0"/>
          </p:cNvCxnSpPr>
          <p:nvPr/>
        </p:nvCxnSpPr>
        <p:spPr>
          <a:xfrm flipH="1">
            <a:off x="2356972" y="3409950"/>
            <a:ext cx="10765"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122" idx="2"/>
            <a:endCxn id="113" idx="0"/>
          </p:cNvCxnSpPr>
          <p:nvPr/>
        </p:nvCxnSpPr>
        <p:spPr>
          <a:xfrm>
            <a:off x="2910571" y="3409950"/>
            <a:ext cx="30551"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117" idx="2"/>
            <a:endCxn id="102" idx="0"/>
          </p:cNvCxnSpPr>
          <p:nvPr/>
        </p:nvCxnSpPr>
        <p:spPr>
          <a:xfrm>
            <a:off x="3430534" y="3409950"/>
            <a:ext cx="12833"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a:stCxn id="110" idx="2"/>
            <a:endCxn id="112" idx="0"/>
          </p:cNvCxnSpPr>
          <p:nvPr/>
        </p:nvCxnSpPr>
        <p:spPr>
          <a:xfrm>
            <a:off x="4076023" y="3409950"/>
            <a:ext cx="0" cy="879475"/>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a:stCxn id="112" idx="2"/>
            <a:endCxn id="123" idx="0"/>
          </p:cNvCxnSpPr>
          <p:nvPr/>
        </p:nvCxnSpPr>
        <p:spPr>
          <a:xfrm>
            <a:off x="4076023" y="4581525"/>
            <a:ext cx="0" cy="1069975"/>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14" idx="2"/>
            <a:endCxn id="111" idx="0"/>
          </p:cNvCxnSpPr>
          <p:nvPr/>
        </p:nvCxnSpPr>
        <p:spPr>
          <a:xfrm flipH="1">
            <a:off x="8140700" y="3409950"/>
            <a:ext cx="1663" cy="2241550"/>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6002200" y="5099050"/>
            <a:ext cx="1067509" cy="552450"/>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002200" y="5089525"/>
            <a:ext cx="103402" cy="561975"/>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flipV="1">
            <a:off x="5242696" y="5099050"/>
            <a:ext cx="759505" cy="552450"/>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flipV="1">
            <a:off x="5133183" y="4106863"/>
            <a:ext cx="109513" cy="687388"/>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V="1">
            <a:off x="5242696" y="4113213"/>
            <a:ext cx="1623986" cy="681038"/>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flipV="1">
            <a:off x="5139533" y="4106863"/>
            <a:ext cx="1051794" cy="696913"/>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flipV="1">
            <a:off x="6002200" y="4106863"/>
            <a:ext cx="189127" cy="687388"/>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H="1" flipV="1">
            <a:off x="6873084" y="4106863"/>
            <a:ext cx="132207" cy="696912"/>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H="1" flipV="1">
            <a:off x="6002200" y="4113213"/>
            <a:ext cx="1003091" cy="681038"/>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5133183" y="3409950"/>
            <a:ext cx="723372" cy="407988"/>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H="1" flipV="1">
            <a:off x="5856555" y="3409950"/>
            <a:ext cx="28599" cy="404813"/>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H="1" flipV="1">
            <a:off x="5856555" y="3409950"/>
            <a:ext cx="1003830" cy="407988"/>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186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Spectrum of Macaronic Text</a:t>
            </a:r>
          </a:p>
        </p:txBody>
      </p:sp>
      <p:sp>
        <p:nvSpPr>
          <p:cNvPr id="3" name="Content Placeholder 2"/>
          <p:cNvSpPr>
            <a:spLocks noGrp="1"/>
          </p:cNvSpPr>
          <p:nvPr>
            <p:ph idx="1"/>
          </p:nvPr>
        </p:nvSpPr>
        <p:spPr>
          <a:xfrm>
            <a:off x="457200" y="1600200"/>
            <a:ext cx="8534400" cy="4530725"/>
          </a:xfrm>
        </p:spPr>
        <p:txBody>
          <a:bodyPr/>
          <a:lstStyle/>
          <a:p>
            <a:r>
              <a:rPr lang="en-US" dirty="0" smtClean="0"/>
              <a:t>How do we do it?</a:t>
            </a:r>
          </a:p>
          <a:p>
            <a:r>
              <a:rPr lang="en-US" dirty="0" smtClean="0"/>
              <a:t>First get a full translation, then interpolate at will</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21</a:t>
            </a:fld>
            <a:endParaRPr lang="en-US"/>
          </a:p>
        </p:txBody>
      </p:sp>
      <p:pic>
        <p:nvPicPr>
          <p:cNvPr id="70" name="Picture 69" descr="was_en.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721972" y="5651500"/>
            <a:ext cx="406400" cy="292100"/>
          </a:xfrm>
          <a:prstGeom prst="rect">
            <a:avLst/>
          </a:prstGeom>
        </p:spPr>
      </p:pic>
      <p:pic>
        <p:nvPicPr>
          <p:cNvPr id="71" name="Picture 70" descr="to_en.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338592" y="5651500"/>
            <a:ext cx="209550" cy="292100"/>
          </a:xfrm>
          <a:prstGeom prst="rect">
            <a:avLst/>
          </a:prstGeom>
        </p:spPr>
      </p:pic>
      <p:pic>
        <p:nvPicPr>
          <p:cNvPr id="72" name="Picture 71" descr="the_en.png"/>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427962" y="4289425"/>
            <a:ext cx="387350" cy="292100"/>
          </a:xfrm>
          <a:prstGeom prst="rect">
            <a:avLst/>
          </a:prstGeom>
        </p:spPr>
      </p:pic>
      <p:grpSp>
        <p:nvGrpSpPr>
          <p:cNvPr id="73" name="Group 72"/>
          <p:cNvGrpSpPr/>
          <p:nvPr/>
        </p:nvGrpSpPr>
        <p:grpSpPr>
          <a:xfrm>
            <a:off x="5454413" y="3117850"/>
            <a:ext cx="894291" cy="292100"/>
            <a:chOff x="10297327" y="825500"/>
            <a:chExt cx="1788582" cy="584200"/>
          </a:xfrm>
        </p:grpSpPr>
        <p:pic>
          <p:nvPicPr>
            <p:cNvPr id="74" name="Picture 73" descr="une_fr.png"/>
            <p:cNvPicPr>
              <a:picLocks noChangeAspect="1"/>
            </p:cNvPicPr>
            <p:nvPr/>
          </p:nvPicPr>
          <p:blipFill>
            <a:blip r:embed="rId5">
              <a:alphaModFix amt="18000"/>
              <a:extLst>
                <a:ext uri="{28A0092B-C50C-407E-A947-70E740481C1C}">
                  <a14:useLocalDpi xmlns:a14="http://schemas.microsoft.com/office/drawing/2010/main" val="0"/>
                </a:ext>
              </a:extLst>
            </a:blip>
            <a:stretch>
              <a:fillRect/>
            </a:stretch>
          </p:blipFill>
          <p:spPr>
            <a:xfrm>
              <a:off x="10297327" y="825500"/>
              <a:ext cx="787400" cy="584200"/>
            </a:xfrm>
            <a:prstGeom prst="rect">
              <a:avLst/>
            </a:prstGeom>
          </p:spPr>
        </p:pic>
        <p:pic>
          <p:nvPicPr>
            <p:cNvPr id="75" name="Picture 74" descr="telle_fr.png"/>
            <p:cNvPicPr>
              <a:picLocks noChangeAspect="1"/>
            </p:cNvPicPr>
            <p:nvPr/>
          </p:nvPicPr>
          <p:blipFill>
            <a:blip r:embed="rId6">
              <a:alphaModFix amt="17000"/>
              <a:extLst>
                <a:ext uri="{28A0092B-C50C-407E-A947-70E740481C1C}">
                  <a14:useLocalDpi xmlns:a14="http://schemas.microsoft.com/office/drawing/2010/main" val="0"/>
                </a:ext>
              </a:extLst>
            </a:blip>
            <a:stretch>
              <a:fillRect/>
            </a:stretch>
          </p:blipFill>
          <p:spPr>
            <a:xfrm>
              <a:off x="11158809" y="825500"/>
              <a:ext cx="927100" cy="584200"/>
            </a:xfrm>
            <a:prstGeom prst="rect">
              <a:avLst/>
            </a:prstGeom>
          </p:spPr>
        </p:pic>
      </p:grpSp>
      <p:pic>
        <p:nvPicPr>
          <p:cNvPr id="76" name="Picture 75" descr="fut_fr.png"/>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760535" y="3117850"/>
            <a:ext cx="323850" cy="292100"/>
          </a:xfrm>
          <a:prstGeom prst="rect">
            <a:avLst/>
          </a:prstGeom>
        </p:spPr>
      </p:pic>
      <p:pic>
        <p:nvPicPr>
          <p:cNvPr id="77" name="Picture 76" descr="is_en.png"/>
          <p:cNvPicPr>
            <a:picLocks noChangeAspect="1"/>
          </p:cNvPicPr>
          <p:nvPr/>
        </p:nvPicPr>
        <p:blipFill>
          <a:blip r:embed="rId8">
            <a:alphaModFix amt="18000"/>
            <a:extLst>
              <a:ext uri="{28A0092B-C50C-407E-A947-70E740481C1C}">
                <a14:useLocalDpi xmlns:a14="http://schemas.microsoft.com/office/drawing/2010/main" val="0"/>
              </a:ext>
            </a:extLst>
          </a:blip>
          <a:stretch>
            <a:fillRect/>
          </a:stretch>
        </p:blipFill>
        <p:spPr>
          <a:xfrm>
            <a:off x="2188697" y="5651500"/>
            <a:ext cx="336550" cy="292100"/>
          </a:xfrm>
          <a:prstGeom prst="rect">
            <a:avLst/>
          </a:prstGeom>
        </p:spPr>
      </p:pic>
      <p:pic>
        <p:nvPicPr>
          <p:cNvPr id="78" name="Picture 77" descr="l.png"/>
          <p:cNvPicPr>
            <a:picLocks noChangeAspect="1"/>
          </p:cNvPicPr>
          <p:nvPr/>
        </p:nvPicPr>
        <p:blipFill>
          <a:blip r:embed="rId9">
            <a:alphaModFix amt="20000"/>
            <a:extLst>
              <a:ext uri="{28A0092B-C50C-407E-A947-70E740481C1C}">
                <a14:useLocalDpi xmlns:a14="http://schemas.microsoft.com/office/drawing/2010/main" val="0"/>
              </a:ext>
            </a:extLst>
          </a:blip>
          <a:stretch>
            <a:fillRect/>
          </a:stretch>
        </p:blipFill>
        <p:spPr>
          <a:xfrm>
            <a:off x="494637" y="3117850"/>
            <a:ext cx="254000" cy="292100"/>
          </a:xfrm>
          <a:prstGeom prst="rect">
            <a:avLst/>
          </a:prstGeom>
        </p:spPr>
      </p:pic>
      <p:pic>
        <p:nvPicPr>
          <p:cNvPr id="79" name="Picture 78" descr="presenter_fr.png"/>
          <p:cNvPicPr>
            <a:picLocks noChangeAspect="1"/>
          </p:cNvPicPr>
          <p:nvPr/>
        </p:nvPicPr>
        <p:blipFill>
          <a:blip r:embed="rId10">
            <a:alphaModFix amt="20000"/>
            <a:extLst>
              <a:ext uri="{28A0092B-C50C-407E-A947-70E740481C1C}">
                <a14:useLocalDpi xmlns:a14="http://schemas.microsoft.com/office/drawing/2010/main" val="0"/>
              </a:ext>
            </a:extLst>
          </a:blip>
          <a:stretch>
            <a:fillRect/>
          </a:stretch>
        </p:blipFill>
        <p:spPr>
          <a:xfrm>
            <a:off x="3609298" y="3117850"/>
            <a:ext cx="933450" cy="292100"/>
          </a:xfrm>
          <a:prstGeom prst="rect">
            <a:avLst/>
          </a:prstGeom>
        </p:spPr>
      </p:pic>
      <p:pic>
        <p:nvPicPr>
          <p:cNvPr id="80" name="Picture 79" descr="req_en.png"/>
          <p:cNvPicPr>
            <a:picLocks noChangeAspect="1"/>
          </p:cNvPicPr>
          <p:nvPr/>
        </p:nvPicPr>
        <p:blipFill>
          <a:blip r:embed="rId11">
            <a:alphaModFix/>
            <a:extLst>
              <a:ext uri="{28A0092B-C50C-407E-A947-70E740481C1C}">
                <a14:useLocalDpi xmlns:a14="http://schemas.microsoft.com/office/drawing/2010/main" val="0"/>
              </a:ext>
            </a:extLst>
          </a:blip>
          <a:stretch>
            <a:fillRect/>
          </a:stretch>
        </p:blipFill>
        <p:spPr>
          <a:xfrm>
            <a:off x="7518400" y="5651500"/>
            <a:ext cx="1244600" cy="292100"/>
          </a:xfrm>
          <a:prstGeom prst="rect">
            <a:avLst/>
          </a:prstGeom>
        </p:spPr>
      </p:pic>
      <p:pic>
        <p:nvPicPr>
          <p:cNvPr id="81" name="Picture 80" descr="submit_en.png"/>
          <p:cNvPicPr>
            <a:picLocks noChangeAspect="1"/>
          </p:cNvPicPr>
          <p:nvPr/>
        </p:nvPicPr>
        <p:blipFill>
          <a:blip r:embed="rId12">
            <a:alphaModFix/>
            <a:extLst>
              <a:ext uri="{28A0092B-C50C-407E-A947-70E740481C1C}">
                <a14:useLocalDpi xmlns:a14="http://schemas.microsoft.com/office/drawing/2010/main" val="0"/>
              </a:ext>
            </a:extLst>
          </a:blip>
          <a:stretch>
            <a:fillRect/>
          </a:stretch>
        </p:blipFill>
        <p:spPr>
          <a:xfrm>
            <a:off x="3726773" y="4289425"/>
            <a:ext cx="698500" cy="292100"/>
          </a:xfrm>
          <a:prstGeom prst="rect">
            <a:avLst/>
          </a:prstGeom>
        </p:spPr>
      </p:pic>
      <p:pic>
        <p:nvPicPr>
          <p:cNvPr id="82" name="Picture 81" descr="first_en.png"/>
          <p:cNvPicPr>
            <a:picLocks noChangeAspect="1"/>
          </p:cNvPicPr>
          <p:nvPr/>
        </p:nvPicPr>
        <p:blipFill>
          <a:blip r:embed="rId13">
            <a:alphaModFix amt="18000"/>
            <a:extLst>
              <a:ext uri="{28A0092B-C50C-407E-A947-70E740481C1C}">
                <a14:useLocalDpi xmlns:a14="http://schemas.microsoft.com/office/drawing/2010/main" val="0"/>
              </a:ext>
            </a:extLst>
          </a:blip>
          <a:stretch>
            <a:fillRect/>
          </a:stretch>
        </p:blipFill>
        <p:spPr>
          <a:xfrm>
            <a:off x="2702997" y="5651500"/>
            <a:ext cx="476250" cy="292100"/>
          </a:xfrm>
          <a:prstGeom prst="rect">
            <a:avLst/>
          </a:prstGeom>
        </p:spPr>
      </p:pic>
      <p:pic>
        <p:nvPicPr>
          <p:cNvPr id="83" name="Picture 82" descr="exi_fr.png"/>
          <p:cNvPicPr>
            <a:picLocks noChangeAspect="1"/>
          </p:cNvPicPr>
          <p:nvPr/>
        </p:nvPicPr>
        <p:blipFill>
          <a:blip r:embed="rId14">
            <a:alphaModFix amt="17000"/>
            <a:extLst>
              <a:ext uri="{28A0092B-C50C-407E-A947-70E740481C1C}">
                <a14:useLocalDpi xmlns:a14="http://schemas.microsoft.com/office/drawing/2010/main" val="0"/>
              </a:ext>
            </a:extLst>
          </a:blip>
          <a:stretch>
            <a:fillRect/>
          </a:stretch>
        </p:blipFill>
        <p:spPr>
          <a:xfrm>
            <a:off x="7678812" y="3117850"/>
            <a:ext cx="927100" cy="292100"/>
          </a:xfrm>
          <a:prstGeom prst="rect">
            <a:avLst/>
          </a:prstGeom>
        </p:spPr>
      </p:pic>
      <p:pic>
        <p:nvPicPr>
          <p:cNvPr id="84" name="Picture 83" descr="arizona_fr.png"/>
          <p:cNvPicPr>
            <a:picLocks noChangeAspect="1"/>
          </p:cNvPicPr>
          <p:nvPr/>
        </p:nvPicPr>
        <p:blipFill>
          <a:blip r:embed="rId15">
            <a:alphaModFix amt="21000"/>
            <a:extLst>
              <a:ext uri="{28A0092B-C50C-407E-A947-70E740481C1C}">
                <a14:useLocalDpi xmlns:a14="http://schemas.microsoft.com/office/drawing/2010/main" val="0"/>
              </a:ext>
            </a:extLst>
          </a:blip>
          <a:stretch>
            <a:fillRect/>
          </a:stretch>
        </p:blipFill>
        <p:spPr>
          <a:xfrm>
            <a:off x="882285" y="3117850"/>
            <a:ext cx="812800" cy="292100"/>
          </a:xfrm>
          <a:prstGeom prst="rect">
            <a:avLst/>
          </a:prstGeom>
        </p:spPr>
      </p:pic>
      <p:pic>
        <p:nvPicPr>
          <p:cNvPr id="85" name="Picture 84" descr="ari_en.png"/>
          <p:cNvPicPr>
            <a:picLocks noChangeAspect="1"/>
          </p:cNvPicPr>
          <p:nvPr/>
        </p:nvPicPr>
        <p:blipFill>
          <a:blip r:embed="rId16">
            <a:alphaModFix/>
            <a:extLst>
              <a:ext uri="{28A0092B-C50C-407E-A947-70E740481C1C}">
                <a14:useLocalDpi xmlns:a14="http://schemas.microsoft.com/office/drawing/2010/main" val="0"/>
              </a:ext>
            </a:extLst>
          </a:blip>
          <a:stretch>
            <a:fillRect/>
          </a:stretch>
        </p:blipFill>
        <p:spPr>
          <a:xfrm>
            <a:off x="499929" y="5651500"/>
            <a:ext cx="831850" cy="292100"/>
          </a:xfrm>
          <a:prstGeom prst="rect">
            <a:avLst/>
          </a:prstGeom>
        </p:spPr>
      </p:pic>
      <p:pic>
        <p:nvPicPr>
          <p:cNvPr id="86" name="Picture 85" descr="a_fr.png"/>
          <p:cNvPicPr>
            <a:picLocks noChangeAspect="1"/>
          </p:cNvPicPr>
          <p:nvPr/>
        </p:nvPicPr>
        <p:blipFill>
          <a:blip r:embed="rId17">
            <a:alphaModFix amt="20000"/>
            <a:extLst>
              <a:ext uri="{28A0092B-C50C-407E-A947-70E740481C1C}">
                <a14:useLocalDpi xmlns:a14="http://schemas.microsoft.com/office/drawing/2010/main" val="0"/>
              </a:ext>
            </a:extLst>
          </a:blip>
          <a:stretch>
            <a:fillRect/>
          </a:stretch>
        </p:blipFill>
        <p:spPr>
          <a:xfrm>
            <a:off x="3354334" y="3117850"/>
            <a:ext cx="152400" cy="292100"/>
          </a:xfrm>
          <a:prstGeom prst="rect">
            <a:avLst/>
          </a:prstGeom>
        </p:spPr>
      </p:pic>
      <p:grpSp>
        <p:nvGrpSpPr>
          <p:cNvPr id="87" name="Group 86"/>
          <p:cNvGrpSpPr/>
          <p:nvPr/>
        </p:nvGrpSpPr>
        <p:grpSpPr>
          <a:xfrm>
            <a:off x="5616652" y="5651500"/>
            <a:ext cx="746125" cy="292100"/>
            <a:chOff x="10621806" y="5892800"/>
            <a:chExt cx="1492249" cy="584200"/>
          </a:xfrm>
        </p:grpSpPr>
        <p:pic>
          <p:nvPicPr>
            <p:cNvPr id="88" name="Picture 87" descr="such_en.png"/>
            <p:cNvPicPr>
              <a:picLocks noChangeAspect="1"/>
            </p:cNvPicPr>
            <p:nvPr/>
          </p:nvPicPr>
          <p:blipFill>
            <a:blip r:embed="rId18">
              <a:alphaModFix amt="20000"/>
              <a:extLst>
                <a:ext uri="{28A0092B-C50C-407E-A947-70E740481C1C}">
                  <a14:useLocalDpi xmlns:a14="http://schemas.microsoft.com/office/drawing/2010/main" val="0"/>
                </a:ext>
              </a:extLst>
            </a:blip>
            <a:stretch>
              <a:fillRect/>
            </a:stretch>
          </p:blipFill>
          <p:spPr>
            <a:xfrm>
              <a:off x="10621806" y="5892800"/>
              <a:ext cx="977900" cy="584200"/>
            </a:xfrm>
            <a:prstGeom prst="rect">
              <a:avLst/>
            </a:prstGeom>
          </p:spPr>
        </p:pic>
        <p:pic>
          <p:nvPicPr>
            <p:cNvPr id="89" name="Picture 88" descr="a_en.png"/>
            <p:cNvPicPr>
              <a:picLocks noChangeAspect="1"/>
            </p:cNvPicPr>
            <p:nvPr/>
          </p:nvPicPr>
          <p:blipFill>
            <a:blip r:embed="rId19">
              <a:alphaModFix amt="23000"/>
              <a:extLst>
                <a:ext uri="{28A0092B-C50C-407E-A947-70E740481C1C}">
                  <a14:useLocalDpi xmlns:a14="http://schemas.microsoft.com/office/drawing/2010/main" val="0"/>
                </a:ext>
              </a:extLst>
            </a:blip>
            <a:stretch>
              <a:fillRect/>
            </a:stretch>
          </p:blipFill>
          <p:spPr>
            <a:xfrm>
              <a:off x="11771155" y="5892800"/>
              <a:ext cx="342900" cy="584200"/>
            </a:xfrm>
            <a:prstGeom prst="rect">
              <a:avLst/>
            </a:prstGeom>
          </p:spPr>
        </p:pic>
      </p:grpSp>
      <p:pic>
        <p:nvPicPr>
          <p:cNvPr id="90" name="Picture 89" descr="le_fr.png"/>
          <p:cNvPicPr>
            <a:picLocks noChangeAspect="1"/>
          </p:cNvPicPr>
          <p:nvPr/>
        </p:nvPicPr>
        <p:blipFill>
          <a:blip r:embed="rId20">
            <a:alphaModFix/>
            <a:extLst>
              <a:ext uri="{28A0092B-C50C-407E-A947-70E740481C1C}">
                <a14:useLocalDpi xmlns:a14="http://schemas.microsoft.com/office/drawing/2010/main" val="0"/>
              </a:ext>
            </a:extLst>
          </a:blip>
          <a:stretch>
            <a:fillRect/>
          </a:stretch>
        </p:blipFill>
        <p:spPr>
          <a:xfrm>
            <a:off x="2250262" y="3117850"/>
            <a:ext cx="234950" cy="292100"/>
          </a:xfrm>
          <a:prstGeom prst="rect">
            <a:avLst/>
          </a:prstGeom>
        </p:spPr>
      </p:pic>
      <p:pic>
        <p:nvPicPr>
          <p:cNvPr id="91" name="Picture 90" descr="pre_fr.png"/>
          <p:cNvPicPr>
            <a:picLocks noChangeAspect="1"/>
          </p:cNvPicPr>
          <p:nvPr/>
        </p:nvPicPr>
        <p:blipFill>
          <a:blip r:embed="rId21">
            <a:alphaModFix/>
            <a:extLst>
              <a:ext uri="{28A0092B-C50C-407E-A947-70E740481C1C}">
                <a14:useLocalDpi xmlns:a14="http://schemas.microsoft.com/office/drawing/2010/main" val="0"/>
              </a:ext>
            </a:extLst>
          </a:blip>
          <a:stretch>
            <a:fillRect/>
          </a:stretch>
        </p:blipFill>
        <p:spPr>
          <a:xfrm>
            <a:off x="2494646" y="3117850"/>
            <a:ext cx="831850" cy="292100"/>
          </a:xfrm>
          <a:prstGeom prst="rect">
            <a:avLst/>
          </a:prstGeom>
        </p:spPr>
      </p:pic>
      <p:pic>
        <p:nvPicPr>
          <p:cNvPr id="92" name="Picture 91" descr="intro_en.png"/>
          <p:cNvPicPr>
            <a:picLocks noChangeAspect="1"/>
          </p:cNvPicPr>
          <p:nvPr/>
        </p:nvPicPr>
        <p:blipFill>
          <a:blip r:embed="rId22">
            <a:alphaModFix amt="20000"/>
            <a:extLst>
              <a:ext uri="{28A0092B-C50C-407E-A947-70E740481C1C}">
                <a14:useLocalDpi xmlns:a14="http://schemas.microsoft.com/office/drawing/2010/main" val="0"/>
              </a:ext>
            </a:extLst>
          </a:blip>
          <a:stretch>
            <a:fillRect/>
          </a:stretch>
        </p:blipFill>
        <p:spPr>
          <a:xfrm>
            <a:off x="3593423" y="5651500"/>
            <a:ext cx="965200" cy="292100"/>
          </a:xfrm>
          <a:prstGeom prst="rect">
            <a:avLst/>
          </a:prstGeom>
        </p:spPr>
      </p:pic>
      <p:pic>
        <p:nvPicPr>
          <p:cNvPr id="93" name="Picture 92" descr="ari_en.png"/>
          <p:cNvPicPr>
            <a:picLocks noChangeAspect="1"/>
          </p:cNvPicPr>
          <p:nvPr/>
        </p:nvPicPr>
        <p:blipFill>
          <a:blip r:embed="rId16">
            <a:alphaModFix amt="20000"/>
            <a:extLst>
              <a:ext uri="{28A0092B-C50C-407E-A947-70E740481C1C}">
                <a14:useLocalDpi xmlns:a14="http://schemas.microsoft.com/office/drawing/2010/main" val="0"/>
              </a:ext>
            </a:extLst>
          </a:blip>
          <a:stretch>
            <a:fillRect/>
          </a:stretch>
        </p:blipFill>
        <p:spPr>
          <a:xfrm>
            <a:off x="872760" y="4283075"/>
            <a:ext cx="831850" cy="292100"/>
          </a:xfrm>
          <a:prstGeom prst="rect">
            <a:avLst/>
          </a:prstGeom>
        </p:spPr>
      </p:pic>
      <p:grpSp>
        <p:nvGrpSpPr>
          <p:cNvPr id="94" name="Group 93"/>
          <p:cNvGrpSpPr/>
          <p:nvPr/>
        </p:nvGrpSpPr>
        <p:grpSpPr>
          <a:xfrm>
            <a:off x="4669633" y="3817938"/>
            <a:ext cx="863600" cy="292100"/>
            <a:chOff x="6692898" y="1955800"/>
            <a:chExt cx="1727200" cy="584200"/>
          </a:xfrm>
        </p:grpSpPr>
        <p:pic>
          <p:nvPicPr>
            <p:cNvPr id="95" name="Picture 94" descr="une_fr.png"/>
            <p:cNvPicPr>
              <a:picLocks noChangeAspect="1"/>
            </p:cNvPicPr>
            <p:nvPr/>
          </p:nvPicPr>
          <p:blipFill>
            <a:blip r:embed="rId5">
              <a:alphaModFix amt="16000"/>
              <a:extLst>
                <a:ext uri="{28A0092B-C50C-407E-A947-70E740481C1C}">
                  <a14:useLocalDpi xmlns:a14="http://schemas.microsoft.com/office/drawing/2010/main" val="0"/>
                </a:ext>
              </a:extLst>
            </a:blip>
            <a:stretch>
              <a:fillRect/>
            </a:stretch>
          </p:blipFill>
          <p:spPr>
            <a:xfrm>
              <a:off x="7632698" y="1955800"/>
              <a:ext cx="787400" cy="584200"/>
            </a:xfrm>
            <a:prstGeom prst="rect">
              <a:avLst/>
            </a:prstGeom>
          </p:spPr>
        </p:pic>
        <p:pic>
          <p:nvPicPr>
            <p:cNvPr id="96" name="Picture 95" descr="telle_fr.png"/>
            <p:cNvPicPr>
              <a:picLocks noChangeAspect="1"/>
            </p:cNvPicPr>
            <p:nvPr/>
          </p:nvPicPr>
          <p:blipFill>
            <a:blip r:embed="rId6">
              <a:alphaModFix amt="17000"/>
              <a:extLst>
                <a:ext uri="{28A0092B-C50C-407E-A947-70E740481C1C}">
                  <a14:useLocalDpi xmlns:a14="http://schemas.microsoft.com/office/drawing/2010/main" val="0"/>
                </a:ext>
              </a:extLst>
            </a:blip>
            <a:stretch>
              <a:fillRect/>
            </a:stretch>
          </p:blipFill>
          <p:spPr>
            <a:xfrm>
              <a:off x="6692898" y="1955800"/>
              <a:ext cx="927100" cy="584200"/>
            </a:xfrm>
            <a:prstGeom prst="rect">
              <a:avLst/>
            </a:prstGeom>
          </p:spPr>
        </p:pic>
      </p:grpSp>
      <p:grpSp>
        <p:nvGrpSpPr>
          <p:cNvPr id="97" name="Group 96"/>
          <p:cNvGrpSpPr/>
          <p:nvPr/>
        </p:nvGrpSpPr>
        <p:grpSpPr>
          <a:xfrm>
            <a:off x="5685105" y="3817938"/>
            <a:ext cx="629710" cy="292100"/>
            <a:chOff x="9408581" y="1974850"/>
            <a:chExt cx="1259419" cy="584200"/>
          </a:xfrm>
        </p:grpSpPr>
        <p:pic>
          <p:nvPicPr>
            <p:cNvPr id="98" name="Picture 97" descr="telle_fr.png"/>
            <p:cNvPicPr>
              <a:picLocks noChangeAspect="1"/>
            </p:cNvPicPr>
            <p:nvPr/>
          </p:nvPicPr>
          <p:blipFill>
            <a:blip r:embed="rId6">
              <a:alphaModFix amt="15000"/>
              <a:extLst>
                <a:ext uri="{28A0092B-C50C-407E-A947-70E740481C1C}">
                  <a14:useLocalDpi xmlns:a14="http://schemas.microsoft.com/office/drawing/2010/main" val="0"/>
                </a:ext>
              </a:extLst>
            </a:blip>
            <a:stretch>
              <a:fillRect/>
            </a:stretch>
          </p:blipFill>
          <p:spPr>
            <a:xfrm>
              <a:off x="9740900" y="1974850"/>
              <a:ext cx="927100" cy="584200"/>
            </a:xfrm>
            <a:prstGeom prst="rect">
              <a:avLst/>
            </a:prstGeom>
          </p:spPr>
        </p:pic>
        <p:pic>
          <p:nvPicPr>
            <p:cNvPr id="99" name="Picture 98" descr="a_en.png"/>
            <p:cNvPicPr>
              <a:picLocks noChangeAspect="1"/>
            </p:cNvPicPr>
            <p:nvPr/>
          </p:nvPicPr>
          <p:blipFill>
            <a:blip r:embed="rId19">
              <a:alphaModFix amt="20000"/>
              <a:extLst>
                <a:ext uri="{28A0092B-C50C-407E-A947-70E740481C1C}">
                  <a14:useLocalDpi xmlns:a14="http://schemas.microsoft.com/office/drawing/2010/main" val="0"/>
                </a:ext>
              </a:extLst>
            </a:blip>
            <a:stretch>
              <a:fillRect/>
            </a:stretch>
          </p:blipFill>
          <p:spPr>
            <a:xfrm>
              <a:off x="9408581" y="1974850"/>
              <a:ext cx="342900" cy="584200"/>
            </a:xfrm>
            <a:prstGeom prst="rect">
              <a:avLst/>
            </a:prstGeom>
          </p:spPr>
        </p:pic>
      </p:grpSp>
      <p:grpSp>
        <p:nvGrpSpPr>
          <p:cNvPr id="100" name="Group 99"/>
          <p:cNvGrpSpPr/>
          <p:nvPr/>
        </p:nvGrpSpPr>
        <p:grpSpPr>
          <a:xfrm>
            <a:off x="6466684" y="3814763"/>
            <a:ext cx="895350" cy="298450"/>
            <a:chOff x="8769350" y="2946400"/>
            <a:chExt cx="1790700" cy="596900"/>
          </a:xfrm>
        </p:grpSpPr>
        <p:pic>
          <p:nvPicPr>
            <p:cNvPr id="166" name="Picture 165" descr="une_fr.png"/>
            <p:cNvPicPr>
              <a:picLocks noChangeAspect="1"/>
            </p:cNvPicPr>
            <p:nvPr/>
          </p:nvPicPr>
          <p:blipFill>
            <a:blip r:embed="rId5">
              <a:alphaModFix amt="17000"/>
              <a:extLst>
                <a:ext uri="{28A0092B-C50C-407E-A947-70E740481C1C}">
                  <a14:useLocalDpi xmlns:a14="http://schemas.microsoft.com/office/drawing/2010/main" val="0"/>
                </a:ext>
              </a:extLst>
            </a:blip>
            <a:stretch>
              <a:fillRect/>
            </a:stretch>
          </p:blipFill>
          <p:spPr>
            <a:xfrm>
              <a:off x="8769350" y="2959100"/>
              <a:ext cx="787400" cy="584200"/>
            </a:xfrm>
            <a:prstGeom prst="rect">
              <a:avLst/>
            </a:prstGeom>
          </p:spPr>
        </p:pic>
        <p:pic>
          <p:nvPicPr>
            <p:cNvPr id="167" name="Picture 166" descr="such_en.png"/>
            <p:cNvPicPr>
              <a:picLocks noChangeAspect="1"/>
            </p:cNvPicPr>
            <p:nvPr/>
          </p:nvPicPr>
          <p:blipFill>
            <a:blip r:embed="rId18">
              <a:alphaModFix amt="19000"/>
              <a:extLst>
                <a:ext uri="{28A0092B-C50C-407E-A947-70E740481C1C}">
                  <a14:useLocalDpi xmlns:a14="http://schemas.microsoft.com/office/drawing/2010/main" val="0"/>
                </a:ext>
              </a:extLst>
            </a:blip>
            <a:stretch>
              <a:fillRect/>
            </a:stretch>
          </p:blipFill>
          <p:spPr>
            <a:xfrm>
              <a:off x="9582150" y="2946400"/>
              <a:ext cx="977900" cy="584200"/>
            </a:xfrm>
            <a:prstGeom prst="rect">
              <a:avLst/>
            </a:prstGeom>
          </p:spPr>
        </p:pic>
      </p:grpSp>
      <p:grpSp>
        <p:nvGrpSpPr>
          <p:cNvPr id="168" name="Group 167"/>
          <p:cNvGrpSpPr/>
          <p:nvPr/>
        </p:nvGrpSpPr>
        <p:grpSpPr>
          <a:xfrm>
            <a:off x="4753746" y="4797425"/>
            <a:ext cx="882650" cy="298450"/>
            <a:chOff x="5295898" y="3194050"/>
            <a:chExt cx="1765300" cy="596900"/>
          </a:xfrm>
        </p:grpSpPr>
        <p:pic>
          <p:nvPicPr>
            <p:cNvPr id="169" name="Picture 168" descr="une_fr.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6273798" y="3206750"/>
              <a:ext cx="787400" cy="584200"/>
            </a:xfrm>
            <a:prstGeom prst="rect">
              <a:avLst/>
            </a:prstGeom>
          </p:spPr>
        </p:pic>
        <p:pic>
          <p:nvPicPr>
            <p:cNvPr id="170" name="Picture 169" descr="such_en.png"/>
            <p:cNvPicPr>
              <a:picLocks noChangeAspect="1"/>
            </p:cNvPicPr>
            <p:nvPr/>
          </p:nvPicPr>
          <p:blipFill>
            <a:blip r:embed="rId18">
              <a:alphaModFix/>
              <a:extLst>
                <a:ext uri="{28A0092B-C50C-407E-A947-70E740481C1C}">
                  <a14:useLocalDpi xmlns:a14="http://schemas.microsoft.com/office/drawing/2010/main" val="0"/>
                </a:ext>
              </a:extLst>
            </a:blip>
            <a:stretch>
              <a:fillRect/>
            </a:stretch>
          </p:blipFill>
          <p:spPr>
            <a:xfrm>
              <a:off x="5295898" y="3194050"/>
              <a:ext cx="977900" cy="584200"/>
            </a:xfrm>
            <a:prstGeom prst="rect">
              <a:avLst/>
            </a:prstGeom>
          </p:spPr>
        </p:pic>
      </p:grpSp>
      <p:grpSp>
        <p:nvGrpSpPr>
          <p:cNvPr id="171" name="Group 170"/>
          <p:cNvGrpSpPr/>
          <p:nvPr/>
        </p:nvGrpSpPr>
        <p:grpSpPr>
          <a:xfrm>
            <a:off x="6695231" y="4800600"/>
            <a:ext cx="700619" cy="292100"/>
            <a:chOff x="8815912" y="3962400"/>
            <a:chExt cx="1401238" cy="584200"/>
          </a:xfrm>
        </p:grpSpPr>
        <p:pic>
          <p:nvPicPr>
            <p:cNvPr id="172" name="Picture 171" descr="such_en.png"/>
            <p:cNvPicPr>
              <a:picLocks noChangeAspect="1"/>
            </p:cNvPicPr>
            <p:nvPr/>
          </p:nvPicPr>
          <p:blipFill>
            <a:blip r:embed="rId18">
              <a:alphaModFix amt="19000"/>
              <a:extLst>
                <a:ext uri="{28A0092B-C50C-407E-A947-70E740481C1C}">
                  <a14:useLocalDpi xmlns:a14="http://schemas.microsoft.com/office/drawing/2010/main" val="0"/>
                </a:ext>
              </a:extLst>
            </a:blip>
            <a:stretch>
              <a:fillRect/>
            </a:stretch>
          </p:blipFill>
          <p:spPr>
            <a:xfrm>
              <a:off x="9239250" y="3962400"/>
              <a:ext cx="977900" cy="584200"/>
            </a:xfrm>
            <a:prstGeom prst="rect">
              <a:avLst/>
            </a:prstGeom>
          </p:spPr>
        </p:pic>
        <p:pic>
          <p:nvPicPr>
            <p:cNvPr id="173" name="Picture 172" descr="a_en.png"/>
            <p:cNvPicPr>
              <a:picLocks noChangeAspect="1"/>
            </p:cNvPicPr>
            <p:nvPr/>
          </p:nvPicPr>
          <p:blipFill>
            <a:blip r:embed="rId19">
              <a:alphaModFix amt="23000"/>
              <a:extLst>
                <a:ext uri="{28A0092B-C50C-407E-A947-70E740481C1C}">
                  <a14:useLocalDpi xmlns:a14="http://schemas.microsoft.com/office/drawing/2010/main" val="0"/>
                </a:ext>
              </a:extLst>
            </a:blip>
            <a:stretch>
              <a:fillRect/>
            </a:stretch>
          </p:blipFill>
          <p:spPr>
            <a:xfrm>
              <a:off x="8815912" y="3962400"/>
              <a:ext cx="342900" cy="584200"/>
            </a:xfrm>
            <a:prstGeom prst="rect">
              <a:avLst/>
            </a:prstGeom>
          </p:spPr>
        </p:pic>
      </p:grpSp>
      <p:grpSp>
        <p:nvGrpSpPr>
          <p:cNvPr id="174" name="Group 173"/>
          <p:cNvGrpSpPr/>
          <p:nvPr/>
        </p:nvGrpSpPr>
        <p:grpSpPr>
          <a:xfrm>
            <a:off x="5794822" y="4794250"/>
            <a:ext cx="663575" cy="304800"/>
            <a:chOff x="8629650" y="3911600"/>
            <a:chExt cx="1327150" cy="609600"/>
          </a:xfrm>
        </p:grpSpPr>
        <p:pic>
          <p:nvPicPr>
            <p:cNvPr id="175" name="Picture 174" descr="telle_fr.png"/>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8629650" y="3937000"/>
              <a:ext cx="927100" cy="584200"/>
            </a:xfrm>
            <a:prstGeom prst="rect">
              <a:avLst/>
            </a:prstGeom>
          </p:spPr>
        </p:pic>
        <p:pic>
          <p:nvPicPr>
            <p:cNvPr id="176" name="Picture 175" descr="a_en.png"/>
            <p:cNvPicPr>
              <a:picLocks noChangeAspect="1"/>
            </p:cNvPicPr>
            <p:nvPr/>
          </p:nvPicPr>
          <p:blipFill>
            <a:blip r:embed="rId19">
              <a:alphaModFix amt="15000"/>
              <a:extLst>
                <a:ext uri="{28A0092B-C50C-407E-A947-70E740481C1C}">
                  <a14:useLocalDpi xmlns:a14="http://schemas.microsoft.com/office/drawing/2010/main" val="0"/>
                </a:ext>
              </a:extLst>
            </a:blip>
            <a:stretch>
              <a:fillRect/>
            </a:stretch>
          </p:blipFill>
          <p:spPr>
            <a:xfrm>
              <a:off x="9613900" y="3911600"/>
              <a:ext cx="342900" cy="584200"/>
            </a:xfrm>
            <a:prstGeom prst="rect">
              <a:avLst/>
            </a:prstGeom>
          </p:spPr>
        </p:pic>
      </p:grpSp>
      <p:cxnSp>
        <p:nvCxnSpPr>
          <p:cNvPr id="177" name="Straight Connector 176"/>
          <p:cNvCxnSpPr>
            <a:stCxn id="78" idx="2"/>
            <a:endCxn id="72" idx="0"/>
          </p:cNvCxnSpPr>
          <p:nvPr/>
        </p:nvCxnSpPr>
        <p:spPr>
          <a:xfrm>
            <a:off x="621637" y="3409950"/>
            <a:ext cx="0" cy="87947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84" idx="2"/>
            <a:endCxn id="93" idx="0"/>
          </p:cNvCxnSpPr>
          <p:nvPr/>
        </p:nvCxnSpPr>
        <p:spPr>
          <a:xfrm>
            <a:off x="1288685" y="3409950"/>
            <a:ext cx="0" cy="87312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72" idx="2"/>
            <a:endCxn id="85" idx="0"/>
          </p:cNvCxnSpPr>
          <p:nvPr/>
        </p:nvCxnSpPr>
        <p:spPr>
          <a:xfrm>
            <a:off x="621637" y="4581525"/>
            <a:ext cx="294217" cy="106997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93" idx="2"/>
            <a:endCxn id="85" idx="0"/>
          </p:cNvCxnSpPr>
          <p:nvPr/>
        </p:nvCxnSpPr>
        <p:spPr>
          <a:xfrm flipH="1">
            <a:off x="915854" y="4575175"/>
            <a:ext cx="372831" cy="1076325"/>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76" idx="2"/>
            <a:endCxn id="70" idx="0"/>
          </p:cNvCxnSpPr>
          <p:nvPr/>
        </p:nvCxnSpPr>
        <p:spPr>
          <a:xfrm>
            <a:off x="1922460" y="3409950"/>
            <a:ext cx="2713"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90" idx="2"/>
            <a:endCxn id="77" idx="0"/>
          </p:cNvCxnSpPr>
          <p:nvPr/>
        </p:nvCxnSpPr>
        <p:spPr>
          <a:xfrm flipH="1">
            <a:off x="2356972" y="3409950"/>
            <a:ext cx="10765"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91" idx="2"/>
            <a:endCxn id="82" idx="0"/>
          </p:cNvCxnSpPr>
          <p:nvPr/>
        </p:nvCxnSpPr>
        <p:spPr>
          <a:xfrm>
            <a:off x="2910571" y="3409950"/>
            <a:ext cx="30551"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86" idx="2"/>
            <a:endCxn id="71" idx="0"/>
          </p:cNvCxnSpPr>
          <p:nvPr/>
        </p:nvCxnSpPr>
        <p:spPr>
          <a:xfrm>
            <a:off x="3430534" y="3409950"/>
            <a:ext cx="12833" cy="2241550"/>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79" idx="2"/>
            <a:endCxn id="81" idx="0"/>
          </p:cNvCxnSpPr>
          <p:nvPr/>
        </p:nvCxnSpPr>
        <p:spPr>
          <a:xfrm>
            <a:off x="4076023" y="3409950"/>
            <a:ext cx="0" cy="879475"/>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81" idx="2"/>
            <a:endCxn id="92" idx="0"/>
          </p:cNvCxnSpPr>
          <p:nvPr/>
        </p:nvCxnSpPr>
        <p:spPr>
          <a:xfrm>
            <a:off x="4076023" y="4581525"/>
            <a:ext cx="0" cy="1069975"/>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83" idx="2"/>
            <a:endCxn id="80" idx="0"/>
          </p:cNvCxnSpPr>
          <p:nvPr/>
        </p:nvCxnSpPr>
        <p:spPr>
          <a:xfrm flipH="1">
            <a:off x="8140700" y="3409950"/>
            <a:ext cx="1663" cy="2241550"/>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V="1">
            <a:off x="6002200" y="5099050"/>
            <a:ext cx="1067509" cy="552450"/>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flipV="1">
            <a:off x="6002200" y="5089525"/>
            <a:ext cx="103402" cy="561975"/>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flipH="1" flipV="1">
            <a:off x="5242696" y="5099050"/>
            <a:ext cx="759505" cy="552450"/>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H="1" flipV="1">
            <a:off x="5133183" y="4106863"/>
            <a:ext cx="109513" cy="687388"/>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V="1">
            <a:off x="5242696" y="4113213"/>
            <a:ext cx="1623986" cy="681038"/>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flipH="1" flipV="1">
            <a:off x="5139533" y="4106863"/>
            <a:ext cx="1051794" cy="696913"/>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flipH="1" flipV="1">
            <a:off x="6002200" y="4106863"/>
            <a:ext cx="189127" cy="687388"/>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H="1" flipV="1">
            <a:off x="6873084" y="4106863"/>
            <a:ext cx="132207" cy="696912"/>
          </a:xfrm>
          <a:prstGeom prst="line">
            <a:avLst/>
          </a:prstGeom>
          <a:ln>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H="1" flipV="1">
            <a:off x="6002200" y="4113213"/>
            <a:ext cx="1003091" cy="681038"/>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flipV="1">
            <a:off x="5133183" y="3409950"/>
            <a:ext cx="723372" cy="407988"/>
          </a:xfrm>
          <a:prstGeom prst="line">
            <a:avLst/>
          </a:prstGeom>
          <a:ln w="38100" cmpd="sng">
            <a:solidFill>
              <a:schemeClr val="accent6"/>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H="1" flipV="1">
            <a:off x="5856555" y="3409950"/>
            <a:ext cx="28599" cy="404813"/>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H="1" flipV="1">
            <a:off x="5856555" y="3409950"/>
            <a:ext cx="1003830" cy="407988"/>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299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Spectrum of Macaronic Text</a:t>
            </a:r>
          </a:p>
        </p:txBody>
      </p:sp>
      <p:sp>
        <p:nvSpPr>
          <p:cNvPr id="3" name="Content Placeholder 2"/>
          <p:cNvSpPr>
            <a:spLocks noGrp="1"/>
          </p:cNvSpPr>
          <p:nvPr>
            <p:ph idx="1"/>
          </p:nvPr>
        </p:nvSpPr>
        <p:spPr>
          <a:xfrm>
            <a:off x="457200" y="1600200"/>
            <a:ext cx="8534400" cy="4530725"/>
          </a:xfrm>
        </p:spPr>
        <p:txBody>
          <a:bodyPr/>
          <a:lstStyle/>
          <a:p>
            <a:r>
              <a:rPr lang="en-US" dirty="0" smtClean="0"/>
              <a:t>How do we do it?</a:t>
            </a:r>
          </a:p>
          <a:p>
            <a:r>
              <a:rPr lang="en-US" dirty="0" smtClean="0"/>
              <a:t>First get a full translation, then interpolate at will</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22</a:t>
            </a:fld>
            <a:endParaRPr lang="en-US"/>
          </a:p>
        </p:txBody>
      </p:sp>
      <p:pic>
        <p:nvPicPr>
          <p:cNvPr id="5" name="Picture 4" descr="was_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766" y="4737100"/>
            <a:ext cx="406400" cy="292100"/>
          </a:xfrm>
          <a:prstGeom prst="rect">
            <a:avLst/>
          </a:prstGeom>
        </p:spPr>
      </p:pic>
      <p:pic>
        <p:nvPicPr>
          <p:cNvPr id="6" name="Picture 5" descr="to_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9645" y="4737100"/>
            <a:ext cx="209550" cy="292100"/>
          </a:xfrm>
          <a:prstGeom prst="rect">
            <a:avLst/>
          </a:prstGeom>
        </p:spPr>
      </p:pic>
      <p:grpSp>
        <p:nvGrpSpPr>
          <p:cNvPr id="7" name="Group 6"/>
          <p:cNvGrpSpPr/>
          <p:nvPr/>
        </p:nvGrpSpPr>
        <p:grpSpPr>
          <a:xfrm>
            <a:off x="5469036" y="3593028"/>
            <a:ext cx="894291" cy="292100"/>
            <a:chOff x="10297327" y="825500"/>
            <a:chExt cx="1788582" cy="584200"/>
          </a:xfrm>
        </p:grpSpPr>
        <p:pic>
          <p:nvPicPr>
            <p:cNvPr id="8" name="Picture 7" descr="une_f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7327" y="825500"/>
              <a:ext cx="787400" cy="584200"/>
            </a:xfrm>
            <a:prstGeom prst="rect">
              <a:avLst/>
            </a:prstGeom>
          </p:spPr>
        </p:pic>
        <p:pic>
          <p:nvPicPr>
            <p:cNvPr id="9" name="Picture 8" descr="telle_f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8809" y="825500"/>
              <a:ext cx="927100" cy="584200"/>
            </a:xfrm>
            <a:prstGeom prst="rect">
              <a:avLst/>
            </a:prstGeom>
          </p:spPr>
        </p:pic>
      </p:grpSp>
      <p:pic>
        <p:nvPicPr>
          <p:cNvPr id="10" name="Picture 9" descr="fut_f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1104" y="3593028"/>
            <a:ext cx="323850" cy="292100"/>
          </a:xfrm>
          <a:prstGeom prst="rect">
            <a:avLst/>
          </a:prstGeom>
        </p:spPr>
      </p:pic>
      <p:pic>
        <p:nvPicPr>
          <p:cNvPr id="11" name="Picture 10" descr="is_e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1059" y="4737100"/>
            <a:ext cx="336550" cy="292100"/>
          </a:xfrm>
          <a:prstGeom prst="rect">
            <a:avLst/>
          </a:prstGeom>
        </p:spPr>
      </p:pic>
      <p:pic>
        <p:nvPicPr>
          <p:cNvPr id="12" name="Picture 11" descr="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1731" y="3593028"/>
            <a:ext cx="254000" cy="292100"/>
          </a:xfrm>
          <a:prstGeom prst="rect">
            <a:avLst/>
          </a:prstGeom>
        </p:spPr>
      </p:pic>
      <p:pic>
        <p:nvPicPr>
          <p:cNvPr id="13" name="Picture 12" descr="presenter_f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9300" y="3593028"/>
            <a:ext cx="933450" cy="292100"/>
          </a:xfrm>
          <a:prstGeom prst="rect">
            <a:avLst/>
          </a:prstGeom>
        </p:spPr>
      </p:pic>
      <p:pic>
        <p:nvPicPr>
          <p:cNvPr id="14" name="Picture 13" descr="req_e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9200" y="4737100"/>
            <a:ext cx="1244600" cy="292100"/>
          </a:xfrm>
          <a:prstGeom prst="rect">
            <a:avLst/>
          </a:prstGeom>
        </p:spPr>
      </p:pic>
      <p:pic>
        <p:nvPicPr>
          <p:cNvPr id="15" name="Picture 14" descr="first_e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0502" y="4737100"/>
            <a:ext cx="476250" cy="292100"/>
          </a:xfrm>
          <a:prstGeom prst="rect">
            <a:avLst/>
          </a:prstGeom>
        </p:spPr>
      </p:pic>
      <p:pic>
        <p:nvPicPr>
          <p:cNvPr id="16" name="Picture 15" descr="exi_f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59612" y="3593028"/>
            <a:ext cx="927100" cy="292100"/>
          </a:xfrm>
          <a:prstGeom prst="rect">
            <a:avLst/>
          </a:prstGeom>
        </p:spPr>
      </p:pic>
      <p:pic>
        <p:nvPicPr>
          <p:cNvPr id="17" name="Picture 16" descr="arizona_f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02017" y="3593028"/>
            <a:ext cx="812800" cy="292100"/>
          </a:xfrm>
          <a:prstGeom prst="rect">
            <a:avLst/>
          </a:prstGeom>
        </p:spPr>
      </p:pic>
      <p:pic>
        <p:nvPicPr>
          <p:cNvPr id="18" name="Picture 17" descr="ari_en.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57023" y="4737100"/>
            <a:ext cx="831850" cy="292100"/>
          </a:xfrm>
          <a:prstGeom prst="rect">
            <a:avLst/>
          </a:prstGeom>
        </p:spPr>
      </p:pic>
      <p:pic>
        <p:nvPicPr>
          <p:cNvPr id="19" name="Picture 18" descr="a_fr.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90613" y="3593028"/>
            <a:ext cx="152400" cy="292100"/>
          </a:xfrm>
          <a:prstGeom prst="rect">
            <a:avLst/>
          </a:prstGeom>
        </p:spPr>
      </p:pic>
      <p:grpSp>
        <p:nvGrpSpPr>
          <p:cNvPr id="20" name="Group 19"/>
          <p:cNvGrpSpPr/>
          <p:nvPr/>
        </p:nvGrpSpPr>
        <p:grpSpPr>
          <a:xfrm>
            <a:off x="5400181" y="4737100"/>
            <a:ext cx="746125" cy="292100"/>
            <a:chOff x="10621806" y="5892800"/>
            <a:chExt cx="1492249" cy="584200"/>
          </a:xfrm>
        </p:grpSpPr>
        <p:pic>
          <p:nvPicPr>
            <p:cNvPr id="21" name="Picture 20" descr="such_e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21806" y="5892800"/>
              <a:ext cx="977900" cy="584200"/>
            </a:xfrm>
            <a:prstGeom prst="rect">
              <a:avLst/>
            </a:prstGeom>
          </p:spPr>
        </p:pic>
        <p:pic>
          <p:nvPicPr>
            <p:cNvPr id="22" name="Picture 21" descr="a_e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771155" y="5892800"/>
              <a:ext cx="342900" cy="584200"/>
            </a:xfrm>
            <a:prstGeom prst="rect">
              <a:avLst/>
            </a:prstGeom>
          </p:spPr>
        </p:pic>
      </p:grpSp>
      <p:pic>
        <p:nvPicPr>
          <p:cNvPr id="23" name="Picture 22" descr="le_f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31240" y="3593028"/>
            <a:ext cx="234950" cy="292100"/>
          </a:xfrm>
          <a:prstGeom prst="rect">
            <a:avLst/>
          </a:prstGeom>
        </p:spPr>
      </p:pic>
      <p:pic>
        <p:nvPicPr>
          <p:cNvPr id="24" name="Picture 23" descr="pre_fr.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62477" y="3593028"/>
            <a:ext cx="831850" cy="292100"/>
          </a:xfrm>
          <a:prstGeom prst="rect">
            <a:avLst/>
          </a:prstGeom>
        </p:spPr>
      </p:pic>
      <p:pic>
        <p:nvPicPr>
          <p:cNvPr id="25" name="Picture 24" descr="intro_en.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82088" y="4737100"/>
            <a:ext cx="965200" cy="292100"/>
          </a:xfrm>
          <a:prstGeom prst="rect">
            <a:avLst/>
          </a:prstGeom>
        </p:spPr>
      </p:pic>
      <p:cxnSp>
        <p:nvCxnSpPr>
          <p:cNvPr id="26" name="Straight Connector 25"/>
          <p:cNvCxnSpPr>
            <a:stCxn id="12" idx="2"/>
            <a:endCxn id="18" idx="0"/>
          </p:cNvCxnSpPr>
          <p:nvPr/>
        </p:nvCxnSpPr>
        <p:spPr>
          <a:xfrm>
            <a:off x="1378731" y="3885128"/>
            <a:ext cx="294217" cy="851973"/>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7" idx="2"/>
            <a:endCxn id="18" idx="0"/>
          </p:cNvCxnSpPr>
          <p:nvPr/>
        </p:nvCxnSpPr>
        <p:spPr>
          <a:xfrm flipH="1">
            <a:off x="1672948" y="3885128"/>
            <a:ext cx="335470" cy="851973"/>
          </a:xfrm>
          <a:prstGeom prst="line">
            <a:avLst/>
          </a:prstGeom>
          <a:ln w="9525" cmpd="sng">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2"/>
            <a:endCxn id="5" idx="0"/>
          </p:cNvCxnSpPr>
          <p:nvPr/>
        </p:nvCxnSpPr>
        <p:spPr>
          <a:xfrm flipH="1">
            <a:off x="2444966" y="3885128"/>
            <a:ext cx="228063" cy="851973"/>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3" idx="2"/>
            <a:endCxn id="11" idx="0"/>
          </p:cNvCxnSpPr>
          <p:nvPr/>
        </p:nvCxnSpPr>
        <p:spPr>
          <a:xfrm flipH="1">
            <a:off x="2969334" y="3885128"/>
            <a:ext cx="79382" cy="851973"/>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24" idx="2"/>
            <a:endCxn id="15" idx="0"/>
          </p:cNvCxnSpPr>
          <p:nvPr/>
        </p:nvCxnSpPr>
        <p:spPr>
          <a:xfrm flipH="1">
            <a:off x="3528627" y="3885128"/>
            <a:ext cx="149775" cy="851973"/>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9" idx="2"/>
            <a:endCxn id="6" idx="0"/>
          </p:cNvCxnSpPr>
          <p:nvPr/>
        </p:nvCxnSpPr>
        <p:spPr>
          <a:xfrm flipH="1">
            <a:off x="4024420" y="3885128"/>
            <a:ext cx="242394" cy="851973"/>
          </a:xfrm>
          <a:prstGeom prst="line">
            <a:avLst/>
          </a:prstGeom>
          <a:ln w="9525" cmpd="sng">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3" idx="2"/>
            <a:endCxn id="25" idx="0"/>
          </p:cNvCxnSpPr>
          <p:nvPr/>
        </p:nvCxnSpPr>
        <p:spPr>
          <a:xfrm flipH="1">
            <a:off x="4764688" y="3885128"/>
            <a:ext cx="141337" cy="851973"/>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6" idx="2"/>
            <a:endCxn id="14" idx="0"/>
          </p:cNvCxnSpPr>
          <p:nvPr/>
        </p:nvCxnSpPr>
        <p:spPr>
          <a:xfrm flipH="1">
            <a:off x="6921500" y="3885128"/>
            <a:ext cx="1663" cy="851973"/>
          </a:xfrm>
          <a:prstGeom prst="line">
            <a:avLst/>
          </a:prstGeom>
          <a:ln w="9525" cmpd="sng">
            <a:solidFill>
              <a:srgbClr val="4F81BD"/>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8" idx="2"/>
            <a:endCxn id="22" idx="0"/>
          </p:cNvCxnSpPr>
          <p:nvPr/>
        </p:nvCxnSpPr>
        <p:spPr>
          <a:xfrm>
            <a:off x="5665886" y="3885128"/>
            <a:ext cx="394694" cy="851973"/>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9" idx="2"/>
            <a:endCxn id="21" idx="0"/>
          </p:cNvCxnSpPr>
          <p:nvPr/>
        </p:nvCxnSpPr>
        <p:spPr>
          <a:xfrm flipH="1">
            <a:off x="5644656" y="3885128"/>
            <a:ext cx="486897" cy="851973"/>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071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3" name="Content Placeholder 2"/>
          <p:cNvSpPr>
            <a:spLocks noGrp="1"/>
          </p:cNvSpPr>
          <p:nvPr>
            <p:ph idx="1"/>
          </p:nvPr>
        </p:nvSpPr>
        <p:spPr>
          <a:xfrm>
            <a:off x="457200" y="1371600"/>
            <a:ext cx="8458200" cy="4530725"/>
          </a:xfrm>
        </p:spPr>
        <p:txBody>
          <a:bodyPr/>
          <a:lstStyle/>
          <a:p>
            <a:r>
              <a:rPr lang="en-US" dirty="0" smtClean="0"/>
              <a:t>Idiomatic vs. literal translation</a:t>
            </a:r>
          </a:p>
          <a:p>
            <a:pPr lvl="1"/>
            <a:r>
              <a:rPr lang="en-US" dirty="0" smtClean="0"/>
              <a:t>Show intermediate steps?</a:t>
            </a:r>
          </a:p>
          <a:p>
            <a:pPr lvl="1"/>
            <a:r>
              <a:rPr lang="en-US" dirty="0" smtClean="0"/>
              <a:t>Should we use human translations when available, or are those too free?</a:t>
            </a:r>
          </a:p>
          <a:p>
            <a:r>
              <a:rPr lang="en-US" dirty="0" smtClean="0"/>
              <a:t>Compound words</a:t>
            </a:r>
          </a:p>
          <a:p>
            <a:r>
              <a:rPr lang="en-US" dirty="0" smtClean="0"/>
              <a:t>Word endings (tense, agreement, etc.)</a:t>
            </a:r>
          </a:p>
          <a:p>
            <a:r>
              <a:rPr lang="en-US" dirty="0" smtClean="0"/>
              <a:t>Orthographic conventions (contraction, caps, …)</a:t>
            </a:r>
          </a:p>
          <a:p>
            <a:r>
              <a:rPr lang="en-US" dirty="0" smtClean="0"/>
              <a:t>Right-to-left languages</a:t>
            </a:r>
          </a:p>
          <a:p>
            <a:r>
              <a:rPr lang="en-US" dirty="0" smtClean="0"/>
              <a:t>Transliteration</a:t>
            </a:r>
          </a:p>
        </p:txBody>
      </p:sp>
      <p:sp>
        <p:nvSpPr>
          <p:cNvPr id="4" name="Slide Number Placeholder 3"/>
          <p:cNvSpPr>
            <a:spLocks noGrp="1"/>
          </p:cNvSpPr>
          <p:nvPr>
            <p:ph type="sldNum" sz="quarter" idx="10"/>
          </p:nvPr>
        </p:nvSpPr>
        <p:spPr/>
        <p:txBody>
          <a:bodyPr/>
          <a:lstStyle/>
          <a:p>
            <a:fld id="{31A35EC1-B1B4-4FA8-B2AD-670C5F0CF62D}" type="slidenum">
              <a:rPr lang="en-US" smtClean="0"/>
              <a:pPr/>
              <a:t>23</a:t>
            </a:fld>
            <a:endParaRPr lang="en-US"/>
          </a:p>
        </p:txBody>
      </p:sp>
    </p:spTree>
    <p:extLst>
      <p:ext uri="{BB962C8B-B14F-4D97-AF65-F5344CB8AC3E}">
        <p14:creationId xmlns:p14="http://schemas.microsoft.com/office/powerpoint/2010/main" val="3648162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24</a:t>
            </a:fld>
            <a:endParaRPr lang="en-US"/>
          </a:p>
        </p:txBody>
      </p:sp>
      <p:sp>
        <p:nvSpPr>
          <p:cNvPr id="10" name="TextBox 9"/>
          <p:cNvSpPr txBox="1"/>
          <p:nvPr/>
        </p:nvSpPr>
        <p:spPr>
          <a:xfrm>
            <a:off x="381000" y="2286000"/>
            <a:ext cx="6769802"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dirty="0" err="1" smtClean="0">
                <a:latin typeface="Times New Roman" panose="02020603050405020304" pitchFamily="18" charset="0"/>
                <a:cs typeface="Times New Roman" panose="02020603050405020304" pitchFamily="18" charset="0"/>
              </a:rPr>
              <a:t>aurons</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besoin</a:t>
            </a:r>
            <a:r>
              <a:rPr lang="en-US" sz="4000" dirty="0" smtClean="0">
                <a:latin typeface="Times New Roman" panose="02020603050405020304" pitchFamily="18" charset="0"/>
                <a:cs typeface="Times New Roman" panose="02020603050405020304" pitchFamily="18" charset="0"/>
              </a:rPr>
              <a:t> des gateaux</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370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25</a:t>
            </a:fld>
            <a:endParaRPr lang="en-US"/>
          </a:p>
        </p:txBody>
      </p:sp>
      <p:sp>
        <p:nvSpPr>
          <p:cNvPr id="10" name="TextBox 9"/>
          <p:cNvSpPr txBox="1"/>
          <p:nvPr/>
        </p:nvSpPr>
        <p:spPr>
          <a:xfrm>
            <a:off x="381000" y="2286000"/>
            <a:ext cx="6769802" cy="707886"/>
          </a:xfrm>
          <a:prstGeom prst="rect">
            <a:avLst/>
          </a:prstGeom>
          <a:noFill/>
        </p:spPr>
        <p:txBody>
          <a:bodyPr wrap="none" rtlCol="0">
            <a:spAutoFit/>
          </a:bodyPr>
          <a:lstStyle/>
          <a:p>
            <a:pPr algn="l"/>
            <a:r>
              <a:rPr lang="en-US" sz="4000" dirty="0" smtClean="0">
                <a:solidFill>
                  <a:srgbClr val="00B050"/>
                </a:solidFill>
                <a:latin typeface="Times New Roman" panose="02020603050405020304" pitchFamily="18" charset="0"/>
                <a:cs typeface="Times New Roman" panose="02020603050405020304" pitchFamily="18" charset="0"/>
              </a:rPr>
              <a:t>Nous</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aurons</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besoin</a:t>
            </a:r>
            <a:r>
              <a:rPr lang="en-US" sz="4000" dirty="0" smtClean="0">
                <a:latin typeface="Times New Roman" panose="02020603050405020304" pitchFamily="18" charset="0"/>
                <a:cs typeface="Times New Roman" panose="02020603050405020304" pitchFamily="18" charset="0"/>
              </a:rPr>
              <a:t> des gateaux</a:t>
            </a:r>
            <a:endParaRPr lang="en-US" sz="4000" dirty="0">
              <a:latin typeface="Times New Roman" panose="02020603050405020304" pitchFamily="18" charset="0"/>
              <a:cs typeface="Times New Roman" panose="02020603050405020304" pitchFamily="18" charset="0"/>
            </a:endParaRPr>
          </a:p>
        </p:txBody>
      </p:sp>
      <p:pic>
        <p:nvPicPr>
          <p:cNvPr id="6"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3124200"/>
            <a:ext cx="793230" cy="707886"/>
          </a:xfrm>
          <a:prstGeom prst="rect">
            <a:avLst/>
          </a:prstGeom>
          <a:noFill/>
        </p:spPr>
        <p:txBody>
          <a:bodyPr wrap="none" rtlCol="0">
            <a:spAutoFit/>
          </a:bodyPr>
          <a:lstStyle/>
          <a:p>
            <a:r>
              <a:rPr lang="en-US" sz="4000" i="1" dirty="0" smtClean="0">
                <a:solidFill>
                  <a:srgbClr val="C00000"/>
                </a:solidFill>
                <a:latin typeface="Times New Roman" panose="02020603050405020304" pitchFamily="18" charset="0"/>
                <a:cs typeface="Times New Roman" panose="02020603050405020304" pitchFamily="18" charset="0"/>
              </a:rPr>
              <a:t>We</a:t>
            </a:r>
            <a:endParaRPr lang="en-US" sz="40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963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26</a:t>
            </a:fld>
            <a:endParaRPr lang="en-US"/>
          </a:p>
        </p:txBody>
      </p:sp>
      <p:sp>
        <p:nvSpPr>
          <p:cNvPr id="10" name="TextBox 9"/>
          <p:cNvSpPr txBox="1"/>
          <p:nvPr/>
        </p:nvSpPr>
        <p:spPr>
          <a:xfrm>
            <a:off x="381000" y="2286000"/>
            <a:ext cx="7330212"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dirty="0" err="1" smtClean="0">
                <a:latin typeface="Times New Roman" panose="02020603050405020304" pitchFamily="18" charset="0"/>
                <a:cs typeface="Times New Roman" panose="02020603050405020304" pitchFamily="18" charset="0"/>
              </a:rPr>
              <a:t>avoir-ons</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besoin</a:t>
            </a:r>
            <a:r>
              <a:rPr lang="en-US" sz="4000" dirty="0" smtClean="0">
                <a:latin typeface="Times New Roman" panose="02020603050405020304" pitchFamily="18" charset="0"/>
                <a:cs typeface="Times New Roman" panose="02020603050405020304" pitchFamily="18" charset="0"/>
              </a:rPr>
              <a:t> des gateaux</a:t>
            </a:r>
            <a:endParaRPr lang="en-US" sz="4000" dirty="0">
              <a:latin typeface="Times New Roman" panose="02020603050405020304" pitchFamily="18" charset="0"/>
              <a:cs typeface="Times New Roman" panose="02020603050405020304" pitchFamily="18" charset="0"/>
            </a:endParaRPr>
          </a:p>
        </p:txBody>
      </p:sp>
      <p:pic>
        <p:nvPicPr>
          <p:cNvPr id="7"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817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58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27</a:t>
            </a:fld>
            <a:endParaRPr lang="en-US"/>
          </a:p>
        </p:txBody>
      </p:sp>
      <p:sp>
        <p:nvSpPr>
          <p:cNvPr id="8" name="TextBox 7"/>
          <p:cNvSpPr txBox="1"/>
          <p:nvPr/>
        </p:nvSpPr>
        <p:spPr>
          <a:xfrm>
            <a:off x="1600200" y="3124200"/>
            <a:ext cx="1152880" cy="707886"/>
          </a:xfrm>
          <a:prstGeom prst="rect">
            <a:avLst/>
          </a:prstGeom>
          <a:noFill/>
        </p:spPr>
        <p:txBody>
          <a:bodyPr wrap="none" rtlCol="0">
            <a:spAutoFit/>
          </a:bodyPr>
          <a:lstStyle/>
          <a:p>
            <a:r>
              <a:rPr lang="en-US" sz="4000" i="1" dirty="0" smtClean="0">
                <a:solidFill>
                  <a:srgbClr val="C00000"/>
                </a:solidFill>
                <a:latin typeface="Times New Roman" panose="02020603050405020304" pitchFamily="18" charset="0"/>
                <a:cs typeface="Times New Roman" panose="02020603050405020304" pitchFamily="18" charset="0"/>
              </a:rPr>
              <a:t>have</a:t>
            </a:r>
            <a:endParaRPr lang="en-US" sz="4000" i="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81000" y="2286000"/>
            <a:ext cx="7330212"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dirty="0" err="1" smtClean="0">
                <a:solidFill>
                  <a:srgbClr val="00B050"/>
                </a:solidFill>
                <a:latin typeface="Times New Roman" panose="02020603050405020304" pitchFamily="18" charset="0"/>
                <a:cs typeface="Times New Roman" panose="02020603050405020304" pitchFamily="18" charset="0"/>
              </a:rPr>
              <a:t>avoir</a:t>
            </a:r>
            <a:r>
              <a:rPr lang="en-US" sz="4000" dirty="0" err="1" smtClean="0">
                <a:latin typeface="Times New Roman" panose="02020603050405020304" pitchFamily="18" charset="0"/>
                <a:cs typeface="Times New Roman" panose="02020603050405020304" pitchFamily="18" charset="0"/>
              </a:rPr>
              <a:t>-ons</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besoin</a:t>
            </a:r>
            <a:r>
              <a:rPr lang="en-US" sz="4000" dirty="0" smtClean="0">
                <a:latin typeface="Times New Roman" panose="02020603050405020304" pitchFamily="18" charset="0"/>
                <a:cs typeface="Times New Roman" panose="02020603050405020304" pitchFamily="18" charset="0"/>
              </a:rPr>
              <a:t> des gateaux</a:t>
            </a:r>
            <a:endParaRPr lang="en-US" sz="4000" dirty="0">
              <a:latin typeface="Times New Roman" panose="02020603050405020304" pitchFamily="18" charset="0"/>
              <a:cs typeface="Times New Roman" panose="02020603050405020304" pitchFamily="18" charset="0"/>
            </a:endParaRPr>
          </a:p>
        </p:txBody>
      </p:sp>
      <p:pic>
        <p:nvPicPr>
          <p:cNvPr id="7"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2975"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58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28</a:t>
            </a:fld>
            <a:endParaRPr lang="en-US"/>
          </a:p>
        </p:txBody>
      </p:sp>
      <p:sp>
        <p:nvSpPr>
          <p:cNvPr id="10" name="TextBox 9"/>
          <p:cNvSpPr txBox="1"/>
          <p:nvPr/>
        </p:nvSpPr>
        <p:spPr>
          <a:xfrm>
            <a:off x="381000" y="2286000"/>
            <a:ext cx="7880684"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C00000"/>
                </a:solidFill>
                <a:latin typeface="Times New Roman" panose="02020603050405020304" pitchFamily="18" charset="0"/>
                <a:cs typeface="Times New Roman" panose="02020603050405020304" pitchFamily="18" charset="0"/>
              </a:rPr>
              <a:t>have</a:t>
            </a: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erons</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besoin</a:t>
            </a:r>
            <a:r>
              <a:rPr lang="en-US" sz="4000" dirty="0" smtClean="0">
                <a:latin typeface="Times New Roman" panose="02020603050405020304" pitchFamily="18" charset="0"/>
                <a:cs typeface="Times New Roman" panose="02020603050405020304" pitchFamily="18" charset="0"/>
              </a:rPr>
              <a:t> des gateaux</a:t>
            </a:r>
            <a:endParaRPr lang="en-US" sz="4000" dirty="0">
              <a:latin typeface="Times New Roman" panose="02020603050405020304" pitchFamily="18" charset="0"/>
              <a:cs typeface="Times New Roman" panose="02020603050405020304" pitchFamily="18" charset="0"/>
            </a:endParaRPr>
          </a:p>
        </p:txBody>
      </p:sp>
      <p:pic>
        <p:nvPicPr>
          <p:cNvPr id="7"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2975"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79958" y="1600200"/>
            <a:ext cx="1239442" cy="707886"/>
          </a:xfrm>
          <a:prstGeom prst="rect">
            <a:avLst/>
          </a:prstGeom>
        </p:spPr>
        <p:txBody>
          <a:bodyPr wrap="none">
            <a:spAutoFit/>
          </a:bodyPr>
          <a:lstStyle/>
          <a:p>
            <a:r>
              <a:rPr lang="en-US" sz="4000" dirty="0" err="1" smtClean="0">
                <a:solidFill>
                  <a:srgbClr val="00B050"/>
                </a:solidFill>
                <a:latin typeface="Times New Roman" panose="02020603050405020304" pitchFamily="18" charset="0"/>
                <a:cs typeface="Times New Roman" panose="02020603050405020304" pitchFamily="18" charset="0"/>
              </a:rPr>
              <a:t>avoir</a:t>
            </a:r>
            <a:endParaRPr lang="en-US" dirty="0">
              <a:solidFill>
                <a:srgbClr val="00B050"/>
              </a:solidFill>
            </a:endParaRPr>
          </a:p>
        </p:txBody>
      </p:sp>
    </p:spTree>
    <p:extLst>
      <p:ext uri="{BB962C8B-B14F-4D97-AF65-F5344CB8AC3E}">
        <p14:creationId xmlns:p14="http://schemas.microsoft.com/office/powerpoint/2010/main" val="70432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29</a:t>
            </a:fld>
            <a:endParaRPr lang="en-US"/>
          </a:p>
        </p:txBody>
      </p:sp>
      <p:sp>
        <p:nvSpPr>
          <p:cNvPr id="10" name="TextBox 9"/>
          <p:cNvSpPr txBox="1"/>
          <p:nvPr/>
        </p:nvSpPr>
        <p:spPr>
          <a:xfrm>
            <a:off x="381000" y="2286000"/>
            <a:ext cx="7880684"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070C0"/>
                </a:solidFill>
                <a:latin typeface="Times New Roman" panose="02020603050405020304" pitchFamily="18" charset="0"/>
                <a:cs typeface="Times New Roman" panose="02020603050405020304" pitchFamily="18" charset="0"/>
              </a:rPr>
              <a:t>have</a:t>
            </a: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erons</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besoin</a:t>
            </a:r>
            <a:r>
              <a:rPr lang="en-US" sz="4000" dirty="0" smtClean="0">
                <a:latin typeface="Times New Roman" panose="02020603050405020304" pitchFamily="18" charset="0"/>
                <a:cs typeface="Times New Roman" panose="02020603050405020304" pitchFamily="18" charset="0"/>
              </a:rPr>
              <a:t> des gateaux</a:t>
            </a:r>
            <a:endParaRPr lang="en-US" sz="4000" dirty="0">
              <a:latin typeface="Times New Roman" panose="02020603050405020304" pitchFamily="18" charset="0"/>
              <a:cs typeface="Times New Roman" panose="02020603050405020304" pitchFamily="18" charset="0"/>
            </a:endParaRPr>
          </a:p>
        </p:txBody>
      </p:sp>
      <p:pic>
        <p:nvPicPr>
          <p:cNvPr id="7"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2975"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537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2.77778E-7 7.40741E-7 C 0.01372 7.40741E-7 0.02517 0.01481 0.02517 0.03356 C 0.02517 0.05185 0.01372 0.06713 2.77778E-7 0.06713 C -0.01389 0.06713 -0.02483 0.05185 -0.02483 0.03356 C -0.02483 0.01481 -0.01389 7.40741E-7 2.77778E-7 7.40741E-7 Z " pathEditMode="relative" rAng="0" ptsTypes="AAAAA">
                                      <p:cBhvr>
                                        <p:cTn id="6" dur="2000" fill="hold"/>
                                        <p:tgtEl>
                                          <p:spTgt spid="7"/>
                                        </p:tgtEl>
                                        <p:attrNameLst>
                                          <p:attrName>ppt_x</p:attrName>
                                          <p:attrName>ppt_y</p:attrName>
                                        </p:attrNameLst>
                                      </p:cBhvr>
                                      <p:rCtr x="17"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sz="3400" dirty="0" smtClean="0"/>
              <a:t>Educational Technology</a:t>
            </a:r>
            <a:endParaRPr lang="en-US" sz="3400" dirty="0"/>
          </a:p>
        </p:txBody>
      </p:sp>
      <p:sp>
        <p:nvSpPr>
          <p:cNvPr id="2" name="Content Placeholder 1"/>
          <p:cNvSpPr>
            <a:spLocks noGrp="1"/>
          </p:cNvSpPr>
          <p:nvPr>
            <p:ph idx="1"/>
          </p:nvPr>
        </p:nvSpPr>
        <p:spPr/>
        <p:txBody>
          <a:bodyPr/>
          <a:lstStyle/>
          <a:p>
            <a:pPr marL="0" indent="0">
              <a:buNone/>
            </a:pPr>
            <a:endParaRPr lang="en-US" sz="2800" dirty="0" smtClean="0"/>
          </a:p>
          <a:p>
            <a:endParaRPr lang="en-US" sz="2800" dirty="0" smtClean="0"/>
          </a:p>
        </p:txBody>
      </p:sp>
      <p:sp>
        <p:nvSpPr>
          <p:cNvPr id="3" name="Slide Number Placeholder 2"/>
          <p:cNvSpPr>
            <a:spLocks noGrp="1"/>
          </p:cNvSpPr>
          <p:nvPr>
            <p:ph type="sldNum" sz="quarter" idx="10"/>
          </p:nvPr>
        </p:nvSpPr>
        <p:spPr/>
        <p:txBody>
          <a:bodyPr/>
          <a:lstStyle/>
          <a:p>
            <a:fld id="{31A35EC1-B1B4-4FA8-B2AD-670C5F0CF62D}" type="slidenum">
              <a:rPr lang="en-US" smtClean="0">
                <a:solidFill>
                  <a:srgbClr val="000000"/>
                </a:solidFill>
              </a:rPr>
              <a:pPr/>
              <a:t>3</a:t>
            </a:fld>
            <a:endParaRPr lang="en-US">
              <a:solidFill>
                <a:srgbClr val="000000"/>
              </a:solidFill>
            </a:endParaRPr>
          </a:p>
        </p:txBody>
      </p:sp>
      <p:sp>
        <p:nvSpPr>
          <p:cNvPr id="896004" name="Text Box 3"/>
          <p:cNvSpPr txBox="1">
            <a:spLocks noChangeArrowheads="1"/>
          </p:cNvSpPr>
          <p:nvPr/>
        </p:nvSpPr>
        <p:spPr bwMode="auto">
          <a:xfrm>
            <a:off x="4413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9pPr>
          </a:lstStyle>
          <a:p>
            <a:pPr algn="l" eaLnBrk="1" hangingPunct="1">
              <a:buClrTx/>
              <a:buSzTx/>
              <a:buFontTx/>
              <a:buNone/>
            </a:pPr>
            <a:endParaRPr lang="en-US" sz="2400" b="0">
              <a:solidFill>
                <a:srgbClr val="000000"/>
              </a:solidFill>
              <a:latin typeface="Times New Roman" panose="02020603050405020304" pitchFamily="18" charset="0"/>
            </a:endParaRPr>
          </a:p>
        </p:txBody>
      </p:sp>
      <p:sp>
        <p:nvSpPr>
          <p:cNvPr id="24" name="Content Placeholder 1"/>
          <p:cNvSpPr txBox="1">
            <a:spLocks/>
          </p:cNvSpPr>
          <p:nvPr/>
        </p:nvSpPr>
        <p:spPr bwMode="auto">
          <a:xfrm>
            <a:off x="332874" y="1524726"/>
            <a:ext cx="8839200" cy="43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sz="2800" b="1" dirty="0" smtClean="0"/>
              <a:t>Main point of this talk</a:t>
            </a:r>
          </a:p>
          <a:p>
            <a:pPr lvl="1" eaLnBrk="1" hangingPunct="1"/>
            <a:r>
              <a:rPr lang="en-US" sz="2400" dirty="0" smtClean="0"/>
              <a:t>To be useful in education, AI doesn’t have to be so smart.</a:t>
            </a:r>
          </a:p>
          <a:p>
            <a:pPr lvl="1" eaLnBrk="1" hangingPunct="1"/>
            <a:r>
              <a:rPr lang="en-US" sz="2400" dirty="0" smtClean="0"/>
              <a:t>It just has to be smarter than you.</a:t>
            </a:r>
          </a:p>
          <a:p>
            <a:pPr lvl="2" eaLnBrk="1" hangingPunct="1"/>
            <a:r>
              <a:rPr lang="en-US" sz="2000" dirty="0" smtClean="0"/>
              <a:t>At least, in the subject matter.  </a:t>
            </a:r>
            <a:br>
              <a:rPr lang="en-US" sz="2000" dirty="0" smtClean="0"/>
            </a:br>
            <a:r>
              <a:rPr lang="en-US" sz="2000" dirty="0" smtClean="0"/>
              <a:t>That’s how it has something to teach you.</a:t>
            </a:r>
          </a:p>
          <a:p>
            <a:pPr lvl="1" eaLnBrk="1" hangingPunct="1"/>
            <a:r>
              <a:rPr lang="en-US" sz="2400" dirty="0" smtClean="0"/>
              <a:t>It also has to know how to teach.</a:t>
            </a:r>
          </a:p>
          <a:p>
            <a:pPr lvl="2" eaLnBrk="1" hangingPunct="1"/>
            <a:r>
              <a:rPr lang="en-US" sz="2000" dirty="0" smtClean="0"/>
              <a:t>Needs at least a crude idea of what your learning looks like.</a:t>
            </a:r>
          </a:p>
          <a:p>
            <a:pPr lvl="2" eaLnBrk="1" hangingPunct="1"/>
            <a:r>
              <a:rPr lang="en-US" sz="2000" dirty="0" smtClean="0"/>
              <a:t>But it got smart itself via machine learning …</a:t>
            </a:r>
            <a:br>
              <a:rPr lang="en-US" sz="2000" dirty="0" smtClean="0"/>
            </a:br>
            <a:r>
              <a:rPr lang="en-US" sz="2000" dirty="0" smtClean="0"/>
              <a:t>… which might not be a terrible model of human learning.</a:t>
            </a:r>
          </a:p>
          <a:p>
            <a:pPr lvl="1" eaLnBrk="1" hangingPunct="1"/>
            <a:endParaRPr lang="en-US" sz="2000" dirty="0"/>
          </a:p>
        </p:txBody>
      </p:sp>
      <p:grpSp>
        <p:nvGrpSpPr>
          <p:cNvPr id="4" name="Group 3"/>
          <p:cNvGrpSpPr/>
          <p:nvPr/>
        </p:nvGrpSpPr>
        <p:grpSpPr>
          <a:xfrm>
            <a:off x="4738437" y="298659"/>
            <a:ext cx="4191000" cy="1522412"/>
            <a:chOff x="0" y="2170112"/>
            <a:chExt cx="9220200" cy="3390900"/>
          </a:xfrm>
        </p:grpSpPr>
        <p:pic>
          <p:nvPicPr>
            <p:cNvPr id="9" name="Picture 4" descr="https://image-gr.s3.envato.com/files/88514761/Cartoon%20Cave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03975" y="2362200"/>
              <a:ext cx="2816225" cy="29322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colourbox.com/preview/6980004-cartoon-caveman-running-away-from-sabertooth.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0" y="2170112"/>
              <a:ext cx="7620000" cy="33909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880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30</a:t>
            </a:fld>
            <a:endParaRPr lang="en-US"/>
          </a:p>
        </p:txBody>
      </p:sp>
      <p:sp>
        <p:nvSpPr>
          <p:cNvPr id="10" name="TextBox 9"/>
          <p:cNvSpPr txBox="1"/>
          <p:nvPr/>
        </p:nvSpPr>
        <p:spPr>
          <a:xfrm>
            <a:off x="381000" y="2286000"/>
            <a:ext cx="8395247"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C00000"/>
                </a:solidFill>
                <a:latin typeface="Times New Roman" panose="02020603050405020304" pitchFamily="18" charset="0"/>
                <a:cs typeface="Times New Roman" panose="02020603050405020304" pitchFamily="18" charset="0"/>
              </a:rPr>
              <a:t>have</a:t>
            </a: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erons</a:t>
            </a:r>
            <a:r>
              <a:rPr lang="en-US" sz="4000" dirty="0" smtClean="0">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besoin</a:t>
            </a:r>
            <a:r>
              <a:rPr lang="en-US" sz="4000" dirty="0" smtClean="0">
                <a:solidFill>
                  <a:srgbClr val="00B050"/>
                </a:solidFill>
                <a:latin typeface="Times New Roman" panose="02020603050405020304" pitchFamily="18" charset="0"/>
                <a:cs typeface="Times New Roman" panose="02020603050405020304" pitchFamily="18" charset="0"/>
              </a:rPr>
              <a:t> de</a:t>
            </a:r>
            <a:r>
              <a:rPr lang="en-US" sz="4000" dirty="0" smtClean="0">
                <a:latin typeface="Times New Roman" panose="02020603050405020304" pitchFamily="18" charset="0"/>
                <a:cs typeface="Times New Roman" panose="02020603050405020304" pitchFamily="18" charset="0"/>
              </a:rPr>
              <a:t>-les gateaux</a:t>
            </a:r>
            <a:endParaRPr lang="en-US" sz="4000" dirty="0">
              <a:latin typeface="Times New Roman" panose="02020603050405020304" pitchFamily="18" charset="0"/>
              <a:cs typeface="Times New Roman" panose="02020603050405020304" pitchFamily="18" charset="0"/>
            </a:endParaRPr>
          </a:p>
        </p:txBody>
      </p:sp>
      <p:pic>
        <p:nvPicPr>
          <p:cNvPr id="7"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2975"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79958" y="1600200"/>
            <a:ext cx="1239442" cy="707886"/>
          </a:xfrm>
          <a:prstGeom prst="rect">
            <a:avLst/>
          </a:prstGeom>
        </p:spPr>
        <p:txBody>
          <a:bodyPr wrap="none">
            <a:spAutoFit/>
          </a:bodyPr>
          <a:lstStyle/>
          <a:p>
            <a:r>
              <a:rPr lang="en-US" sz="4000" dirty="0" err="1" smtClean="0">
                <a:solidFill>
                  <a:srgbClr val="00B050"/>
                </a:solidFill>
                <a:latin typeface="Times New Roman" panose="02020603050405020304" pitchFamily="18" charset="0"/>
                <a:cs typeface="Times New Roman" panose="02020603050405020304" pitchFamily="18" charset="0"/>
              </a:rPr>
              <a:t>avoir</a:t>
            </a:r>
            <a:endParaRPr lang="en-US" dirty="0">
              <a:solidFill>
                <a:srgbClr val="00B050"/>
              </a:solidFill>
            </a:endParaRPr>
          </a:p>
        </p:txBody>
      </p:sp>
      <p:sp>
        <p:nvSpPr>
          <p:cNvPr id="8" name="TextBox 7"/>
          <p:cNvSpPr txBox="1"/>
          <p:nvPr/>
        </p:nvSpPr>
        <p:spPr>
          <a:xfrm>
            <a:off x="4064387" y="3124200"/>
            <a:ext cx="1152881" cy="707886"/>
          </a:xfrm>
          <a:prstGeom prst="rect">
            <a:avLst/>
          </a:prstGeom>
          <a:noFill/>
        </p:spPr>
        <p:txBody>
          <a:bodyPr wrap="none" rtlCol="0">
            <a:spAutoFit/>
          </a:bodyPr>
          <a:lstStyle/>
          <a:p>
            <a:r>
              <a:rPr lang="en-US" sz="4000" i="1" dirty="0" smtClean="0">
                <a:solidFill>
                  <a:srgbClr val="C00000"/>
                </a:solidFill>
                <a:latin typeface="Times New Roman" panose="02020603050405020304" pitchFamily="18" charset="0"/>
                <a:cs typeface="Times New Roman" panose="02020603050405020304" pitchFamily="18" charset="0"/>
              </a:rPr>
              <a:t>need</a:t>
            </a:r>
            <a:endParaRPr lang="en-US" sz="4000" i="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359786" y="3124200"/>
            <a:ext cx="583814" cy="707886"/>
          </a:xfrm>
          <a:prstGeom prst="rect">
            <a:avLst/>
          </a:prstGeom>
          <a:noFill/>
        </p:spPr>
        <p:txBody>
          <a:bodyPr wrap="none" rtlCol="0">
            <a:spAutoFit/>
          </a:bodyPr>
          <a:lstStyle/>
          <a:p>
            <a:r>
              <a:rPr lang="en-US" sz="4000" i="1" dirty="0" smtClean="0">
                <a:solidFill>
                  <a:srgbClr val="C00000"/>
                </a:solidFill>
                <a:latin typeface="Times New Roman" panose="02020603050405020304" pitchFamily="18" charset="0"/>
                <a:cs typeface="Times New Roman" panose="02020603050405020304" pitchFamily="18" charset="0"/>
              </a:rPr>
              <a:t>of</a:t>
            </a:r>
            <a:endParaRPr lang="en-US" sz="40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824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31</a:t>
            </a:fld>
            <a:endParaRPr lang="en-US"/>
          </a:p>
        </p:txBody>
      </p:sp>
      <p:sp>
        <p:nvSpPr>
          <p:cNvPr id="10" name="TextBox 9"/>
          <p:cNvSpPr txBox="1"/>
          <p:nvPr/>
        </p:nvSpPr>
        <p:spPr>
          <a:xfrm>
            <a:off x="381000" y="2286000"/>
            <a:ext cx="8207696"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C00000"/>
                </a:solidFill>
                <a:latin typeface="Times New Roman" panose="02020603050405020304" pitchFamily="18" charset="0"/>
                <a:cs typeface="Times New Roman" panose="02020603050405020304" pitchFamily="18" charset="0"/>
              </a:rPr>
              <a:t>have</a:t>
            </a: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erons</a:t>
            </a:r>
            <a:r>
              <a:rPr lang="en-US" sz="4000" dirty="0" smtClean="0">
                <a:latin typeface="Times New Roman" panose="02020603050405020304" pitchFamily="18" charset="0"/>
                <a:cs typeface="Times New Roman" panose="02020603050405020304" pitchFamily="18" charset="0"/>
              </a:rPr>
              <a:t> </a:t>
            </a:r>
            <a:r>
              <a:rPr lang="en-US" sz="4000" i="1" dirty="0">
                <a:solidFill>
                  <a:srgbClr val="C00000"/>
                </a:solidFill>
                <a:latin typeface="Times New Roman" panose="02020603050405020304" pitchFamily="18" charset="0"/>
                <a:cs typeface="Times New Roman" panose="02020603050405020304" pitchFamily="18" charset="0"/>
              </a:rPr>
              <a:t>need  </a:t>
            </a:r>
            <a:r>
              <a:rPr lang="en-US" sz="4000" i="1" dirty="0" smtClean="0">
                <a:solidFill>
                  <a:srgbClr val="C00000"/>
                </a:solidFill>
                <a:latin typeface="Times New Roman" panose="02020603050405020304" pitchFamily="18" charset="0"/>
                <a:cs typeface="Times New Roman" panose="02020603050405020304" pitchFamily="18" charset="0"/>
              </a:rPr>
              <a:t>  of</a:t>
            </a:r>
            <a:r>
              <a:rPr lang="en-US" sz="4000" i="1" dirty="0" smtClean="0">
                <a:solidFill>
                  <a:srgbClr val="0070C0"/>
                </a:solidFill>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les gateaux</a:t>
            </a: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1579958" y="1600200"/>
            <a:ext cx="1239442" cy="707886"/>
          </a:xfrm>
          <a:prstGeom prst="rect">
            <a:avLst/>
          </a:prstGeom>
        </p:spPr>
        <p:txBody>
          <a:bodyPr wrap="none">
            <a:spAutoFit/>
          </a:bodyPr>
          <a:lstStyle/>
          <a:p>
            <a:r>
              <a:rPr lang="en-US" sz="4000" dirty="0" err="1" smtClean="0">
                <a:solidFill>
                  <a:srgbClr val="00B050"/>
                </a:solidFill>
                <a:latin typeface="Times New Roman" panose="02020603050405020304" pitchFamily="18" charset="0"/>
                <a:cs typeface="Times New Roman" panose="02020603050405020304" pitchFamily="18" charset="0"/>
              </a:rPr>
              <a:t>avoir</a:t>
            </a:r>
            <a:endParaRPr lang="en-US" dirty="0">
              <a:solidFill>
                <a:srgbClr val="00B050"/>
              </a:solidFill>
            </a:endParaRPr>
          </a:p>
        </p:txBody>
      </p:sp>
      <p:sp>
        <p:nvSpPr>
          <p:cNvPr id="6" name="Rectangle 5"/>
          <p:cNvSpPr/>
          <p:nvPr/>
        </p:nvSpPr>
        <p:spPr>
          <a:xfrm>
            <a:off x="3886200" y="1600200"/>
            <a:ext cx="2137124" cy="707886"/>
          </a:xfrm>
          <a:prstGeom prst="rect">
            <a:avLst/>
          </a:prstGeom>
        </p:spPr>
        <p:txBody>
          <a:bodyPr wrap="none">
            <a:spAutoFit/>
          </a:bodyPr>
          <a:lstStyle/>
          <a:p>
            <a:r>
              <a:rPr lang="en-US" sz="4000" dirty="0" err="1">
                <a:solidFill>
                  <a:srgbClr val="00B050"/>
                </a:solidFill>
                <a:latin typeface="Times New Roman" panose="02020603050405020304" pitchFamily="18" charset="0"/>
                <a:cs typeface="Times New Roman" panose="02020603050405020304" pitchFamily="18" charset="0"/>
              </a:rPr>
              <a:t>besoin</a:t>
            </a:r>
            <a:r>
              <a:rPr lang="en-US" sz="4000" dirty="0">
                <a:solidFill>
                  <a:srgbClr val="00B050"/>
                </a:solidFill>
                <a:latin typeface="Times New Roman" panose="02020603050405020304" pitchFamily="18" charset="0"/>
                <a:cs typeface="Times New Roman" panose="02020603050405020304" pitchFamily="18" charset="0"/>
              </a:rPr>
              <a:t> de</a:t>
            </a:r>
            <a:endParaRPr lang="en-US" dirty="0">
              <a:solidFill>
                <a:srgbClr val="00B050"/>
              </a:solidFill>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2975"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84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32</a:t>
            </a:fld>
            <a:endParaRPr lang="en-US"/>
          </a:p>
        </p:txBody>
      </p:sp>
      <p:sp>
        <p:nvSpPr>
          <p:cNvPr id="10" name="TextBox 9"/>
          <p:cNvSpPr txBox="1"/>
          <p:nvPr/>
        </p:nvSpPr>
        <p:spPr>
          <a:xfrm>
            <a:off x="381000" y="2286000"/>
            <a:ext cx="8207696"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070C0"/>
                </a:solidFill>
                <a:latin typeface="Times New Roman" panose="02020603050405020304" pitchFamily="18" charset="0"/>
                <a:cs typeface="Times New Roman" panose="02020603050405020304" pitchFamily="18" charset="0"/>
              </a:rPr>
              <a:t>have</a:t>
            </a: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erons</a:t>
            </a:r>
            <a:r>
              <a:rPr lang="en-US" sz="4000" dirty="0" smtClean="0">
                <a:latin typeface="Times New Roman" panose="02020603050405020304" pitchFamily="18" charset="0"/>
                <a:cs typeface="Times New Roman" panose="02020603050405020304" pitchFamily="18" charset="0"/>
              </a:rPr>
              <a:t> </a:t>
            </a:r>
            <a:r>
              <a:rPr lang="en-US" sz="4000" i="1" dirty="0">
                <a:solidFill>
                  <a:srgbClr val="0070C0"/>
                </a:solidFill>
                <a:latin typeface="Times New Roman" panose="02020603050405020304" pitchFamily="18" charset="0"/>
                <a:cs typeface="Times New Roman" panose="02020603050405020304" pitchFamily="18" charset="0"/>
              </a:rPr>
              <a:t>need  </a:t>
            </a:r>
            <a:r>
              <a:rPr lang="en-US" sz="4000" i="1" dirty="0" smtClean="0">
                <a:solidFill>
                  <a:srgbClr val="0070C0"/>
                </a:solidFill>
                <a:latin typeface="Times New Roman" panose="02020603050405020304" pitchFamily="18" charset="0"/>
                <a:cs typeface="Times New Roman" panose="02020603050405020304" pitchFamily="18" charset="0"/>
              </a:rPr>
              <a:t>  of  </a:t>
            </a:r>
            <a:r>
              <a:rPr lang="en-US" sz="4000" dirty="0" smtClean="0">
                <a:latin typeface="Times New Roman" panose="02020603050405020304" pitchFamily="18" charset="0"/>
                <a:cs typeface="Times New Roman" panose="02020603050405020304" pitchFamily="18" charset="0"/>
              </a:rPr>
              <a:t>les gateaux</a:t>
            </a:r>
            <a:endParaRPr lang="en-US" sz="4000" dirty="0">
              <a:latin typeface="Times New Roman" panose="02020603050405020304" pitchFamily="18" charset="0"/>
              <a:cs typeface="Times New Roman" panose="02020603050405020304" pitchFamily="18" charset="0"/>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2975"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03484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2.77778E-7 7.40741E-7 C 0.01372 7.40741E-7 0.02517 0.01481 0.02517 0.03356 C 0.02517 0.05185 0.01372 0.06713 2.77778E-7 0.06713 C -0.01389 0.06713 -0.02483 0.05185 -0.02483 0.03356 C -0.02483 0.01481 -0.01389 7.40741E-7 2.77778E-7 7.40741E-7 Z " pathEditMode="relative" rAng="0" ptsTypes="AAAAA">
                                      <p:cBhvr>
                                        <p:cTn id="6" dur="2000" fill="hold"/>
                                        <p:tgtEl>
                                          <p:spTgt spid="11"/>
                                        </p:tgtEl>
                                        <p:attrNameLst>
                                          <p:attrName>ppt_x</p:attrName>
                                          <p:attrName>ppt_y</p:attrName>
                                        </p:attrNameLst>
                                      </p:cBhvr>
                                      <p:rCtr x="17"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33</a:t>
            </a:fld>
            <a:endParaRPr lang="en-US"/>
          </a:p>
        </p:txBody>
      </p:sp>
      <p:sp>
        <p:nvSpPr>
          <p:cNvPr id="10" name="TextBox 9"/>
          <p:cNvSpPr txBox="1"/>
          <p:nvPr/>
        </p:nvSpPr>
        <p:spPr>
          <a:xfrm>
            <a:off x="381000" y="2286000"/>
            <a:ext cx="8207696"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0B050"/>
                </a:solidFill>
                <a:latin typeface="Times New Roman" panose="02020603050405020304" pitchFamily="18" charset="0"/>
                <a:cs typeface="Times New Roman" panose="02020603050405020304" pitchFamily="18" charset="0"/>
              </a:rPr>
              <a:t>have</a:t>
            </a: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erons</a:t>
            </a:r>
            <a:r>
              <a:rPr lang="en-US" sz="4000" dirty="0" smtClean="0">
                <a:latin typeface="Times New Roman" panose="02020603050405020304" pitchFamily="18" charset="0"/>
                <a:cs typeface="Times New Roman" panose="02020603050405020304" pitchFamily="18" charset="0"/>
              </a:rPr>
              <a:t> </a:t>
            </a:r>
            <a:r>
              <a:rPr lang="en-US" sz="4000" i="1" dirty="0">
                <a:solidFill>
                  <a:srgbClr val="00B050"/>
                </a:solidFill>
                <a:latin typeface="Times New Roman" panose="02020603050405020304" pitchFamily="18" charset="0"/>
                <a:cs typeface="Times New Roman" panose="02020603050405020304" pitchFamily="18" charset="0"/>
              </a:rPr>
              <a:t>need  </a:t>
            </a:r>
            <a:r>
              <a:rPr lang="en-US" sz="4000" i="1" dirty="0" smtClean="0">
                <a:solidFill>
                  <a:srgbClr val="00B050"/>
                </a:solidFill>
                <a:latin typeface="Times New Roman" panose="02020603050405020304" pitchFamily="18" charset="0"/>
                <a:cs typeface="Times New Roman" panose="02020603050405020304" pitchFamily="18" charset="0"/>
              </a:rPr>
              <a:t>  of  </a:t>
            </a:r>
            <a:r>
              <a:rPr lang="en-US" sz="4000" dirty="0" smtClean="0">
                <a:latin typeface="Times New Roman" panose="02020603050405020304" pitchFamily="18" charset="0"/>
                <a:cs typeface="Times New Roman" panose="02020603050405020304" pitchFamily="18" charset="0"/>
              </a:rPr>
              <a:t>les gateaux</a:t>
            </a: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1579958" y="1600200"/>
            <a:ext cx="1239442" cy="707886"/>
          </a:xfrm>
          <a:prstGeom prst="rect">
            <a:avLst/>
          </a:prstGeom>
        </p:spPr>
        <p:txBody>
          <a:bodyPr wrap="none">
            <a:spAutoFit/>
          </a:bodyPr>
          <a:lstStyle/>
          <a:p>
            <a:r>
              <a:rPr lang="en-US" sz="4000" dirty="0" err="1" smtClean="0">
                <a:solidFill>
                  <a:schemeClr val="bg1">
                    <a:lumMod val="65000"/>
                  </a:schemeClr>
                </a:solidFill>
                <a:latin typeface="Times New Roman" panose="02020603050405020304" pitchFamily="18" charset="0"/>
                <a:cs typeface="Times New Roman" panose="02020603050405020304" pitchFamily="18" charset="0"/>
              </a:rPr>
              <a:t>avoir</a:t>
            </a:r>
            <a:endParaRPr lang="en-US" dirty="0">
              <a:solidFill>
                <a:schemeClr val="bg1">
                  <a:lumMod val="65000"/>
                </a:schemeClr>
              </a:solidFill>
            </a:endParaRPr>
          </a:p>
        </p:txBody>
      </p:sp>
      <p:sp>
        <p:nvSpPr>
          <p:cNvPr id="6" name="Rectangle 5"/>
          <p:cNvSpPr/>
          <p:nvPr/>
        </p:nvSpPr>
        <p:spPr>
          <a:xfrm>
            <a:off x="3886200" y="1600200"/>
            <a:ext cx="2137124" cy="707886"/>
          </a:xfrm>
          <a:prstGeom prst="rect">
            <a:avLst/>
          </a:prstGeom>
        </p:spPr>
        <p:txBody>
          <a:bodyPr wrap="none">
            <a:spAutoFit/>
          </a:bodyPr>
          <a:lstStyle/>
          <a:p>
            <a:r>
              <a:rPr lang="en-US" sz="4000" dirty="0" err="1">
                <a:solidFill>
                  <a:schemeClr val="bg1">
                    <a:lumMod val="65000"/>
                  </a:schemeClr>
                </a:solidFill>
                <a:latin typeface="Times New Roman" panose="02020603050405020304" pitchFamily="18" charset="0"/>
                <a:cs typeface="Times New Roman" panose="02020603050405020304" pitchFamily="18" charset="0"/>
              </a:rPr>
              <a:t>besoin</a:t>
            </a:r>
            <a:r>
              <a:rPr lang="en-US" sz="4000" dirty="0">
                <a:solidFill>
                  <a:schemeClr val="bg1">
                    <a:lumMod val="65000"/>
                  </a:schemeClr>
                </a:solidFill>
                <a:latin typeface="Times New Roman" panose="02020603050405020304" pitchFamily="18" charset="0"/>
                <a:cs typeface="Times New Roman" panose="02020603050405020304" pitchFamily="18" charset="0"/>
              </a:rPr>
              <a:t> de</a:t>
            </a:r>
            <a:endParaRPr lang="en-US" dirty="0">
              <a:solidFill>
                <a:schemeClr val="bg1">
                  <a:lumMod val="65000"/>
                </a:schemeClr>
              </a:solidFill>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2975"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00200" y="3075057"/>
            <a:ext cx="1152881" cy="707886"/>
          </a:xfrm>
          <a:prstGeom prst="rect">
            <a:avLst/>
          </a:prstGeom>
        </p:spPr>
        <p:txBody>
          <a:bodyPr wrap="none">
            <a:spAutoFit/>
          </a:bodyPr>
          <a:lstStyle/>
          <a:p>
            <a:r>
              <a:rPr lang="en-US" sz="4000" i="1" dirty="0" smtClean="0">
                <a:solidFill>
                  <a:srgbClr val="C00000"/>
                </a:solidFill>
                <a:latin typeface="Times New Roman" panose="02020603050405020304" pitchFamily="18" charset="0"/>
                <a:cs typeface="Times New Roman" panose="02020603050405020304" pitchFamily="18" charset="0"/>
              </a:rPr>
              <a:t>need</a:t>
            </a:r>
            <a:endParaRPr lang="en-US" dirty="0">
              <a:solidFill>
                <a:srgbClr val="C00000"/>
              </a:solidFill>
            </a:endParaRPr>
          </a:p>
        </p:txBody>
      </p:sp>
    </p:spTree>
    <p:extLst>
      <p:ext uri="{BB962C8B-B14F-4D97-AF65-F5344CB8AC3E}">
        <p14:creationId xmlns:p14="http://schemas.microsoft.com/office/powerpoint/2010/main" val="68479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34</a:t>
            </a:fld>
            <a:endParaRPr lang="en-US"/>
          </a:p>
        </p:txBody>
      </p:sp>
      <p:sp>
        <p:nvSpPr>
          <p:cNvPr id="10" name="TextBox 9"/>
          <p:cNvSpPr txBox="1"/>
          <p:nvPr/>
        </p:nvSpPr>
        <p:spPr>
          <a:xfrm>
            <a:off x="381000" y="2286000"/>
            <a:ext cx="6070893"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C00000"/>
                </a:solidFill>
                <a:latin typeface="Times New Roman" panose="02020603050405020304" pitchFamily="18" charset="0"/>
                <a:cs typeface="Times New Roman" panose="02020603050405020304" pitchFamily="18" charset="0"/>
              </a:rPr>
              <a:t>need</a:t>
            </a:r>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erons</a:t>
            </a:r>
            <a:r>
              <a:rPr lang="en-US" sz="4000" dirty="0" smtClean="0">
                <a:latin typeface="Times New Roman" panose="02020603050405020304" pitchFamily="18" charset="0"/>
                <a:cs typeface="Times New Roman" panose="02020603050405020304" pitchFamily="18" charset="0"/>
              </a:rPr>
              <a:t> les gateaux</a:t>
            </a: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1579958" y="1600200"/>
            <a:ext cx="2805576" cy="707886"/>
          </a:xfrm>
          <a:prstGeom prst="rect">
            <a:avLst/>
          </a:prstGeom>
        </p:spPr>
        <p:txBody>
          <a:bodyPr wrap="none">
            <a:spAutoFit/>
          </a:bodyPr>
          <a:lstStyle/>
          <a:p>
            <a:pPr algn="l"/>
            <a:r>
              <a:rPr lang="en-US" sz="4000" dirty="0" smtClean="0">
                <a:solidFill>
                  <a:srgbClr val="00B050"/>
                </a:solidFill>
                <a:latin typeface="Times New Roman" panose="02020603050405020304" pitchFamily="18" charset="0"/>
                <a:cs typeface="Times New Roman" panose="02020603050405020304" pitchFamily="18" charset="0"/>
              </a:rPr>
              <a:t>have need of</a:t>
            </a:r>
            <a:endParaRPr lang="en-US" dirty="0">
              <a:solidFill>
                <a:srgbClr val="00B050"/>
              </a:solidFill>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2975"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583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35</a:t>
            </a:fld>
            <a:endParaRPr lang="en-US"/>
          </a:p>
        </p:txBody>
      </p:sp>
      <p:sp>
        <p:nvSpPr>
          <p:cNvPr id="10" name="TextBox 9"/>
          <p:cNvSpPr txBox="1"/>
          <p:nvPr/>
        </p:nvSpPr>
        <p:spPr>
          <a:xfrm>
            <a:off x="381000" y="2286000"/>
            <a:ext cx="6070893" cy="707886"/>
          </a:xfrm>
          <a:prstGeom prst="rect">
            <a:avLst/>
          </a:prstGeom>
          <a:noFill/>
        </p:spPr>
        <p:txBody>
          <a:bodyPr wrap="none" rtlCol="0">
            <a:spAutoFit/>
          </a:bodyPr>
          <a:lstStyle/>
          <a:p>
            <a:pPr algn="l"/>
            <a:r>
              <a:rPr lang="en-US" sz="4000" u="sng" dirty="0" smtClean="0">
                <a:latin typeface="Times New Roman" panose="02020603050405020304" pitchFamily="18" charset="0"/>
                <a:cs typeface="Times New Roman" panose="02020603050405020304" pitchFamily="18" charset="0"/>
              </a:rPr>
              <a:t>Nous</a:t>
            </a:r>
            <a:r>
              <a:rPr lang="en-US" sz="4000" dirty="0" smtClean="0">
                <a:latin typeface="Times New Roman" panose="02020603050405020304" pitchFamily="18" charset="0"/>
                <a:cs typeface="Times New Roman" panose="02020603050405020304" pitchFamily="18" charset="0"/>
              </a:rPr>
              <a:t> </a:t>
            </a:r>
            <a:r>
              <a:rPr lang="en-US" sz="4000" i="1" dirty="0" smtClean="0">
                <a:solidFill>
                  <a:srgbClr val="0C8293"/>
                </a:solidFill>
                <a:latin typeface="Times New Roman" panose="02020603050405020304" pitchFamily="18" charset="0"/>
                <a:cs typeface="Times New Roman" panose="02020603050405020304" pitchFamily="18" charset="0"/>
              </a:rPr>
              <a:t>need</a:t>
            </a:r>
            <a:r>
              <a:rPr lang="en-US" sz="4000" dirty="0" smtClean="0">
                <a:solidFill>
                  <a:srgbClr val="00B050"/>
                </a:solidFill>
                <a:latin typeface="Times New Roman" panose="02020603050405020304" pitchFamily="18" charset="0"/>
                <a:cs typeface="Times New Roman" panose="02020603050405020304" pitchFamily="18" charset="0"/>
              </a:rPr>
              <a:t>-</a:t>
            </a:r>
            <a:r>
              <a:rPr lang="en-US" sz="4000" dirty="0" err="1" smtClean="0">
                <a:solidFill>
                  <a:srgbClr val="00B050"/>
                </a:solidFill>
                <a:latin typeface="Times New Roman" panose="02020603050405020304" pitchFamily="18" charset="0"/>
                <a:cs typeface="Times New Roman" panose="02020603050405020304" pitchFamily="18" charset="0"/>
              </a:rPr>
              <a:t>erons</a:t>
            </a:r>
            <a:r>
              <a:rPr lang="en-US" sz="4000" dirty="0" smtClean="0">
                <a:latin typeface="Times New Roman" panose="02020603050405020304" pitchFamily="18" charset="0"/>
                <a:cs typeface="Times New Roman" panose="02020603050405020304" pitchFamily="18" charset="0"/>
              </a:rPr>
              <a:t> les gateaux</a:t>
            </a:r>
            <a:endParaRPr lang="en-US" sz="4000" dirty="0">
              <a:latin typeface="Times New Roman" panose="02020603050405020304" pitchFamily="18" charset="0"/>
              <a:cs typeface="Times New Roman" panose="02020603050405020304" pitchFamily="18" charset="0"/>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5975"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28584" y="3075057"/>
            <a:ext cx="1382110" cy="461665"/>
          </a:xfrm>
          <a:prstGeom prst="rect">
            <a:avLst/>
          </a:prstGeom>
        </p:spPr>
        <p:txBody>
          <a:bodyPr wrap="none">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FUTURE</a:t>
            </a:r>
            <a:endParaRPr lang="en-US" sz="1200" dirty="0">
              <a:solidFill>
                <a:srgbClr val="C00000"/>
              </a:solidFill>
            </a:endParaRPr>
          </a:p>
        </p:txBody>
      </p:sp>
    </p:spTree>
    <p:extLst>
      <p:ext uri="{BB962C8B-B14F-4D97-AF65-F5344CB8AC3E}">
        <p14:creationId xmlns:p14="http://schemas.microsoft.com/office/powerpoint/2010/main" val="310858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36</a:t>
            </a:fld>
            <a:endParaRPr lang="en-US"/>
          </a:p>
        </p:txBody>
      </p:sp>
      <p:sp>
        <p:nvSpPr>
          <p:cNvPr id="10" name="TextBox 9"/>
          <p:cNvSpPr txBox="1"/>
          <p:nvPr/>
        </p:nvSpPr>
        <p:spPr>
          <a:xfrm>
            <a:off x="381000" y="2286000"/>
            <a:ext cx="5884944"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C00000"/>
                </a:solidFill>
                <a:latin typeface="Times New Roman" panose="02020603050405020304" pitchFamily="18" charset="0"/>
                <a:cs typeface="Times New Roman" panose="02020603050405020304" pitchFamily="18" charset="0"/>
              </a:rPr>
              <a:t>will</a:t>
            </a:r>
            <a:r>
              <a:rPr lang="en-US" sz="4000" i="1" dirty="0" smtClean="0">
                <a:solidFill>
                  <a:srgbClr val="0C8293"/>
                </a:solidFill>
                <a:latin typeface="Times New Roman" panose="02020603050405020304" pitchFamily="18" charset="0"/>
                <a:cs typeface="Times New Roman" panose="02020603050405020304" pitchFamily="18" charset="0"/>
              </a:rPr>
              <a:t> need</a:t>
            </a:r>
            <a:r>
              <a:rPr lang="en-US" sz="4000" dirty="0" smtClean="0">
                <a:latin typeface="Times New Roman" panose="02020603050405020304" pitchFamily="18" charset="0"/>
                <a:cs typeface="Times New Roman" panose="02020603050405020304" pitchFamily="18" charset="0"/>
              </a:rPr>
              <a:t> les gateaux</a:t>
            </a:r>
            <a:endParaRPr lang="en-US" sz="4000" dirty="0">
              <a:latin typeface="Times New Roman" panose="02020603050405020304" pitchFamily="18" charset="0"/>
              <a:cs typeface="Times New Roman" panose="02020603050405020304" pitchFamily="18" charset="0"/>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5975"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19200" y="1600200"/>
            <a:ext cx="1468671" cy="707886"/>
          </a:xfrm>
          <a:prstGeom prst="rect">
            <a:avLst/>
          </a:prstGeom>
        </p:spPr>
        <p:txBody>
          <a:bodyPr wrap="none">
            <a:spAutoFit/>
          </a:bodyPr>
          <a:lstStyle/>
          <a:p>
            <a:r>
              <a:rPr lang="en-US" sz="4000" dirty="0" smtClean="0">
                <a:solidFill>
                  <a:srgbClr val="00B050"/>
                </a:solidFill>
                <a:latin typeface="Times New Roman" panose="02020603050405020304" pitchFamily="18" charset="0"/>
                <a:cs typeface="Times New Roman" panose="02020603050405020304" pitchFamily="18" charset="0"/>
              </a:rPr>
              <a:t>-</a:t>
            </a:r>
            <a:r>
              <a:rPr lang="en-US" sz="4000" dirty="0" err="1" smtClean="0">
                <a:solidFill>
                  <a:srgbClr val="00B050"/>
                </a:solidFill>
                <a:latin typeface="Times New Roman" panose="02020603050405020304" pitchFamily="18" charset="0"/>
                <a:cs typeface="Times New Roman" panose="02020603050405020304" pitchFamily="18" charset="0"/>
              </a:rPr>
              <a:t>erons</a:t>
            </a:r>
            <a:endParaRPr lang="en-US" dirty="0">
              <a:solidFill>
                <a:srgbClr val="00B050"/>
              </a:solidFill>
            </a:endParaRPr>
          </a:p>
        </p:txBody>
      </p:sp>
    </p:spTree>
    <p:extLst>
      <p:ext uri="{BB962C8B-B14F-4D97-AF65-F5344CB8AC3E}">
        <p14:creationId xmlns:p14="http://schemas.microsoft.com/office/powerpoint/2010/main" val="69199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37</a:t>
            </a:fld>
            <a:endParaRPr lang="en-US"/>
          </a:p>
        </p:txBody>
      </p:sp>
      <p:sp>
        <p:nvSpPr>
          <p:cNvPr id="10" name="TextBox 9"/>
          <p:cNvSpPr txBox="1"/>
          <p:nvPr/>
        </p:nvSpPr>
        <p:spPr>
          <a:xfrm>
            <a:off x="381000" y="2286000"/>
            <a:ext cx="5884944"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C8293"/>
                </a:solidFill>
                <a:latin typeface="Times New Roman" panose="02020603050405020304" pitchFamily="18" charset="0"/>
                <a:cs typeface="Times New Roman" panose="02020603050405020304" pitchFamily="18" charset="0"/>
              </a:rPr>
              <a:t>will need</a:t>
            </a:r>
            <a:r>
              <a:rPr lang="en-US" sz="4000" dirty="0" smtClean="0">
                <a:latin typeface="Times New Roman" panose="02020603050405020304" pitchFamily="18" charset="0"/>
                <a:cs typeface="Times New Roman" panose="02020603050405020304" pitchFamily="18" charset="0"/>
              </a:rPr>
              <a:t> </a:t>
            </a:r>
            <a:r>
              <a:rPr lang="en-US" sz="4000" dirty="0" smtClean="0">
                <a:solidFill>
                  <a:srgbClr val="00B050"/>
                </a:solidFill>
                <a:latin typeface="Times New Roman" panose="02020603050405020304" pitchFamily="18" charset="0"/>
                <a:cs typeface="Times New Roman" panose="02020603050405020304" pitchFamily="18" charset="0"/>
              </a:rPr>
              <a:t>les </a:t>
            </a:r>
            <a:r>
              <a:rPr lang="en-US" sz="4000" dirty="0" smtClean="0">
                <a:latin typeface="Times New Roman" panose="02020603050405020304" pitchFamily="18" charset="0"/>
                <a:cs typeface="Times New Roman" panose="02020603050405020304" pitchFamily="18" charset="0"/>
              </a:rPr>
              <a:t>gate</a:t>
            </a:r>
            <a:r>
              <a:rPr lang="en-US" sz="4000" u="sng" dirty="0" smtClean="0">
                <a:latin typeface="Times New Roman" panose="02020603050405020304" pitchFamily="18" charset="0"/>
                <a:cs typeface="Times New Roman" panose="02020603050405020304" pitchFamily="18" charset="0"/>
              </a:rPr>
              <a:t>aux</a:t>
            </a:r>
            <a:endParaRPr lang="en-US" sz="4000" u="sng" dirty="0">
              <a:latin typeface="Times New Roman" panose="02020603050405020304" pitchFamily="18" charset="0"/>
              <a:cs typeface="Times New Roman" panose="02020603050405020304" pitchFamily="18" charset="0"/>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13640" y="3075057"/>
            <a:ext cx="811441" cy="707886"/>
          </a:xfrm>
          <a:prstGeom prst="rect">
            <a:avLst/>
          </a:prstGeom>
        </p:spPr>
        <p:txBody>
          <a:bodyPr wrap="none">
            <a:spAutoFit/>
          </a:bodyPr>
          <a:lstStyle/>
          <a:p>
            <a:r>
              <a:rPr lang="en-US" sz="4000" i="1" dirty="0" smtClean="0">
                <a:solidFill>
                  <a:srgbClr val="C00000"/>
                </a:solidFill>
                <a:latin typeface="Times New Roman" panose="02020603050405020304" pitchFamily="18" charset="0"/>
                <a:cs typeface="Times New Roman" panose="02020603050405020304" pitchFamily="18" charset="0"/>
              </a:rPr>
              <a:t>the</a:t>
            </a:r>
            <a:endParaRPr lang="en-US" dirty="0">
              <a:solidFill>
                <a:srgbClr val="C00000"/>
              </a:solidFill>
            </a:endParaRPr>
          </a:p>
        </p:txBody>
      </p:sp>
    </p:spTree>
    <p:extLst>
      <p:ext uri="{BB962C8B-B14F-4D97-AF65-F5344CB8AC3E}">
        <p14:creationId xmlns:p14="http://schemas.microsoft.com/office/powerpoint/2010/main" val="228067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38</a:t>
            </a:fld>
            <a:endParaRPr lang="en-US"/>
          </a:p>
        </p:txBody>
      </p:sp>
      <p:sp>
        <p:nvSpPr>
          <p:cNvPr id="10" name="TextBox 9"/>
          <p:cNvSpPr txBox="1"/>
          <p:nvPr/>
        </p:nvSpPr>
        <p:spPr>
          <a:xfrm>
            <a:off x="381000" y="2286000"/>
            <a:ext cx="5856090"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C8293"/>
                </a:solidFill>
                <a:latin typeface="Times New Roman" panose="02020603050405020304" pitchFamily="18" charset="0"/>
                <a:cs typeface="Times New Roman" panose="02020603050405020304" pitchFamily="18" charset="0"/>
              </a:rPr>
              <a:t>will need</a:t>
            </a:r>
            <a:r>
              <a:rPr lang="en-US" sz="4000" dirty="0" smtClean="0">
                <a:latin typeface="Times New Roman" panose="02020603050405020304" pitchFamily="18" charset="0"/>
                <a:cs typeface="Times New Roman" panose="02020603050405020304" pitchFamily="18" charset="0"/>
              </a:rPr>
              <a:t> les gateau-x</a:t>
            </a:r>
            <a:endParaRPr lang="en-US" sz="4000" dirty="0">
              <a:latin typeface="Times New Roman" panose="02020603050405020304" pitchFamily="18" charset="0"/>
              <a:cs typeface="Times New Roman" panose="02020603050405020304" pitchFamily="18" charset="0"/>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4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39</a:t>
            </a:fld>
            <a:endParaRPr lang="en-US"/>
          </a:p>
        </p:txBody>
      </p:sp>
      <p:sp>
        <p:nvSpPr>
          <p:cNvPr id="10" name="TextBox 9"/>
          <p:cNvSpPr txBox="1"/>
          <p:nvPr/>
        </p:nvSpPr>
        <p:spPr>
          <a:xfrm>
            <a:off x="381000" y="2286000"/>
            <a:ext cx="5856090"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C8293"/>
                </a:solidFill>
                <a:latin typeface="Times New Roman" panose="02020603050405020304" pitchFamily="18" charset="0"/>
                <a:cs typeface="Times New Roman" panose="02020603050405020304" pitchFamily="18" charset="0"/>
              </a:rPr>
              <a:t>will need</a:t>
            </a:r>
            <a:r>
              <a:rPr lang="en-US" sz="4000" dirty="0" smtClean="0">
                <a:latin typeface="Times New Roman" panose="02020603050405020304" pitchFamily="18" charset="0"/>
                <a:cs typeface="Times New Roman" panose="02020603050405020304" pitchFamily="18" charset="0"/>
              </a:rPr>
              <a:t> </a:t>
            </a:r>
            <a:r>
              <a:rPr lang="en-US" sz="4000" u="sng" dirty="0" smtClean="0">
                <a:latin typeface="Times New Roman" panose="02020603050405020304" pitchFamily="18" charset="0"/>
                <a:cs typeface="Times New Roman" panose="02020603050405020304" pitchFamily="18" charset="0"/>
              </a:rPr>
              <a:t>les</a:t>
            </a:r>
            <a:r>
              <a:rPr lang="en-US" sz="4000" dirty="0" smtClean="0">
                <a:latin typeface="Times New Roman" panose="02020603050405020304" pitchFamily="18" charset="0"/>
                <a:cs typeface="Times New Roman" panose="02020603050405020304" pitchFamily="18" charset="0"/>
              </a:rPr>
              <a:t> gateau</a:t>
            </a:r>
            <a:r>
              <a:rPr lang="en-US" sz="4000" dirty="0" smtClean="0">
                <a:solidFill>
                  <a:srgbClr val="00B050"/>
                </a:solidFill>
                <a:latin typeface="Times New Roman" panose="02020603050405020304" pitchFamily="18" charset="0"/>
                <a:cs typeface="Times New Roman" panose="02020603050405020304" pitchFamily="18" charset="0"/>
              </a:rPr>
              <a:t>-x</a:t>
            </a:r>
            <a:endParaRPr lang="en-US" sz="4000" dirty="0">
              <a:solidFill>
                <a:srgbClr val="00B050"/>
              </a:solidFill>
              <a:latin typeface="Times New Roman" panose="02020603050405020304" pitchFamily="18" charset="0"/>
              <a:cs typeface="Times New Roman" panose="02020603050405020304" pitchFamily="18" charset="0"/>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0" y="3075057"/>
            <a:ext cx="1382110" cy="461665"/>
          </a:xfrm>
          <a:prstGeom prst="rect">
            <a:avLst/>
          </a:prstGeom>
        </p:spPr>
        <p:txBody>
          <a:bodyPr wrap="none">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PLURAL</a:t>
            </a:r>
            <a:endParaRPr lang="en-US" sz="1200" dirty="0">
              <a:solidFill>
                <a:srgbClr val="C00000"/>
              </a:solidFill>
            </a:endParaRPr>
          </a:p>
        </p:txBody>
      </p:sp>
    </p:spTree>
    <p:extLst>
      <p:ext uri="{BB962C8B-B14F-4D97-AF65-F5344CB8AC3E}">
        <p14:creationId xmlns:p14="http://schemas.microsoft.com/office/powerpoint/2010/main" val="109123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sz="3400" dirty="0" smtClean="0"/>
              <a:t>Educational Technology</a:t>
            </a:r>
            <a:endParaRPr lang="en-US" sz="3400" dirty="0"/>
          </a:p>
        </p:txBody>
      </p:sp>
      <p:sp>
        <p:nvSpPr>
          <p:cNvPr id="2" name="Content Placeholder 1"/>
          <p:cNvSpPr>
            <a:spLocks noGrp="1"/>
          </p:cNvSpPr>
          <p:nvPr>
            <p:ph idx="1"/>
          </p:nvPr>
        </p:nvSpPr>
        <p:spPr>
          <a:xfrm>
            <a:off x="457200" y="1219200"/>
            <a:ext cx="8686800" cy="4530725"/>
          </a:xfrm>
        </p:spPr>
        <p:txBody>
          <a:bodyPr/>
          <a:lstStyle/>
          <a:p>
            <a:pPr marL="0" indent="0">
              <a:buNone/>
            </a:pPr>
            <a:endParaRPr lang="en-US" sz="2800" dirty="0" smtClean="0"/>
          </a:p>
          <a:p>
            <a:endParaRPr lang="en-US" sz="2800" dirty="0" smtClean="0"/>
          </a:p>
        </p:txBody>
      </p:sp>
      <p:sp>
        <p:nvSpPr>
          <p:cNvPr id="3" name="Slide Number Placeholder 2"/>
          <p:cNvSpPr>
            <a:spLocks noGrp="1"/>
          </p:cNvSpPr>
          <p:nvPr>
            <p:ph type="sldNum" sz="quarter" idx="10"/>
          </p:nvPr>
        </p:nvSpPr>
        <p:spPr/>
        <p:txBody>
          <a:bodyPr/>
          <a:lstStyle/>
          <a:p>
            <a:fld id="{31A35EC1-B1B4-4FA8-B2AD-670C5F0CF62D}" type="slidenum">
              <a:rPr lang="en-US" smtClean="0">
                <a:solidFill>
                  <a:srgbClr val="000000"/>
                </a:solidFill>
              </a:rPr>
              <a:pPr/>
              <a:t>4</a:t>
            </a:fld>
            <a:endParaRPr lang="en-US">
              <a:solidFill>
                <a:srgbClr val="000000"/>
              </a:solidFill>
            </a:endParaRPr>
          </a:p>
        </p:txBody>
      </p:sp>
      <p:sp>
        <p:nvSpPr>
          <p:cNvPr id="896004" name="Text Box 3"/>
          <p:cNvSpPr txBox="1">
            <a:spLocks noChangeArrowheads="1"/>
          </p:cNvSpPr>
          <p:nvPr/>
        </p:nvSpPr>
        <p:spPr bwMode="auto">
          <a:xfrm>
            <a:off x="4413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9pPr>
          </a:lstStyle>
          <a:p>
            <a:pPr algn="l" eaLnBrk="1" hangingPunct="1">
              <a:buClrTx/>
              <a:buSzTx/>
              <a:buFontTx/>
              <a:buNone/>
            </a:pPr>
            <a:endParaRPr lang="en-US" sz="2400" b="0">
              <a:solidFill>
                <a:srgbClr val="000000"/>
              </a:solidFill>
              <a:latin typeface="Times New Roman" panose="02020603050405020304" pitchFamily="18" charset="0"/>
            </a:endParaRPr>
          </a:p>
        </p:txBody>
      </p:sp>
      <p:pic>
        <p:nvPicPr>
          <p:cNvPr id="1026" name="Picture 2" descr="http://www.hercampus.com/sites/default/files/styles/full_width_embed/public/2014/04/21/8a7004_shutterstock_54212218.jpg_300x_f_.jpg?itok=TNMLgI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714500"/>
            <a:ext cx="3695700"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1153180"/>
            <a:ext cx="4661854" cy="523220"/>
          </a:xfrm>
          <a:prstGeom prst="rect">
            <a:avLst/>
          </a:prstGeom>
          <a:noFill/>
        </p:spPr>
        <p:txBody>
          <a:bodyPr wrap="none" rtlCol="0">
            <a:spAutoFit/>
          </a:bodyPr>
          <a:lstStyle/>
          <a:p>
            <a:pPr algn="l"/>
            <a:r>
              <a:rPr lang="en-US" sz="2800" dirty="0" smtClean="0"/>
              <a:t>“part of a well-balanced diet”</a:t>
            </a:r>
            <a:endParaRPr lang="en-US" sz="2800" dirty="0"/>
          </a:p>
        </p:txBody>
      </p:sp>
      <p:sp>
        <p:nvSpPr>
          <p:cNvPr id="5" name="Rectangle 4"/>
          <p:cNvSpPr/>
          <p:nvPr/>
        </p:nvSpPr>
        <p:spPr>
          <a:xfrm>
            <a:off x="1828800" y="5467290"/>
            <a:ext cx="5413661" cy="400110"/>
          </a:xfrm>
          <a:prstGeom prst="rect">
            <a:avLst/>
          </a:prstGeom>
        </p:spPr>
        <p:txBody>
          <a:bodyPr wrap="none">
            <a:spAutoFit/>
          </a:bodyPr>
          <a:lstStyle/>
          <a:p>
            <a:pPr algn="l"/>
            <a:r>
              <a:rPr lang="en-US" dirty="0" smtClean="0"/>
              <a:t>Can </a:t>
            </a:r>
            <a:r>
              <a:rPr lang="en-US" dirty="0" smtClean="0"/>
              <a:t>we design a </a:t>
            </a:r>
            <a:r>
              <a:rPr lang="en-US" dirty="0" smtClean="0"/>
              <a:t>good energy </a:t>
            </a:r>
            <a:r>
              <a:rPr lang="en-US" dirty="0" smtClean="0"/>
              <a:t>bar, using science?</a:t>
            </a:r>
            <a:endParaRPr lang="en-US" dirty="0"/>
          </a:p>
        </p:txBody>
      </p:sp>
    </p:spTree>
    <p:extLst>
      <p:ext uri="{BB962C8B-B14F-4D97-AF65-F5344CB8AC3E}">
        <p14:creationId xmlns:p14="http://schemas.microsoft.com/office/powerpoint/2010/main" val="381136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40</a:t>
            </a:fld>
            <a:endParaRPr lang="en-US"/>
          </a:p>
        </p:txBody>
      </p:sp>
      <p:sp>
        <p:nvSpPr>
          <p:cNvPr id="10" name="TextBox 9"/>
          <p:cNvSpPr txBox="1"/>
          <p:nvPr/>
        </p:nvSpPr>
        <p:spPr>
          <a:xfrm>
            <a:off x="381000" y="2286000"/>
            <a:ext cx="5799986"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C8293"/>
                </a:solidFill>
                <a:latin typeface="Times New Roman" panose="02020603050405020304" pitchFamily="18" charset="0"/>
                <a:cs typeface="Times New Roman" panose="02020603050405020304" pitchFamily="18" charset="0"/>
              </a:rPr>
              <a:t>will need</a:t>
            </a:r>
            <a:r>
              <a:rPr lang="en-US" sz="4000" dirty="0" smtClean="0">
                <a:latin typeface="Times New Roman" panose="02020603050405020304" pitchFamily="18" charset="0"/>
                <a:cs typeface="Times New Roman" panose="02020603050405020304" pitchFamily="18" charset="0"/>
              </a:rPr>
              <a:t> </a:t>
            </a:r>
            <a:r>
              <a:rPr lang="en-US" sz="4000" u="sng" dirty="0" smtClean="0">
                <a:latin typeface="Times New Roman" panose="02020603050405020304" pitchFamily="18" charset="0"/>
                <a:cs typeface="Times New Roman" panose="02020603050405020304" pitchFamily="18" charset="0"/>
              </a:rPr>
              <a:t>les</a:t>
            </a:r>
            <a:r>
              <a:rPr lang="en-US" sz="4000" dirty="0" smtClean="0">
                <a:latin typeface="Times New Roman" panose="02020603050405020304" pitchFamily="18" charset="0"/>
                <a:cs typeface="Times New Roman" panose="02020603050405020304" pitchFamily="18" charset="0"/>
              </a:rPr>
              <a:t> gateau-</a:t>
            </a:r>
            <a:r>
              <a:rPr lang="en-US" sz="4000" i="1" dirty="0" smtClean="0">
                <a:solidFill>
                  <a:srgbClr val="C00000"/>
                </a:solidFill>
                <a:latin typeface="Times New Roman" panose="02020603050405020304" pitchFamily="18" charset="0"/>
                <a:cs typeface="Times New Roman" panose="02020603050405020304" pitchFamily="18" charset="0"/>
              </a:rPr>
              <a:t>s</a:t>
            </a:r>
            <a:endParaRPr lang="en-US" sz="4000" dirty="0">
              <a:solidFill>
                <a:srgbClr val="C00000"/>
              </a:solidFill>
              <a:latin typeface="Times New Roman" panose="02020603050405020304" pitchFamily="18" charset="0"/>
              <a:cs typeface="Times New Roman" panose="02020603050405020304" pitchFamily="18" charset="0"/>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29508" y="1600200"/>
            <a:ext cx="612667" cy="707886"/>
          </a:xfrm>
          <a:prstGeom prst="rect">
            <a:avLst/>
          </a:prstGeom>
        </p:spPr>
        <p:txBody>
          <a:bodyPr wrap="none">
            <a:spAutoFit/>
          </a:bodyPr>
          <a:lstStyle/>
          <a:p>
            <a:pPr algn="r"/>
            <a:r>
              <a:rPr lang="en-US" sz="4000" dirty="0" smtClean="0">
                <a:solidFill>
                  <a:srgbClr val="00B050"/>
                </a:solidFill>
                <a:latin typeface="Times New Roman" panose="02020603050405020304" pitchFamily="18" charset="0"/>
                <a:cs typeface="Times New Roman" panose="02020603050405020304" pitchFamily="18" charset="0"/>
              </a:rPr>
              <a:t>-x</a:t>
            </a:r>
            <a:endParaRPr lang="en-US" dirty="0">
              <a:solidFill>
                <a:srgbClr val="00B050"/>
              </a:solidFill>
            </a:endParaRPr>
          </a:p>
        </p:txBody>
      </p:sp>
    </p:spTree>
    <p:extLst>
      <p:ext uri="{BB962C8B-B14F-4D97-AF65-F5344CB8AC3E}">
        <p14:creationId xmlns:p14="http://schemas.microsoft.com/office/powerpoint/2010/main" val="28497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41</a:t>
            </a:fld>
            <a:endParaRPr lang="en-US"/>
          </a:p>
        </p:txBody>
      </p:sp>
      <p:sp>
        <p:nvSpPr>
          <p:cNvPr id="10" name="TextBox 9"/>
          <p:cNvSpPr txBox="1"/>
          <p:nvPr/>
        </p:nvSpPr>
        <p:spPr>
          <a:xfrm>
            <a:off x="381000" y="2286000"/>
            <a:ext cx="5799986"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C8293"/>
                </a:solidFill>
                <a:latin typeface="Times New Roman" panose="02020603050405020304" pitchFamily="18" charset="0"/>
                <a:cs typeface="Times New Roman" panose="02020603050405020304" pitchFamily="18" charset="0"/>
              </a:rPr>
              <a:t>will need</a:t>
            </a:r>
            <a:r>
              <a:rPr lang="en-US" sz="4000" dirty="0" smtClean="0">
                <a:latin typeface="Times New Roman" panose="02020603050405020304" pitchFamily="18" charset="0"/>
                <a:cs typeface="Times New Roman" panose="02020603050405020304" pitchFamily="18" charset="0"/>
              </a:rPr>
              <a:t> les </a:t>
            </a:r>
            <a:r>
              <a:rPr lang="en-US" sz="4000" dirty="0" smtClean="0">
                <a:solidFill>
                  <a:srgbClr val="00B050"/>
                </a:solidFill>
                <a:latin typeface="Times New Roman" panose="02020603050405020304" pitchFamily="18" charset="0"/>
                <a:cs typeface="Times New Roman" panose="02020603050405020304" pitchFamily="18" charset="0"/>
              </a:rPr>
              <a:t>gateau</a:t>
            </a:r>
            <a:r>
              <a:rPr lang="en-US" sz="4000" dirty="0" smtClean="0">
                <a:latin typeface="Times New Roman" panose="02020603050405020304" pitchFamily="18" charset="0"/>
                <a:cs typeface="Times New Roman" panose="02020603050405020304" pitchFamily="18" charset="0"/>
              </a:rPr>
              <a:t>-</a:t>
            </a:r>
            <a:r>
              <a:rPr lang="en-US" sz="4000" i="1" dirty="0" smtClean="0">
                <a:solidFill>
                  <a:srgbClr val="C00000"/>
                </a:solidFill>
                <a:latin typeface="Times New Roman" panose="02020603050405020304" pitchFamily="18" charset="0"/>
                <a:cs typeface="Times New Roman" panose="02020603050405020304" pitchFamily="18" charset="0"/>
              </a:rPr>
              <a:t>s</a:t>
            </a:r>
            <a:endParaRPr lang="en-US" sz="4000" dirty="0">
              <a:solidFill>
                <a:srgbClr val="C00000"/>
              </a:solidFill>
              <a:latin typeface="Times New Roman" panose="02020603050405020304" pitchFamily="18" charset="0"/>
              <a:cs typeface="Times New Roman" panose="02020603050405020304" pitchFamily="18" charset="0"/>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95800" y="3048000"/>
            <a:ext cx="1124026" cy="707886"/>
          </a:xfrm>
          <a:prstGeom prst="rect">
            <a:avLst/>
          </a:prstGeom>
        </p:spPr>
        <p:txBody>
          <a:bodyPr wrap="none">
            <a:spAutoFit/>
          </a:bodyPr>
          <a:lstStyle/>
          <a:p>
            <a:r>
              <a:rPr lang="en-US" sz="4000" i="1" dirty="0" smtClean="0">
                <a:solidFill>
                  <a:srgbClr val="C00000"/>
                </a:solidFill>
                <a:latin typeface="Times New Roman" panose="02020603050405020304" pitchFamily="18" charset="0"/>
                <a:cs typeface="Times New Roman" panose="02020603050405020304" pitchFamily="18" charset="0"/>
              </a:rPr>
              <a:t>cake</a:t>
            </a:r>
            <a:endParaRPr lang="en-US" dirty="0">
              <a:solidFill>
                <a:srgbClr val="C00000"/>
              </a:solidFill>
            </a:endParaRPr>
          </a:p>
        </p:txBody>
      </p:sp>
      <p:sp>
        <p:nvSpPr>
          <p:cNvPr id="13" name="Rectangle 12"/>
          <p:cNvSpPr/>
          <p:nvPr/>
        </p:nvSpPr>
        <p:spPr>
          <a:xfrm>
            <a:off x="5529508" y="1600200"/>
            <a:ext cx="612667" cy="707886"/>
          </a:xfrm>
          <a:prstGeom prst="rect">
            <a:avLst/>
          </a:prstGeom>
        </p:spPr>
        <p:txBody>
          <a:bodyPr wrap="none">
            <a:spAutoFit/>
          </a:bodyPr>
          <a:lstStyle/>
          <a:p>
            <a:pPr algn="r"/>
            <a:r>
              <a:rPr lang="en-US" sz="4000" dirty="0" smtClean="0">
                <a:solidFill>
                  <a:srgbClr val="00B050"/>
                </a:solidFill>
                <a:latin typeface="Times New Roman" panose="02020603050405020304" pitchFamily="18" charset="0"/>
                <a:cs typeface="Times New Roman" panose="02020603050405020304" pitchFamily="18" charset="0"/>
              </a:rPr>
              <a:t>-x</a:t>
            </a:r>
            <a:endParaRPr lang="en-US" dirty="0">
              <a:solidFill>
                <a:srgbClr val="00B050"/>
              </a:solidFill>
            </a:endParaRPr>
          </a:p>
        </p:txBody>
      </p:sp>
    </p:spTree>
    <p:extLst>
      <p:ext uri="{BB962C8B-B14F-4D97-AF65-F5344CB8AC3E}">
        <p14:creationId xmlns:p14="http://schemas.microsoft.com/office/powerpoint/2010/main" val="37410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42</a:t>
            </a:fld>
            <a:endParaRPr lang="en-US"/>
          </a:p>
        </p:txBody>
      </p:sp>
      <p:sp>
        <p:nvSpPr>
          <p:cNvPr id="10" name="TextBox 9"/>
          <p:cNvSpPr txBox="1"/>
          <p:nvPr/>
        </p:nvSpPr>
        <p:spPr>
          <a:xfrm>
            <a:off x="381000" y="2286000"/>
            <a:ext cx="5400837"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C8293"/>
                </a:solidFill>
                <a:latin typeface="Times New Roman" panose="02020603050405020304" pitchFamily="18" charset="0"/>
                <a:cs typeface="Times New Roman" panose="02020603050405020304" pitchFamily="18" charset="0"/>
              </a:rPr>
              <a:t>will need</a:t>
            </a:r>
            <a:r>
              <a:rPr lang="en-US" sz="4000" dirty="0" smtClean="0">
                <a:latin typeface="Times New Roman" panose="02020603050405020304" pitchFamily="18" charset="0"/>
                <a:cs typeface="Times New Roman" panose="02020603050405020304" pitchFamily="18" charset="0"/>
              </a:rPr>
              <a:t> les </a:t>
            </a:r>
            <a:r>
              <a:rPr lang="en-US" sz="4000" i="1" dirty="0" smtClean="0">
                <a:solidFill>
                  <a:srgbClr val="C00000"/>
                </a:solidFill>
                <a:latin typeface="Times New Roman" panose="02020603050405020304" pitchFamily="18" charset="0"/>
                <a:cs typeface="Times New Roman" panose="02020603050405020304" pitchFamily="18" charset="0"/>
              </a:rPr>
              <a:t>cakes</a:t>
            </a:r>
            <a:endParaRPr lang="en-US" sz="4000" dirty="0">
              <a:solidFill>
                <a:srgbClr val="C00000"/>
              </a:solidFill>
              <a:latin typeface="Times New Roman" panose="02020603050405020304" pitchFamily="18" charset="0"/>
              <a:cs typeface="Times New Roman" panose="02020603050405020304" pitchFamily="18" charset="0"/>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38600" y="1600200"/>
            <a:ext cx="1779654" cy="707886"/>
          </a:xfrm>
          <a:prstGeom prst="rect">
            <a:avLst/>
          </a:prstGeom>
        </p:spPr>
        <p:txBody>
          <a:bodyPr wrap="none">
            <a:spAutoFit/>
          </a:bodyPr>
          <a:lstStyle/>
          <a:p>
            <a:r>
              <a:rPr lang="en-US" sz="4000" dirty="0" smtClean="0">
                <a:solidFill>
                  <a:srgbClr val="00B050"/>
                </a:solidFill>
                <a:latin typeface="Times New Roman" panose="02020603050405020304" pitchFamily="18" charset="0"/>
                <a:cs typeface="Times New Roman" panose="02020603050405020304" pitchFamily="18" charset="0"/>
              </a:rPr>
              <a:t>gateaux</a:t>
            </a:r>
            <a:endParaRPr lang="en-US" dirty="0">
              <a:solidFill>
                <a:srgbClr val="00B050"/>
              </a:solidFill>
            </a:endParaRPr>
          </a:p>
        </p:txBody>
      </p:sp>
    </p:spTree>
    <p:extLst>
      <p:ext uri="{BB962C8B-B14F-4D97-AF65-F5344CB8AC3E}">
        <p14:creationId xmlns:p14="http://schemas.microsoft.com/office/powerpoint/2010/main" val="30656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43</a:t>
            </a:fld>
            <a:endParaRPr lang="en-US"/>
          </a:p>
        </p:txBody>
      </p:sp>
      <p:sp>
        <p:nvSpPr>
          <p:cNvPr id="10" name="TextBox 9"/>
          <p:cNvSpPr txBox="1"/>
          <p:nvPr/>
        </p:nvSpPr>
        <p:spPr>
          <a:xfrm>
            <a:off x="381000" y="2286000"/>
            <a:ext cx="5400837"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C8293"/>
                </a:solidFill>
                <a:latin typeface="Times New Roman" panose="02020603050405020304" pitchFamily="18" charset="0"/>
                <a:cs typeface="Times New Roman" panose="02020603050405020304" pitchFamily="18" charset="0"/>
              </a:rPr>
              <a:t>will </a:t>
            </a:r>
            <a:r>
              <a:rPr lang="en-US" sz="4000" i="1" dirty="0" smtClean="0">
                <a:solidFill>
                  <a:srgbClr val="00B050"/>
                </a:solidFill>
                <a:latin typeface="Times New Roman" panose="02020603050405020304" pitchFamily="18" charset="0"/>
                <a:cs typeface="Times New Roman" panose="02020603050405020304" pitchFamily="18" charset="0"/>
              </a:rPr>
              <a:t>need</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les </a:t>
            </a:r>
            <a:r>
              <a:rPr lang="en-US" sz="4000" i="1" dirty="0" smtClean="0">
                <a:solidFill>
                  <a:srgbClr val="0C8293"/>
                </a:solidFill>
                <a:latin typeface="Times New Roman" panose="02020603050405020304" pitchFamily="18" charset="0"/>
                <a:cs typeface="Times New Roman" panose="02020603050405020304" pitchFamily="18" charset="0"/>
              </a:rPr>
              <a:t>cakes</a:t>
            </a:r>
            <a:endParaRPr lang="en-US" sz="4000" dirty="0">
              <a:latin typeface="Times New Roman" panose="02020603050405020304" pitchFamily="18" charset="0"/>
              <a:cs typeface="Times New Roman" panose="02020603050405020304" pitchFamily="18" charset="0"/>
            </a:endParaRPr>
          </a:p>
        </p:txBody>
      </p:sp>
      <p:pic>
        <p:nvPicPr>
          <p:cNvPr id="11"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81285" y="1600200"/>
            <a:ext cx="2805576" cy="707886"/>
          </a:xfrm>
          <a:prstGeom prst="rect">
            <a:avLst/>
          </a:prstGeom>
        </p:spPr>
        <p:txBody>
          <a:bodyPr wrap="none">
            <a:spAutoFit/>
          </a:bodyPr>
          <a:lstStyle/>
          <a:p>
            <a:r>
              <a:rPr lang="en-US" sz="4000" dirty="0" smtClean="0">
                <a:solidFill>
                  <a:srgbClr val="C00000"/>
                </a:solidFill>
                <a:latin typeface="Times New Roman" panose="02020603050405020304" pitchFamily="18" charset="0"/>
                <a:cs typeface="Times New Roman" panose="02020603050405020304" pitchFamily="18" charset="0"/>
              </a:rPr>
              <a:t>have need of</a:t>
            </a:r>
            <a:endParaRPr lang="en-US" dirty="0">
              <a:solidFill>
                <a:srgbClr val="C00000"/>
              </a:solidFill>
            </a:endParaRPr>
          </a:p>
        </p:txBody>
      </p:sp>
    </p:spTree>
    <p:extLst>
      <p:ext uri="{BB962C8B-B14F-4D97-AF65-F5344CB8AC3E}">
        <p14:creationId xmlns:p14="http://schemas.microsoft.com/office/powerpoint/2010/main" val="2493529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44</a:t>
            </a:fld>
            <a:endParaRPr lang="en-US"/>
          </a:p>
        </p:txBody>
      </p:sp>
      <p:sp>
        <p:nvSpPr>
          <p:cNvPr id="10" name="TextBox 9"/>
          <p:cNvSpPr txBox="1"/>
          <p:nvPr/>
        </p:nvSpPr>
        <p:spPr>
          <a:xfrm>
            <a:off x="381000" y="2286000"/>
            <a:ext cx="6925294"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C8293"/>
                </a:solidFill>
                <a:latin typeface="Times New Roman" panose="02020603050405020304" pitchFamily="18" charset="0"/>
                <a:cs typeface="Times New Roman" panose="02020603050405020304" pitchFamily="18" charset="0"/>
              </a:rPr>
              <a:t>will </a:t>
            </a:r>
            <a:r>
              <a:rPr lang="en-US" sz="4000" dirty="0" smtClean="0">
                <a:solidFill>
                  <a:srgbClr val="C00000"/>
                </a:solidFill>
                <a:latin typeface="Times New Roman" panose="02020603050405020304" pitchFamily="18" charset="0"/>
                <a:cs typeface="Times New Roman" panose="02020603050405020304" pitchFamily="18" charset="0"/>
              </a:rPr>
              <a:t>have need of </a:t>
            </a:r>
            <a:r>
              <a:rPr lang="en-US" sz="4000" dirty="0" smtClean="0">
                <a:latin typeface="Times New Roman" panose="02020603050405020304" pitchFamily="18" charset="0"/>
                <a:cs typeface="Times New Roman" panose="02020603050405020304" pitchFamily="18" charset="0"/>
              </a:rPr>
              <a:t>les</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i="1" dirty="0" smtClean="0">
                <a:solidFill>
                  <a:srgbClr val="0C8293"/>
                </a:solidFill>
                <a:latin typeface="Times New Roman" panose="02020603050405020304" pitchFamily="18" charset="0"/>
                <a:cs typeface="Times New Roman" panose="02020603050405020304" pitchFamily="18" charset="0"/>
              </a:rPr>
              <a:t>cakes</a:t>
            </a: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2514600" y="3075057"/>
            <a:ext cx="1152881" cy="707886"/>
          </a:xfrm>
          <a:prstGeom prst="rect">
            <a:avLst/>
          </a:prstGeom>
        </p:spPr>
        <p:txBody>
          <a:bodyPr wrap="none">
            <a:spAutoFit/>
          </a:bodyPr>
          <a:lstStyle/>
          <a:p>
            <a:r>
              <a:rPr lang="en-US" sz="4000" i="1" dirty="0" smtClean="0">
                <a:solidFill>
                  <a:srgbClr val="00B050"/>
                </a:solidFill>
                <a:latin typeface="Times New Roman" panose="02020603050405020304" pitchFamily="18" charset="0"/>
                <a:cs typeface="Times New Roman" panose="02020603050405020304" pitchFamily="18" charset="0"/>
              </a:rPr>
              <a:t>need</a:t>
            </a:r>
            <a:endParaRPr lang="en-US" dirty="0">
              <a:solidFill>
                <a:srgbClr val="00B050"/>
              </a:solidFill>
            </a:endParaRPr>
          </a:p>
        </p:txBody>
      </p:sp>
    </p:spTree>
    <p:extLst>
      <p:ext uri="{BB962C8B-B14F-4D97-AF65-F5344CB8AC3E}">
        <p14:creationId xmlns:p14="http://schemas.microsoft.com/office/powerpoint/2010/main" val="300932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45</a:t>
            </a:fld>
            <a:endParaRPr lang="en-US"/>
          </a:p>
        </p:txBody>
      </p:sp>
      <p:sp>
        <p:nvSpPr>
          <p:cNvPr id="10" name="TextBox 9"/>
          <p:cNvSpPr txBox="1"/>
          <p:nvPr/>
        </p:nvSpPr>
        <p:spPr>
          <a:xfrm>
            <a:off x="381000" y="2286000"/>
            <a:ext cx="6183103"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C8293"/>
                </a:solidFill>
                <a:latin typeface="Times New Roman" panose="02020603050405020304" pitchFamily="18" charset="0"/>
                <a:cs typeface="Times New Roman" panose="02020603050405020304" pitchFamily="18" charset="0"/>
              </a:rPr>
              <a:t>will </a:t>
            </a:r>
            <a:r>
              <a:rPr lang="en-US" sz="4000" dirty="0" smtClean="0">
                <a:latin typeface="Times New Roman" panose="02020603050405020304" pitchFamily="18" charset="0"/>
                <a:cs typeface="Times New Roman" panose="02020603050405020304" pitchFamily="18" charset="0"/>
              </a:rPr>
              <a:t>have need of </a:t>
            </a:r>
            <a:r>
              <a:rPr lang="en-US" sz="4000" i="1" dirty="0" smtClean="0">
                <a:solidFill>
                  <a:srgbClr val="0C8293"/>
                </a:solidFill>
                <a:latin typeface="Times New Roman" panose="02020603050405020304" pitchFamily="18" charset="0"/>
                <a:cs typeface="Times New Roman" panose="02020603050405020304" pitchFamily="18" charset="0"/>
              </a:rPr>
              <a:t>cakes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09164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3.61111E-6 7.40741E-7 C 0.01371 7.40741E-7 0.02517 0.01481 0.02517 0.03356 C 0.02517 0.05185 0.01371 0.06713 3.61111E-6 0.06713 C -0.01389 0.06713 -0.02483 0.05185 -0.02483 0.03356 C -0.02483 0.01481 -0.01389 7.40741E-7 3.61111E-6 7.40741E-7 Z " pathEditMode="relative" rAng="0" ptsTypes="AAAAA">
                                      <p:cBhvr>
                                        <p:cTn id="6" dur="2000" fill="hold"/>
                                        <p:tgtEl>
                                          <p:spTgt spid="9"/>
                                        </p:tgtEl>
                                        <p:attrNameLst>
                                          <p:attrName>ppt_x</p:attrName>
                                          <p:attrName>ppt_y</p:attrName>
                                        </p:attrNameLst>
                                      </p:cBhvr>
                                      <p:rCtr x="17"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encrypted-tbn0.gstatic.com/images?q=tbn:ANd9GcRieukmjsyZA2tSjhpfKw8VXEC8zhq_AoUtL4XC0M5hB6ddqAMJ"/>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2667000"/>
            <a:ext cx="301625" cy="4524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User Interface Trickiness</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46</a:t>
            </a:fld>
            <a:endParaRPr lang="en-US"/>
          </a:p>
        </p:txBody>
      </p:sp>
      <p:sp>
        <p:nvSpPr>
          <p:cNvPr id="10" name="TextBox 9"/>
          <p:cNvSpPr txBox="1"/>
          <p:nvPr/>
        </p:nvSpPr>
        <p:spPr>
          <a:xfrm>
            <a:off x="381000" y="2286000"/>
            <a:ext cx="6183103" cy="707886"/>
          </a:xfrm>
          <a:prstGeom prst="rect">
            <a:avLst/>
          </a:prstGeom>
          <a:noFill/>
        </p:spPr>
        <p:txBody>
          <a:bodyPr wrap="none" rtlCol="0">
            <a:spAutoFit/>
          </a:bodyPr>
          <a:lstStyle/>
          <a:p>
            <a:pPr algn="l"/>
            <a:r>
              <a:rPr lang="en-US" sz="4000" dirty="0" smtClean="0">
                <a:latin typeface="Times New Roman" panose="02020603050405020304" pitchFamily="18" charset="0"/>
                <a:cs typeface="Times New Roman" panose="02020603050405020304" pitchFamily="18" charset="0"/>
              </a:rPr>
              <a:t>Nous </a:t>
            </a:r>
            <a:r>
              <a:rPr lang="en-US" sz="4000" i="1" dirty="0" smtClean="0">
                <a:solidFill>
                  <a:srgbClr val="0C8293"/>
                </a:solidFill>
                <a:latin typeface="Times New Roman" panose="02020603050405020304" pitchFamily="18" charset="0"/>
                <a:cs typeface="Times New Roman" panose="02020603050405020304" pitchFamily="18" charset="0"/>
              </a:rPr>
              <a:t>will </a:t>
            </a:r>
            <a:r>
              <a:rPr lang="en-US" sz="4000" dirty="0" smtClean="0">
                <a:solidFill>
                  <a:srgbClr val="C00000"/>
                </a:solidFill>
                <a:latin typeface="Times New Roman" panose="02020603050405020304" pitchFamily="18" charset="0"/>
                <a:cs typeface="Times New Roman" panose="02020603050405020304" pitchFamily="18" charset="0"/>
              </a:rPr>
              <a:t>have</a:t>
            </a:r>
            <a:r>
              <a:rPr lang="en-US" sz="4000" dirty="0" smtClean="0">
                <a:latin typeface="Times New Roman" panose="02020603050405020304" pitchFamily="18" charset="0"/>
                <a:cs typeface="Times New Roman" panose="02020603050405020304" pitchFamily="18" charset="0"/>
              </a:rPr>
              <a:t> need of </a:t>
            </a:r>
            <a:r>
              <a:rPr lang="en-US" sz="4000" i="1" dirty="0" smtClean="0">
                <a:solidFill>
                  <a:srgbClr val="0C8293"/>
                </a:solidFill>
                <a:latin typeface="Times New Roman" panose="02020603050405020304" pitchFamily="18" charset="0"/>
                <a:cs typeface="Times New Roman" panose="02020603050405020304" pitchFamily="18" charset="0"/>
              </a:rPr>
              <a:t>cakes</a:t>
            </a: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2456892" y="1600200"/>
            <a:ext cx="1268297" cy="707886"/>
          </a:xfrm>
          <a:prstGeom prst="rect">
            <a:avLst/>
          </a:prstGeom>
        </p:spPr>
        <p:txBody>
          <a:bodyPr wrap="none">
            <a:spAutoFit/>
          </a:bodyPr>
          <a:lstStyle/>
          <a:p>
            <a:r>
              <a:rPr lang="en-US" sz="4000" dirty="0" err="1" smtClean="0">
                <a:solidFill>
                  <a:srgbClr val="00B050"/>
                </a:solidFill>
                <a:latin typeface="Times New Roman" panose="02020603050405020304" pitchFamily="18" charset="0"/>
                <a:cs typeface="Times New Roman" panose="02020603050405020304" pitchFamily="18" charset="0"/>
              </a:rPr>
              <a:t>avoir</a:t>
            </a:r>
            <a:endParaRPr lang="en-US" sz="4000" dirty="0">
              <a:solidFill>
                <a:srgbClr val="00B050"/>
              </a:solidFill>
            </a:endParaRPr>
          </a:p>
        </p:txBody>
      </p:sp>
    </p:spTree>
    <p:extLst>
      <p:ext uri="{BB962C8B-B14F-4D97-AF65-F5344CB8AC3E}">
        <p14:creationId xmlns:p14="http://schemas.microsoft.com/office/powerpoint/2010/main" val="616117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Kinds of Machine Learning</a:t>
            </a:r>
            <a:endParaRPr lang="en-US" dirty="0"/>
          </a:p>
        </p:txBody>
      </p:sp>
      <p:sp>
        <p:nvSpPr>
          <p:cNvPr id="3" name="Content Placeholder 2"/>
          <p:cNvSpPr>
            <a:spLocks noGrp="1"/>
          </p:cNvSpPr>
          <p:nvPr>
            <p:ph idx="1"/>
          </p:nvPr>
        </p:nvSpPr>
        <p:spPr/>
        <p:txBody>
          <a:bodyPr/>
          <a:lstStyle/>
          <a:p>
            <a:r>
              <a:rPr lang="en-US" dirty="0" smtClean="0"/>
              <a:t>Replicate human intelligence (traditional AI)</a:t>
            </a:r>
          </a:p>
          <a:p>
            <a:endParaRPr lang="en-US" dirty="0"/>
          </a:p>
          <a:p>
            <a:r>
              <a:rPr lang="en-US" dirty="0" smtClean="0"/>
              <a:t>Augment human intelligence (big data)</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47</a:t>
            </a:fld>
            <a:endParaRPr lang="en-US"/>
          </a:p>
        </p:txBody>
      </p:sp>
      <p:cxnSp>
        <p:nvCxnSpPr>
          <p:cNvPr id="6" name="Straight Connector 5"/>
          <p:cNvCxnSpPr/>
          <p:nvPr/>
        </p:nvCxnSpPr>
        <p:spPr>
          <a:xfrm flipV="1">
            <a:off x="838200" y="2895600"/>
            <a:ext cx="64770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1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Build AI?</a:t>
            </a:r>
            <a:endParaRPr lang="en-US" dirty="0"/>
          </a:p>
        </p:txBody>
      </p:sp>
      <p:sp>
        <p:nvSpPr>
          <p:cNvPr id="3" name="Content Placeholder 2"/>
          <p:cNvSpPr>
            <a:spLocks noGrp="1"/>
          </p:cNvSpPr>
          <p:nvPr>
            <p:ph idx="1"/>
          </p:nvPr>
        </p:nvSpPr>
        <p:spPr/>
        <p:txBody>
          <a:bodyPr/>
          <a:lstStyle/>
          <a:p>
            <a:r>
              <a:rPr lang="en-US" dirty="0" smtClean="0"/>
              <a:t>Replicate human intelligence (traditional AI)</a:t>
            </a:r>
          </a:p>
          <a:p>
            <a:pPr lvl="1"/>
            <a:r>
              <a:rPr lang="en-US" b="1" dirty="0" smtClean="0"/>
              <a:t>Old way:</a:t>
            </a:r>
            <a:r>
              <a:rPr lang="en-US" dirty="0" smtClean="0"/>
              <a:t> Build an adult</a:t>
            </a:r>
          </a:p>
          <a:p>
            <a:pPr lvl="2"/>
            <a:r>
              <a:rPr lang="en-US" dirty="0" smtClean="0"/>
              <a:t>Write down everything an adult knows (expert systems)</a:t>
            </a:r>
          </a:p>
          <a:p>
            <a:pPr lvl="1"/>
            <a:r>
              <a:rPr lang="en-US" b="1" dirty="0" smtClean="0"/>
              <a:t>New way: </a:t>
            </a:r>
            <a:r>
              <a:rPr lang="en-US" dirty="0" smtClean="0"/>
              <a:t>Build a learner</a:t>
            </a:r>
          </a:p>
          <a:p>
            <a:pPr lvl="2"/>
            <a:r>
              <a:rPr lang="en-US" dirty="0" smtClean="0"/>
              <a:t>Exposed to examples of correct behavior (learn to mimic)</a:t>
            </a:r>
          </a:p>
          <a:p>
            <a:pPr lvl="2"/>
            <a:r>
              <a:rPr lang="en-US" dirty="0" smtClean="0"/>
              <a:t>Or merely rewarded for “good” behavior (learn to plan)</a:t>
            </a:r>
          </a:p>
          <a:p>
            <a:pPr lvl="2"/>
            <a:endParaRPr lang="en-US" dirty="0"/>
          </a:p>
          <a:p>
            <a:pPr lvl="2"/>
            <a:r>
              <a:rPr lang="en-US" dirty="0" smtClean="0">
                <a:solidFill>
                  <a:srgbClr val="0070C0"/>
                </a:solidFill>
              </a:rPr>
              <a:t>These cognitive models of learners might also </a:t>
            </a:r>
            <a:br>
              <a:rPr lang="en-US" dirty="0" smtClean="0">
                <a:solidFill>
                  <a:srgbClr val="0070C0"/>
                </a:solidFill>
              </a:rPr>
            </a:br>
            <a:r>
              <a:rPr lang="en-US" dirty="0" smtClean="0">
                <a:solidFill>
                  <a:srgbClr val="0070C0"/>
                </a:solidFill>
              </a:rPr>
              <a:t>have a use in teaching!</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48</a:t>
            </a:fld>
            <a:endParaRPr lang="en-US"/>
          </a:p>
        </p:txBody>
      </p:sp>
    </p:spTree>
    <p:extLst>
      <p:ext uri="{BB962C8B-B14F-4D97-AF65-F5344CB8AC3E}">
        <p14:creationId xmlns:p14="http://schemas.microsoft.com/office/powerpoint/2010/main" val="118284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686800" cy="1139825"/>
          </a:xfrm>
        </p:spPr>
        <p:txBody>
          <a:bodyPr/>
          <a:lstStyle/>
          <a:p>
            <a:r>
              <a:rPr lang="en-US" sz="4000" dirty="0" smtClean="0"/>
              <a:t>Cognitive Models in Educational Software</a:t>
            </a:r>
            <a:endParaRPr lang="en-US" sz="4000" dirty="0"/>
          </a:p>
        </p:txBody>
      </p:sp>
      <p:sp>
        <p:nvSpPr>
          <p:cNvPr id="3" name="Content Placeholder 2"/>
          <p:cNvSpPr>
            <a:spLocks noGrp="1"/>
          </p:cNvSpPr>
          <p:nvPr>
            <p:ph idx="1"/>
          </p:nvPr>
        </p:nvSpPr>
        <p:spPr/>
        <p:txBody>
          <a:bodyPr/>
          <a:lstStyle/>
          <a:p>
            <a:pPr marL="514350" indent="-514350">
              <a:buFont typeface="+mj-lt"/>
              <a:buAutoNum type="arabicPeriod"/>
            </a:pPr>
            <a:r>
              <a:rPr lang="en-US" sz="3200" dirty="0" smtClean="0"/>
              <a:t>Calibration – what does student know now?</a:t>
            </a:r>
          </a:p>
          <a:p>
            <a:pPr marL="514350" indent="-514350">
              <a:buFont typeface="+mj-lt"/>
              <a:buAutoNum type="arabicPeriod"/>
            </a:pPr>
            <a:endParaRPr lang="en-US" sz="3200" dirty="0" smtClean="0"/>
          </a:p>
          <a:p>
            <a:pPr marL="514350" indent="-514350">
              <a:buFont typeface="+mj-lt"/>
              <a:buAutoNum type="arabicPeriod"/>
            </a:pPr>
            <a:r>
              <a:rPr lang="en-US" sz="3200" dirty="0" smtClean="0"/>
              <a:t>Constructing materials – what would student learn from?</a:t>
            </a:r>
          </a:p>
          <a:p>
            <a:pPr marL="514350" indent="-514350">
              <a:buFont typeface="+mj-lt"/>
              <a:buAutoNum type="arabicPeriod"/>
            </a:pPr>
            <a:endParaRPr lang="en-US" sz="3200" dirty="0" smtClean="0"/>
          </a:p>
          <a:p>
            <a:pPr marL="514350" indent="-514350">
              <a:buFont typeface="+mj-lt"/>
              <a:buAutoNum type="arabicPeriod"/>
            </a:pPr>
            <a:r>
              <a:rPr lang="en-US" sz="3200" dirty="0" smtClean="0"/>
              <a:t>Planning – what should we teach first?</a:t>
            </a:r>
          </a:p>
          <a:p>
            <a:pPr marL="514350" indent="-514350">
              <a:buFont typeface="+mj-lt"/>
              <a:buAutoNum type="arabicPeriod"/>
            </a:pPr>
            <a:endParaRPr lang="en-US" sz="3200" dirty="0" smtClean="0"/>
          </a:p>
          <a:p>
            <a:pPr marL="0" indent="0">
              <a:buNone/>
            </a:pPr>
            <a:endParaRPr lang="en-US" sz="3200"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49</a:t>
            </a:fld>
            <a:endParaRPr lang="en-US"/>
          </a:p>
        </p:txBody>
      </p:sp>
    </p:spTree>
    <p:extLst>
      <p:ext uri="{BB962C8B-B14F-4D97-AF65-F5344CB8AC3E}">
        <p14:creationId xmlns:p14="http://schemas.microsoft.com/office/powerpoint/2010/main" val="1155947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sz="3400" dirty="0" smtClean="0"/>
              <a:t>Educational Technology</a:t>
            </a:r>
            <a:endParaRPr lang="en-US" sz="3400" dirty="0"/>
          </a:p>
        </p:txBody>
      </p:sp>
      <p:sp>
        <p:nvSpPr>
          <p:cNvPr id="2" name="Content Placeholder 1"/>
          <p:cNvSpPr>
            <a:spLocks noGrp="1"/>
          </p:cNvSpPr>
          <p:nvPr>
            <p:ph idx="1"/>
          </p:nvPr>
        </p:nvSpPr>
        <p:spPr>
          <a:xfrm>
            <a:off x="304800" y="1219200"/>
            <a:ext cx="8839200" cy="4530725"/>
          </a:xfrm>
        </p:spPr>
        <p:txBody>
          <a:bodyPr/>
          <a:lstStyle/>
          <a:p>
            <a:r>
              <a:rPr lang="en-US" sz="2800" b="1" dirty="0" smtClean="0"/>
              <a:t>Q: How are models of learners used now in education?</a:t>
            </a:r>
          </a:p>
          <a:p>
            <a:pPr lvl="1"/>
            <a:r>
              <a:rPr lang="en-US" sz="2400" dirty="0" smtClean="0"/>
              <a:t>Summative assessment – e.g., item response theory</a:t>
            </a:r>
          </a:p>
          <a:p>
            <a:pPr lvl="1"/>
            <a:r>
              <a:rPr lang="en-US" sz="2400" dirty="0" smtClean="0"/>
              <a:t>Formative assessment – e.g., Bayesian knowledge tracing</a:t>
            </a:r>
          </a:p>
          <a:p>
            <a:pPr lvl="2"/>
            <a:r>
              <a:rPr lang="en-US" sz="2000" dirty="0" smtClean="0"/>
              <a:t>Feedback during interactive homework</a:t>
            </a:r>
          </a:p>
          <a:p>
            <a:pPr lvl="2"/>
            <a:r>
              <a:rPr lang="en-US" sz="2000" dirty="0" smtClean="0"/>
              <a:t>Intelligent tutoring systems</a:t>
            </a:r>
          </a:p>
          <a:p>
            <a:pPr lvl="2"/>
            <a:r>
              <a:rPr lang="en-US" sz="2000" dirty="0" smtClean="0"/>
              <a:t>Educational games</a:t>
            </a:r>
          </a:p>
          <a:p>
            <a:pPr lvl="1"/>
            <a:r>
              <a:rPr lang="en-US" sz="2400" dirty="0">
                <a:solidFill>
                  <a:srgbClr val="0070C0"/>
                </a:solidFill>
              </a:rPr>
              <a:t>Fit a </a:t>
            </a:r>
            <a:r>
              <a:rPr lang="en-US" sz="2400" b="1" dirty="0">
                <a:solidFill>
                  <a:srgbClr val="0070C0"/>
                </a:solidFill>
              </a:rPr>
              <a:t>competence model</a:t>
            </a:r>
            <a:r>
              <a:rPr lang="en-US" sz="2400" dirty="0">
                <a:solidFill>
                  <a:srgbClr val="0070C0"/>
                </a:solidFill>
              </a:rPr>
              <a:t> of </a:t>
            </a:r>
            <a:r>
              <a:rPr lang="en-US" sz="2400" dirty="0" smtClean="0">
                <a:solidFill>
                  <a:srgbClr val="0070C0"/>
                </a:solidFill>
              </a:rPr>
              <a:t>student’s current </a:t>
            </a:r>
            <a:r>
              <a:rPr lang="en-US" sz="2400" dirty="0">
                <a:solidFill>
                  <a:srgbClr val="0070C0"/>
                </a:solidFill>
              </a:rPr>
              <a:t>behavior</a:t>
            </a:r>
            <a:endParaRPr lang="en-US" sz="2400" b="1" dirty="0">
              <a:solidFill>
                <a:srgbClr val="0070C0"/>
              </a:solidFill>
            </a:endParaRPr>
          </a:p>
        </p:txBody>
      </p:sp>
      <p:sp>
        <p:nvSpPr>
          <p:cNvPr id="3" name="Slide Number Placeholder 2"/>
          <p:cNvSpPr>
            <a:spLocks noGrp="1"/>
          </p:cNvSpPr>
          <p:nvPr>
            <p:ph type="sldNum" sz="quarter" idx="10"/>
          </p:nvPr>
        </p:nvSpPr>
        <p:spPr/>
        <p:txBody>
          <a:bodyPr/>
          <a:lstStyle/>
          <a:p>
            <a:fld id="{31A35EC1-B1B4-4FA8-B2AD-670C5F0CF62D}" type="slidenum">
              <a:rPr lang="en-US" smtClean="0">
                <a:solidFill>
                  <a:srgbClr val="000000"/>
                </a:solidFill>
              </a:rPr>
              <a:pPr/>
              <a:t>5</a:t>
            </a:fld>
            <a:endParaRPr lang="en-US">
              <a:solidFill>
                <a:srgbClr val="000000"/>
              </a:solidFill>
            </a:endParaRPr>
          </a:p>
        </p:txBody>
      </p:sp>
      <p:sp>
        <p:nvSpPr>
          <p:cNvPr id="896004" name="Text Box 3"/>
          <p:cNvSpPr txBox="1">
            <a:spLocks noChangeArrowheads="1"/>
          </p:cNvSpPr>
          <p:nvPr/>
        </p:nvSpPr>
        <p:spPr bwMode="auto">
          <a:xfrm>
            <a:off x="4413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9pPr>
          </a:lstStyle>
          <a:p>
            <a:pPr algn="l" eaLnBrk="1" hangingPunct="1">
              <a:buClrTx/>
              <a:buSzTx/>
              <a:buFontTx/>
              <a:buNone/>
            </a:pPr>
            <a:endParaRPr lang="en-US" sz="24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731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Learners In This Picture</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50</a:t>
            </a:fld>
            <a:endParaRPr lang="en-US"/>
          </a:p>
        </p:txBody>
      </p:sp>
      <p:pic>
        <p:nvPicPr>
          <p:cNvPr id="2050" name="Picture 2" descr="http://citifmonline.com/wp-content/uploads/2014/11/black-woman-computer-r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940" y="1524000"/>
            <a:ext cx="638086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375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System’s Model of the L2 Student	</a:t>
            </a:r>
            <a:endParaRPr lang="en-US" sz="3600" dirty="0"/>
          </a:p>
        </p:txBody>
      </p:sp>
      <p:sp>
        <p:nvSpPr>
          <p:cNvPr id="3" name="Content Placeholder 2"/>
          <p:cNvSpPr>
            <a:spLocks noGrp="1"/>
          </p:cNvSpPr>
          <p:nvPr>
            <p:ph idx="1"/>
          </p:nvPr>
        </p:nvSpPr>
        <p:spPr>
          <a:xfrm>
            <a:off x="457200" y="3276600"/>
            <a:ext cx="8229600" cy="2854325"/>
          </a:xfrm>
        </p:spPr>
        <p:txBody>
          <a:bodyPr/>
          <a:lstStyle/>
          <a:p>
            <a:r>
              <a:rPr lang="en-US" sz="2800" dirty="0" smtClean="0"/>
              <a:t>What would happen if the student read a given macaronic sentence?</a:t>
            </a:r>
          </a:p>
          <a:p>
            <a:r>
              <a:rPr lang="en-US" sz="2800" dirty="0" smtClean="0"/>
              <a:t>Would </a:t>
            </a:r>
            <a:r>
              <a:rPr lang="en-US" sz="2800" dirty="0" smtClean="0"/>
              <a:t>they understand </a:t>
            </a:r>
            <a:r>
              <a:rPr lang="en-US" sz="2800" dirty="0" smtClean="0"/>
              <a:t>it?</a:t>
            </a:r>
          </a:p>
          <a:p>
            <a:r>
              <a:rPr lang="en-US" sz="2800" dirty="0" smtClean="0"/>
              <a:t>What would </a:t>
            </a:r>
            <a:r>
              <a:rPr lang="en-US" sz="2800" dirty="0" smtClean="0"/>
              <a:t>they take </a:t>
            </a:r>
            <a:r>
              <a:rPr lang="en-US" sz="2800" dirty="0" smtClean="0"/>
              <a:t>away from it that would affect </a:t>
            </a:r>
            <a:r>
              <a:rPr lang="en-US" sz="2800" dirty="0" smtClean="0"/>
              <a:t>their </a:t>
            </a:r>
            <a:r>
              <a:rPr lang="en-US" sz="2800" dirty="0" smtClean="0"/>
              <a:t>understanding of future sentences</a:t>
            </a:r>
            <a:r>
              <a:rPr lang="en-US" sz="2800" dirty="0" smtClean="0"/>
              <a:t>?</a:t>
            </a:r>
          </a:p>
          <a:p>
            <a:r>
              <a:rPr lang="en-US" sz="2800" dirty="0" smtClean="0"/>
              <a:t>What should we do about that?</a:t>
            </a:r>
            <a:endParaRPr lang="en-US" sz="2800"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51</a:t>
            </a:fld>
            <a:endParaRPr lang="en-US"/>
          </a:p>
        </p:txBody>
      </p:sp>
      <p:pic>
        <p:nvPicPr>
          <p:cNvPr id="5" name="Picture 2" descr="http://citifmonline.com/wp-content/uploads/2014/11/black-woman-computer-r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11091"/>
            <a:ext cx="3124200" cy="208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8332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Learning</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52</a:t>
            </a:fld>
            <a:endParaRPr lang="en-US"/>
          </a:p>
        </p:txBody>
      </p:sp>
      <p:pic>
        <p:nvPicPr>
          <p:cNvPr id="6" name="Picture 2" descr="http://citifmonline.com/wp-content/uploads/2014/11/black-woman-computer-robe.jpg"/>
          <p:cNvPicPr>
            <a:picLocks noChangeAspect="1" noChangeArrowheads="1"/>
          </p:cNvPicPr>
          <p:nvPr/>
        </p:nvPicPr>
        <p:blipFill rotWithShape="1">
          <a:blip r:embed="rId3">
            <a:extLst>
              <a:ext uri="{28A0092B-C50C-407E-A947-70E740481C1C}">
                <a14:useLocalDpi xmlns:a14="http://schemas.microsoft.com/office/drawing/2010/main" val="0"/>
              </a:ext>
            </a:extLst>
          </a:blip>
          <a:srcRect l="32243" b="14286"/>
          <a:stretch/>
        </p:blipFill>
        <p:spPr bwMode="auto">
          <a:xfrm>
            <a:off x="6400414" y="1524000"/>
            <a:ext cx="1981586" cy="1676400"/>
          </a:xfrm>
          <a:prstGeom prst="rect">
            <a:avLst/>
          </a:prstGeom>
          <a:noFill/>
          <a:extLst>
            <a:ext uri="{909E8E84-426E-40DD-AFC4-6F175D3DCCD1}">
              <a14:hiddenFill xmlns:a14="http://schemas.microsoft.com/office/drawing/2010/main">
                <a:solidFill>
                  <a:srgbClr val="FFFFFF"/>
                </a:solidFill>
              </a14:hiddenFill>
            </a:ext>
          </a:extLst>
        </p:spPr>
      </p:pic>
      <p:sp>
        <p:nvSpPr>
          <p:cNvPr id="11" name="Cube 10"/>
          <p:cNvSpPr/>
          <p:nvPr/>
        </p:nvSpPr>
        <p:spPr>
          <a:xfrm>
            <a:off x="152400" y="3962400"/>
            <a:ext cx="2209800" cy="1828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of how student learns</a:t>
            </a:r>
            <a:endParaRPr lang="en-US" dirty="0"/>
          </a:p>
        </p:txBody>
      </p:sp>
      <p:sp>
        <p:nvSpPr>
          <p:cNvPr id="5" name="Cube 4"/>
          <p:cNvSpPr/>
          <p:nvPr/>
        </p:nvSpPr>
        <p:spPr>
          <a:xfrm>
            <a:off x="2514600" y="3962400"/>
            <a:ext cx="2209800" cy="1828800"/>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 of student’s</a:t>
            </a:r>
            <a:br>
              <a:rPr lang="en-US" dirty="0" smtClean="0">
                <a:solidFill>
                  <a:schemeClr val="tx1"/>
                </a:solidFill>
              </a:rPr>
            </a:br>
            <a:r>
              <a:rPr lang="en-US" dirty="0" smtClean="0">
                <a:solidFill>
                  <a:schemeClr val="tx1"/>
                </a:solidFill>
              </a:rPr>
              <a:t>competence</a:t>
            </a:r>
            <a:endParaRPr lang="en-US" dirty="0">
              <a:solidFill>
                <a:schemeClr val="tx1"/>
              </a:solidFill>
            </a:endParaRPr>
          </a:p>
        </p:txBody>
      </p:sp>
      <p:pic>
        <p:nvPicPr>
          <p:cNvPr id="1026" name="Picture 2" descr="http://pngwebicons.com/upload/laptop_PNG89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200400" y="1385263"/>
            <a:ext cx="2971800" cy="1967537"/>
          </a:xfrm>
          <a:prstGeom prst="rect">
            <a:avLst/>
          </a:prstGeom>
          <a:noFill/>
          <a:extLst>
            <a:ext uri="{909E8E84-426E-40DD-AFC4-6F175D3DCCD1}">
              <a14:hiddenFill xmlns:a14="http://schemas.microsoft.com/office/drawing/2010/main">
                <a:solidFill>
                  <a:srgbClr val="FFFFFF"/>
                </a:solidFill>
              </a14:hiddenFill>
            </a:ext>
          </a:extLst>
        </p:spPr>
      </p:pic>
      <p:sp>
        <p:nvSpPr>
          <p:cNvPr id="12" name="Cube 11"/>
          <p:cNvSpPr/>
          <p:nvPr/>
        </p:nvSpPr>
        <p:spPr>
          <a:xfrm>
            <a:off x="1295400" y="2819400"/>
            <a:ext cx="2209800" cy="914400"/>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Planner</a:t>
            </a:r>
            <a:endParaRPr lang="en-US" dirty="0"/>
          </a:p>
        </p:txBody>
      </p:sp>
      <p:sp>
        <p:nvSpPr>
          <p:cNvPr id="10" name="TextBox 9"/>
          <p:cNvSpPr txBox="1"/>
          <p:nvPr/>
        </p:nvSpPr>
        <p:spPr>
          <a:xfrm rot="21053861">
            <a:off x="3861742" y="1730514"/>
            <a:ext cx="675186" cy="707886"/>
          </a:xfrm>
          <a:prstGeom prst="rect">
            <a:avLst/>
          </a:prstGeom>
          <a:noFill/>
        </p:spPr>
        <p:txBody>
          <a:bodyPr wrap="none" rtlCol="0">
            <a:spAutoFit/>
          </a:bodyPr>
          <a:lstStyle/>
          <a:p>
            <a:r>
              <a:rPr lang="en-US" sz="4000" dirty="0" smtClean="0"/>
              <a:t>UI</a:t>
            </a:r>
            <a:endParaRPr lang="en-US" sz="4000" dirty="0"/>
          </a:p>
        </p:txBody>
      </p:sp>
      <p:grpSp>
        <p:nvGrpSpPr>
          <p:cNvPr id="1027" name="Group 1026"/>
          <p:cNvGrpSpPr/>
          <p:nvPr/>
        </p:nvGrpSpPr>
        <p:grpSpPr>
          <a:xfrm>
            <a:off x="2478505" y="1905000"/>
            <a:ext cx="4271211" cy="994611"/>
            <a:chOff x="2478505" y="1905000"/>
            <a:chExt cx="4271211" cy="994611"/>
          </a:xfrm>
        </p:grpSpPr>
        <p:cxnSp>
          <p:nvCxnSpPr>
            <p:cNvPr id="14" name="Straight Arrow Connector 13"/>
            <p:cNvCxnSpPr/>
            <p:nvPr/>
          </p:nvCxnSpPr>
          <p:spPr>
            <a:xfrm flipV="1">
              <a:off x="2478505" y="2286000"/>
              <a:ext cx="1026695" cy="613611"/>
            </a:xfrm>
            <a:prstGeom prst="straightConnector1">
              <a:avLst/>
            </a:prstGeom>
            <a:ln w="762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47209" y="1905000"/>
              <a:ext cx="1902507" cy="6294"/>
            </a:xfrm>
            <a:prstGeom prst="straightConnector1">
              <a:avLst/>
            </a:prstGeom>
            <a:ln w="762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029" name="TextBox 1028"/>
          <p:cNvSpPr txBox="1"/>
          <p:nvPr/>
        </p:nvSpPr>
        <p:spPr>
          <a:xfrm>
            <a:off x="5185584" y="3886200"/>
            <a:ext cx="3825085" cy="2041585"/>
          </a:xfrm>
          <a:prstGeom prst="rect">
            <a:avLst/>
          </a:prstGeom>
          <a:noFill/>
        </p:spPr>
        <p:txBody>
          <a:bodyPr wrap="none" rtlCol="0">
            <a:spAutoFit/>
          </a:bodyPr>
          <a:lstStyle/>
          <a:p>
            <a:pPr>
              <a:spcBef>
                <a:spcPts val="1600"/>
              </a:spcBef>
            </a:pPr>
            <a:r>
              <a:rPr lang="en-US" b="1" dirty="0" smtClean="0"/>
              <a:t>Curriculum planning</a:t>
            </a:r>
          </a:p>
          <a:p>
            <a:pPr>
              <a:spcBef>
                <a:spcPts val="1600"/>
              </a:spcBef>
            </a:pPr>
            <a:r>
              <a:rPr lang="en-US" dirty="0" smtClean="0"/>
              <a:t>But model of an idealized student</a:t>
            </a:r>
            <a:r>
              <a:rPr lang="en-US" dirty="0"/>
              <a:t/>
            </a:r>
            <a:br>
              <a:rPr lang="en-US" dirty="0"/>
            </a:br>
            <a:r>
              <a:rPr lang="en-US" dirty="0" smtClean="0"/>
              <a:t>may not match real students</a:t>
            </a:r>
          </a:p>
          <a:p>
            <a:pPr>
              <a:spcBef>
                <a:spcPts val="1600"/>
              </a:spcBef>
            </a:pPr>
            <a:r>
              <a:rPr lang="en-US" dirty="0" smtClean="0"/>
              <a:t>Real students don’t even </a:t>
            </a:r>
            <a:br>
              <a:rPr lang="en-US" dirty="0" smtClean="0"/>
            </a:br>
            <a:r>
              <a:rPr lang="en-US" dirty="0" smtClean="0"/>
              <a:t>match one another</a:t>
            </a:r>
            <a:endParaRPr lang="en-US" dirty="0"/>
          </a:p>
        </p:txBody>
      </p:sp>
      <p:cxnSp>
        <p:nvCxnSpPr>
          <p:cNvPr id="39" name="Straight Arrow Connector 38"/>
          <p:cNvCxnSpPr/>
          <p:nvPr/>
        </p:nvCxnSpPr>
        <p:spPr>
          <a:xfrm flipV="1">
            <a:off x="1981200" y="4572000"/>
            <a:ext cx="533400" cy="80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981200" y="4792580"/>
            <a:ext cx="533400" cy="8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32" name="Picture 6" descr="http://images.sodahead.com/polls/001894693/333871673_dora_explorer_show_xlarge.jpe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539608">
            <a:off x="877632" y="3756953"/>
            <a:ext cx="686289" cy="100083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http://images.sodahead.com/polls/001894693/333871673_dora_explorer_show_xlarge.jpe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539608">
            <a:off x="3465279" y="3776608"/>
            <a:ext cx="686289" cy="100083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a:off x="2895600" y="3657601"/>
            <a:ext cx="609600" cy="533399"/>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33" name="TextBox 1032"/>
          <p:cNvSpPr txBox="1"/>
          <p:nvPr/>
        </p:nvSpPr>
        <p:spPr>
          <a:xfrm>
            <a:off x="3124200" y="3581400"/>
            <a:ext cx="1130438" cy="400110"/>
          </a:xfrm>
          <a:prstGeom prst="rect">
            <a:avLst/>
          </a:prstGeom>
          <a:noFill/>
        </p:spPr>
        <p:txBody>
          <a:bodyPr wrap="none" rtlCol="0">
            <a:spAutoFit/>
          </a:bodyPr>
          <a:lstStyle/>
          <a:p>
            <a:r>
              <a:rPr lang="en-US" dirty="0" smtClean="0">
                <a:solidFill>
                  <a:srgbClr val="0070C0"/>
                </a:solidFill>
              </a:rPr>
              <a:t>test plan</a:t>
            </a:r>
            <a:endParaRPr lang="en-US" dirty="0">
              <a:solidFill>
                <a:srgbClr val="0070C0"/>
              </a:solidFill>
            </a:endParaRPr>
          </a:p>
        </p:txBody>
      </p:sp>
      <p:sp>
        <p:nvSpPr>
          <p:cNvPr id="46" name="TextBox 45"/>
          <p:cNvSpPr txBox="1"/>
          <p:nvPr/>
        </p:nvSpPr>
        <p:spPr>
          <a:xfrm>
            <a:off x="1968117" y="2266890"/>
            <a:ext cx="1181734" cy="400110"/>
          </a:xfrm>
          <a:prstGeom prst="rect">
            <a:avLst/>
          </a:prstGeom>
          <a:noFill/>
        </p:spPr>
        <p:txBody>
          <a:bodyPr wrap="none" rtlCol="0">
            <a:spAutoFit/>
          </a:bodyPr>
          <a:lstStyle/>
          <a:p>
            <a:r>
              <a:rPr lang="en-US" dirty="0" smtClean="0">
                <a:solidFill>
                  <a:srgbClr val="0070C0"/>
                </a:solidFill>
              </a:rPr>
              <a:t>best plan</a:t>
            </a:r>
            <a:endParaRPr lang="en-US" dirty="0">
              <a:solidFill>
                <a:srgbClr val="0070C0"/>
              </a:solidFill>
            </a:endParaRPr>
          </a:p>
        </p:txBody>
      </p:sp>
      <p:cxnSp>
        <p:nvCxnSpPr>
          <p:cNvPr id="47" name="Straight Arrow Connector 46"/>
          <p:cNvCxnSpPr/>
          <p:nvPr/>
        </p:nvCxnSpPr>
        <p:spPr>
          <a:xfrm flipV="1">
            <a:off x="1981200" y="5257800"/>
            <a:ext cx="533400" cy="80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981200" y="5478380"/>
            <a:ext cx="533400" cy="8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69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right)">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wipe(left)">
                                      <p:cBhvr>
                                        <p:cTn id="35" dur="500"/>
                                        <p:tgtEl>
                                          <p:spTgt spid="1027"/>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9">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uiExpand="1" build="p"/>
      <p:bldP spid="1033"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Learning</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53</a:t>
            </a:fld>
            <a:endParaRPr lang="en-US"/>
          </a:p>
        </p:txBody>
      </p:sp>
      <p:pic>
        <p:nvPicPr>
          <p:cNvPr id="6" name="Picture 2" descr="http://citifmonline.com/wp-content/uploads/2014/11/black-woman-computer-robe.jpg"/>
          <p:cNvPicPr>
            <a:picLocks noChangeAspect="1" noChangeArrowheads="1"/>
          </p:cNvPicPr>
          <p:nvPr/>
        </p:nvPicPr>
        <p:blipFill rotWithShape="1">
          <a:blip r:embed="rId3">
            <a:extLst>
              <a:ext uri="{28A0092B-C50C-407E-A947-70E740481C1C}">
                <a14:useLocalDpi xmlns:a14="http://schemas.microsoft.com/office/drawing/2010/main" val="0"/>
              </a:ext>
            </a:extLst>
          </a:blip>
          <a:srcRect l="32243" b="14286"/>
          <a:stretch/>
        </p:blipFill>
        <p:spPr bwMode="auto">
          <a:xfrm>
            <a:off x="6400414" y="1524000"/>
            <a:ext cx="1981586" cy="1676400"/>
          </a:xfrm>
          <a:prstGeom prst="rect">
            <a:avLst/>
          </a:prstGeom>
          <a:noFill/>
          <a:extLst>
            <a:ext uri="{909E8E84-426E-40DD-AFC4-6F175D3DCCD1}">
              <a14:hiddenFill xmlns:a14="http://schemas.microsoft.com/office/drawing/2010/main">
                <a:solidFill>
                  <a:srgbClr val="FFFFFF"/>
                </a:solidFill>
              </a14:hiddenFill>
            </a:ext>
          </a:extLst>
        </p:spPr>
      </p:pic>
      <p:sp>
        <p:nvSpPr>
          <p:cNvPr id="11" name="Cube 10"/>
          <p:cNvSpPr/>
          <p:nvPr/>
        </p:nvSpPr>
        <p:spPr>
          <a:xfrm>
            <a:off x="152400" y="3962400"/>
            <a:ext cx="2209800" cy="1828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of how student learns</a:t>
            </a:r>
            <a:endParaRPr lang="en-US" dirty="0"/>
          </a:p>
        </p:txBody>
      </p:sp>
      <p:sp>
        <p:nvSpPr>
          <p:cNvPr id="5" name="Cube 4"/>
          <p:cNvSpPr/>
          <p:nvPr/>
        </p:nvSpPr>
        <p:spPr>
          <a:xfrm>
            <a:off x="2514600" y="3962400"/>
            <a:ext cx="2209800" cy="1828800"/>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 of student’s</a:t>
            </a:r>
            <a:br>
              <a:rPr lang="en-US" dirty="0" smtClean="0">
                <a:solidFill>
                  <a:schemeClr val="tx1"/>
                </a:solidFill>
              </a:rPr>
            </a:br>
            <a:r>
              <a:rPr lang="en-US" dirty="0" smtClean="0">
                <a:solidFill>
                  <a:schemeClr val="tx1"/>
                </a:solidFill>
              </a:rPr>
              <a:t>competence</a:t>
            </a:r>
            <a:endParaRPr lang="en-US" dirty="0">
              <a:solidFill>
                <a:schemeClr val="tx1"/>
              </a:solidFill>
            </a:endParaRPr>
          </a:p>
        </p:txBody>
      </p:sp>
      <p:pic>
        <p:nvPicPr>
          <p:cNvPr id="1026" name="Picture 2" descr="http://pngwebicons.com/upload/laptop_PNG89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200400" y="1385263"/>
            <a:ext cx="2971800" cy="1967537"/>
          </a:xfrm>
          <a:prstGeom prst="rect">
            <a:avLst/>
          </a:prstGeom>
          <a:noFill/>
          <a:extLst>
            <a:ext uri="{909E8E84-426E-40DD-AFC4-6F175D3DCCD1}">
              <a14:hiddenFill xmlns:a14="http://schemas.microsoft.com/office/drawing/2010/main">
                <a:solidFill>
                  <a:srgbClr val="FFFFFF"/>
                </a:solidFill>
              </a14:hiddenFill>
            </a:ext>
          </a:extLst>
        </p:spPr>
      </p:pic>
      <p:sp>
        <p:nvSpPr>
          <p:cNvPr id="12" name="Cube 11"/>
          <p:cNvSpPr/>
          <p:nvPr/>
        </p:nvSpPr>
        <p:spPr>
          <a:xfrm>
            <a:off x="1295400" y="2819400"/>
            <a:ext cx="2209800" cy="914400"/>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Planner</a:t>
            </a:r>
            <a:endParaRPr lang="en-US" dirty="0"/>
          </a:p>
        </p:txBody>
      </p:sp>
      <p:sp>
        <p:nvSpPr>
          <p:cNvPr id="10" name="TextBox 9"/>
          <p:cNvSpPr txBox="1"/>
          <p:nvPr/>
        </p:nvSpPr>
        <p:spPr>
          <a:xfrm rot="21053861">
            <a:off x="3896814" y="1730514"/>
            <a:ext cx="675186" cy="707886"/>
          </a:xfrm>
          <a:prstGeom prst="rect">
            <a:avLst/>
          </a:prstGeom>
          <a:noFill/>
        </p:spPr>
        <p:txBody>
          <a:bodyPr wrap="none" rtlCol="0">
            <a:spAutoFit/>
          </a:bodyPr>
          <a:lstStyle/>
          <a:p>
            <a:r>
              <a:rPr lang="en-US" sz="4000" dirty="0" smtClean="0"/>
              <a:t>UI</a:t>
            </a:r>
            <a:endParaRPr lang="en-US" sz="4000" dirty="0"/>
          </a:p>
        </p:txBody>
      </p:sp>
      <p:grpSp>
        <p:nvGrpSpPr>
          <p:cNvPr id="1027" name="Group 1026"/>
          <p:cNvGrpSpPr/>
          <p:nvPr/>
        </p:nvGrpSpPr>
        <p:grpSpPr>
          <a:xfrm>
            <a:off x="2478505" y="1905000"/>
            <a:ext cx="4271211" cy="994611"/>
            <a:chOff x="2478505" y="1905000"/>
            <a:chExt cx="4271211" cy="994611"/>
          </a:xfrm>
        </p:grpSpPr>
        <p:cxnSp>
          <p:nvCxnSpPr>
            <p:cNvPr id="14" name="Straight Arrow Connector 13"/>
            <p:cNvCxnSpPr/>
            <p:nvPr/>
          </p:nvCxnSpPr>
          <p:spPr>
            <a:xfrm flipV="1">
              <a:off x="2478505" y="2286000"/>
              <a:ext cx="1026695" cy="613611"/>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47209" y="1905000"/>
              <a:ext cx="1902507" cy="6294"/>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2895600" y="3657601"/>
            <a:ext cx="609600" cy="533399"/>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28" name="Group 1027"/>
          <p:cNvGrpSpPr/>
          <p:nvPr/>
        </p:nvGrpSpPr>
        <p:grpSpPr>
          <a:xfrm>
            <a:off x="1001885" y="2133600"/>
            <a:ext cx="5768379" cy="4404801"/>
            <a:chOff x="1001885" y="2133600"/>
            <a:chExt cx="5768379" cy="4404801"/>
          </a:xfrm>
        </p:grpSpPr>
        <p:cxnSp>
          <p:nvCxnSpPr>
            <p:cNvPr id="18" name="Straight Arrow Connector 17"/>
            <p:cNvCxnSpPr/>
            <p:nvPr/>
          </p:nvCxnSpPr>
          <p:spPr>
            <a:xfrm flipH="1">
              <a:off x="5638800" y="2133600"/>
              <a:ext cx="1131464" cy="35375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4" name="Freeform 1023"/>
            <p:cNvSpPr/>
            <p:nvPr/>
          </p:nvSpPr>
          <p:spPr>
            <a:xfrm>
              <a:off x="3339824" y="3200400"/>
              <a:ext cx="1898535" cy="3128529"/>
            </a:xfrm>
            <a:custGeom>
              <a:avLst/>
              <a:gdLst>
                <a:gd name="connsiteX0" fmla="*/ 2581462 w 2669733"/>
                <a:gd name="connsiteY0" fmla="*/ 0 h 3458214"/>
                <a:gd name="connsiteX1" fmla="*/ 2400989 w 2669733"/>
                <a:gd name="connsiteY1" fmla="*/ 3212431 h 3458214"/>
                <a:gd name="connsiteX2" fmla="*/ 331557 w 2669733"/>
                <a:gd name="connsiteY2" fmla="*/ 3176337 h 3458214"/>
                <a:gd name="connsiteX3" fmla="*/ 30768 w 2669733"/>
                <a:gd name="connsiteY3" fmla="*/ 2683042 h 3458214"/>
                <a:gd name="connsiteX0" fmla="*/ 2568522 w 2584615"/>
                <a:gd name="connsiteY0" fmla="*/ 0 h 3257042"/>
                <a:gd name="connsiteX1" fmla="*/ 1930849 w 2584615"/>
                <a:gd name="connsiteY1" fmla="*/ 2911642 h 3257042"/>
                <a:gd name="connsiteX2" fmla="*/ 318617 w 2584615"/>
                <a:gd name="connsiteY2" fmla="*/ 3176337 h 3257042"/>
                <a:gd name="connsiteX3" fmla="*/ 17828 w 2584615"/>
                <a:gd name="connsiteY3" fmla="*/ 2683042 h 3257042"/>
                <a:gd name="connsiteX0" fmla="*/ 2565817 w 2578026"/>
                <a:gd name="connsiteY0" fmla="*/ 0 h 3185691"/>
                <a:gd name="connsiteX1" fmla="*/ 1783765 w 2578026"/>
                <a:gd name="connsiteY1" fmla="*/ 2249905 h 3185691"/>
                <a:gd name="connsiteX2" fmla="*/ 315912 w 2578026"/>
                <a:gd name="connsiteY2" fmla="*/ 3176337 h 3185691"/>
                <a:gd name="connsiteX3" fmla="*/ 15123 w 2578026"/>
                <a:gd name="connsiteY3" fmla="*/ 2683042 h 3185691"/>
                <a:gd name="connsiteX0" fmla="*/ 2096585 w 2130618"/>
                <a:gd name="connsiteY0" fmla="*/ 0 h 2981154"/>
                <a:gd name="connsiteX1" fmla="*/ 1783765 w 2130618"/>
                <a:gd name="connsiteY1" fmla="*/ 2045368 h 2981154"/>
                <a:gd name="connsiteX2" fmla="*/ 315912 w 2130618"/>
                <a:gd name="connsiteY2" fmla="*/ 2971800 h 2981154"/>
                <a:gd name="connsiteX3" fmla="*/ 15123 w 2130618"/>
                <a:gd name="connsiteY3" fmla="*/ 2478505 h 2981154"/>
                <a:gd name="connsiteX0" fmla="*/ 2084010 w 2108725"/>
                <a:gd name="connsiteY0" fmla="*/ 0 h 2788841"/>
                <a:gd name="connsiteX1" fmla="*/ 1771190 w 2108725"/>
                <a:gd name="connsiteY1" fmla="*/ 2045368 h 2788841"/>
                <a:gd name="connsiteX2" fmla="*/ 868821 w 2108725"/>
                <a:gd name="connsiteY2" fmla="*/ 2771406 h 2788841"/>
                <a:gd name="connsiteX3" fmla="*/ 2548 w 2108725"/>
                <a:gd name="connsiteY3" fmla="*/ 2478505 h 2788841"/>
                <a:gd name="connsiteX0" fmla="*/ 1868407 w 1893122"/>
                <a:gd name="connsiteY0" fmla="*/ 0 h 2787444"/>
                <a:gd name="connsiteX1" fmla="*/ 1555587 w 1893122"/>
                <a:gd name="connsiteY1" fmla="*/ 2045368 h 2787444"/>
                <a:gd name="connsiteX2" fmla="*/ 653218 w 1893122"/>
                <a:gd name="connsiteY2" fmla="*/ 2771406 h 2787444"/>
                <a:gd name="connsiteX3" fmla="*/ 3513 w 1893122"/>
                <a:gd name="connsiteY3" fmla="*/ 2467371 h 2787444"/>
                <a:gd name="connsiteX0" fmla="*/ 1873048 w 1901732"/>
                <a:gd name="connsiteY0" fmla="*/ 0 h 2893703"/>
                <a:gd name="connsiteX1" fmla="*/ 1560228 w 1901732"/>
                <a:gd name="connsiteY1" fmla="*/ 2045368 h 2893703"/>
                <a:gd name="connsiteX2" fmla="*/ 381132 w 1901732"/>
                <a:gd name="connsiteY2" fmla="*/ 2882736 h 2893703"/>
                <a:gd name="connsiteX3" fmla="*/ 8154 w 1901732"/>
                <a:gd name="connsiteY3" fmla="*/ 2467371 h 2893703"/>
                <a:gd name="connsiteX0" fmla="*/ 1869851 w 1898535"/>
                <a:gd name="connsiteY0" fmla="*/ 0 h 2894862"/>
                <a:gd name="connsiteX1" fmla="*/ 1557031 w 1898535"/>
                <a:gd name="connsiteY1" fmla="*/ 2045368 h 2894862"/>
                <a:gd name="connsiteX2" fmla="*/ 377935 w 1898535"/>
                <a:gd name="connsiteY2" fmla="*/ 2882736 h 2894862"/>
                <a:gd name="connsiteX3" fmla="*/ 4957 w 1898535"/>
                <a:gd name="connsiteY3" fmla="*/ 2467371 h 2894862"/>
              </a:gdLst>
              <a:ahLst/>
              <a:cxnLst>
                <a:cxn ang="0">
                  <a:pos x="connsiteX0" y="connsiteY0"/>
                </a:cxn>
                <a:cxn ang="0">
                  <a:pos x="connsiteX1" y="connsiteY1"/>
                </a:cxn>
                <a:cxn ang="0">
                  <a:pos x="connsiteX2" y="connsiteY2"/>
                </a:cxn>
                <a:cxn ang="0">
                  <a:pos x="connsiteX3" y="connsiteY3"/>
                </a:cxn>
              </a:cxnLst>
              <a:rect l="l" t="t" r="r" b="b"/>
              <a:pathLst>
                <a:path w="1898535" h="2894862">
                  <a:moveTo>
                    <a:pt x="1869851" y="0"/>
                  </a:moveTo>
                  <a:cubicBezTo>
                    <a:pt x="1967106" y="1341521"/>
                    <a:pt x="1805684" y="1564912"/>
                    <a:pt x="1557031" y="2045368"/>
                  </a:cubicBezTo>
                  <a:cubicBezTo>
                    <a:pt x="1308378" y="2525824"/>
                    <a:pt x="636614" y="2812402"/>
                    <a:pt x="377935" y="2882736"/>
                  </a:cubicBezTo>
                  <a:cubicBezTo>
                    <a:pt x="119256" y="2953070"/>
                    <a:pt x="-29641" y="2704673"/>
                    <a:pt x="4957" y="2467371"/>
                  </a:cubicBezTo>
                </a:path>
              </a:pathLst>
            </a:cu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1001885" y="5869020"/>
              <a:ext cx="3198257" cy="669381"/>
            </a:xfrm>
            <a:custGeom>
              <a:avLst/>
              <a:gdLst>
                <a:gd name="connsiteX0" fmla="*/ 2581462 w 2669733"/>
                <a:gd name="connsiteY0" fmla="*/ 0 h 3458214"/>
                <a:gd name="connsiteX1" fmla="*/ 2400989 w 2669733"/>
                <a:gd name="connsiteY1" fmla="*/ 3212431 h 3458214"/>
                <a:gd name="connsiteX2" fmla="*/ 331557 w 2669733"/>
                <a:gd name="connsiteY2" fmla="*/ 3176337 h 3458214"/>
                <a:gd name="connsiteX3" fmla="*/ 30768 w 2669733"/>
                <a:gd name="connsiteY3" fmla="*/ 2683042 h 3458214"/>
                <a:gd name="connsiteX0" fmla="*/ 2568522 w 2584615"/>
                <a:gd name="connsiteY0" fmla="*/ 0 h 3257042"/>
                <a:gd name="connsiteX1" fmla="*/ 1930849 w 2584615"/>
                <a:gd name="connsiteY1" fmla="*/ 2911642 h 3257042"/>
                <a:gd name="connsiteX2" fmla="*/ 318617 w 2584615"/>
                <a:gd name="connsiteY2" fmla="*/ 3176337 h 3257042"/>
                <a:gd name="connsiteX3" fmla="*/ 17828 w 2584615"/>
                <a:gd name="connsiteY3" fmla="*/ 2683042 h 3257042"/>
                <a:gd name="connsiteX0" fmla="*/ 2565817 w 2578026"/>
                <a:gd name="connsiteY0" fmla="*/ 0 h 3185691"/>
                <a:gd name="connsiteX1" fmla="*/ 1783765 w 2578026"/>
                <a:gd name="connsiteY1" fmla="*/ 2249905 h 3185691"/>
                <a:gd name="connsiteX2" fmla="*/ 315912 w 2578026"/>
                <a:gd name="connsiteY2" fmla="*/ 3176337 h 3185691"/>
                <a:gd name="connsiteX3" fmla="*/ 15123 w 2578026"/>
                <a:gd name="connsiteY3" fmla="*/ 2683042 h 3185691"/>
                <a:gd name="connsiteX0" fmla="*/ 2096585 w 2130618"/>
                <a:gd name="connsiteY0" fmla="*/ 0 h 2981154"/>
                <a:gd name="connsiteX1" fmla="*/ 1783765 w 2130618"/>
                <a:gd name="connsiteY1" fmla="*/ 2045368 h 2981154"/>
                <a:gd name="connsiteX2" fmla="*/ 315912 w 2130618"/>
                <a:gd name="connsiteY2" fmla="*/ 2971800 h 2981154"/>
                <a:gd name="connsiteX3" fmla="*/ 15123 w 2130618"/>
                <a:gd name="connsiteY3" fmla="*/ 2478505 h 2981154"/>
                <a:gd name="connsiteX0" fmla="*/ 2084010 w 2108725"/>
                <a:gd name="connsiteY0" fmla="*/ 0 h 2788841"/>
                <a:gd name="connsiteX1" fmla="*/ 1771190 w 2108725"/>
                <a:gd name="connsiteY1" fmla="*/ 2045368 h 2788841"/>
                <a:gd name="connsiteX2" fmla="*/ 868821 w 2108725"/>
                <a:gd name="connsiteY2" fmla="*/ 2771406 h 2788841"/>
                <a:gd name="connsiteX3" fmla="*/ 2548 w 2108725"/>
                <a:gd name="connsiteY3" fmla="*/ 2478505 h 2788841"/>
                <a:gd name="connsiteX0" fmla="*/ 1868407 w 1893122"/>
                <a:gd name="connsiteY0" fmla="*/ 0 h 2787444"/>
                <a:gd name="connsiteX1" fmla="*/ 1555587 w 1893122"/>
                <a:gd name="connsiteY1" fmla="*/ 2045368 h 2787444"/>
                <a:gd name="connsiteX2" fmla="*/ 653218 w 1893122"/>
                <a:gd name="connsiteY2" fmla="*/ 2771406 h 2787444"/>
                <a:gd name="connsiteX3" fmla="*/ 3513 w 1893122"/>
                <a:gd name="connsiteY3" fmla="*/ 2467371 h 2787444"/>
                <a:gd name="connsiteX0" fmla="*/ 1873048 w 1901732"/>
                <a:gd name="connsiteY0" fmla="*/ 0 h 2893703"/>
                <a:gd name="connsiteX1" fmla="*/ 1560228 w 1901732"/>
                <a:gd name="connsiteY1" fmla="*/ 2045368 h 2893703"/>
                <a:gd name="connsiteX2" fmla="*/ 381132 w 1901732"/>
                <a:gd name="connsiteY2" fmla="*/ 2882736 h 2893703"/>
                <a:gd name="connsiteX3" fmla="*/ 8154 w 1901732"/>
                <a:gd name="connsiteY3" fmla="*/ 2467371 h 2893703"/>
                <a:gd name="connsiteX0" fmla="*/ 2955890 w 2962138"/>
                <a:gd name="connsiteY0" fmla="*/ 450081 h 938436"/>
                <a:gd name="connsiteX1" fmla="*/ 1560228 w 2962138"/>
                <a:gd name="connsiteY1" fmla="*/ 1668 h 938436"/>
                <a:gd name="connsiteX2" fmla="*/ 381132 w 2962138"/>
                <a:gd name="connsiteY2" fmla="*/ 839036 h 938436"/>
                <a:gd name="connsiteX3" fmla="*/ 8154 w 2962138"/>
                <a:gd name="connsiteY3" fmla="*/ 423671 h 938436"/>
                <a:gd name="connsiteX0" fmla="*/ 2955890 w 2955890"/>
                <a:gd name="connsiteY0" fmla="*/ 451125 h 851047"/>
                <a:gd name="connsiteX1" fmla="*/ 1560228 w 2955890"/>
                <a:gd name="connsiteY1" fmla="*/ 2712 h 851047"/>
                <a:gd name="connsiteX2" fmla="*/ 381132 w 2955890"/>
                <a:gd name="connsiteY2" fmla="*/ 840080 h 851047"/>
                <a:gd name="connsiteX3" fmla="*/ 8154 w 2955890"/>
                <a:gd name="connsiteY3" fmla="*/ 424715 h 851047"/>
                <a:gd name="connsiteX0" fmla="*/ 2955890 w 2955890"/>
                <a:gd name="connsiteY0" fmla="*/ 451125 h 851047"/>
                <a:gd name="connsiteX1" fmla="*/ 1560228 w 2955890"/>
                <a:gd name="connsiteY1" fmla="*/ 2712 h 851047"/>
                <a:gd name="connsiteX2" fmla="*/ 381132 w 2955890"/>
                <a:gd name="connsiteY2" fmla="*/ 840080 h 851047"/>
                <a:gd name="connsiteX3" fmla="*/ 8154 w 2955890"/>
                <a:gd name="connsiteY3" fmla="*/ 424715 h 851047"/>
                <a:gd name="connsiteX0" fmla="*/ 2980942 w 2980942"/>
                <a:gd name="connsiteY0" fmla="*/ 496818 h 850379"/>
                <a:gd name="connsiteX1" fmla="*/ 1560228 w 2980942"/>
                <a:gd name="connsiteY1" fmla="*/ 2044 h 850379"/>
                <a:gd name="connsiteX2" fmla="*/ 381132 w 2980942"/>
                <a:gd name="connsiteY2" fmla="*/ 839412 h 850379"/>
                <a:gd name="connsiteX3" fmla="*/ 8154 w 2980942"/>
                <a:gd name="connsiteY3" fmla="*/ 424047 h 850379"/>
                <a:gd name="connsiteX0" fmla="*/ 2977547 w 2977547"/>
                <a:gd name="connsiteY0" fmla="*/ 72771 h 455714"/>
                <a:gd name="connsiteX1" fmla="*/ 629907 w 2977547"/>
                <a:gd name="connsiteY1" fmla="*/ 400921 h 455714"/>
                <a:gd name="connsiteX2" fmla="*/ 377737 w 2977547"/>
                <a:gd name="connsiteY2" fmla="*/ 415365 h 455714"/>
                <a:gd name="connsiteX3" fmla="*/ 4759 w 2977547"/>
                <a:gd name="connsiteY3" fmla="*/ 0 h 455714"/>
                <a:gd name="connsiteX0" fmla="*/ 2972788 w 2972788"/>
                <a:gd name="connsiteY0" fmla="*/ 72771 h 471144"/>
                <a:gd name="connsiteX1" fmla="*/ 625148 w 2972788"/>
                <a:gd name="connsiteY1" fmla="*/ 400921 h 471144"/>
                <a:gd name="connsiteX2" fmla="*/ 0 w 2972788"/>
                <a:gd name="connsiteY2" fmla="*/ 0 h 471144"/>
                <a:gd name="connsiteX0" fmla="*/ 3198257 w 3198257"/>
                <a:gd name="connsiteY0" fmla="*/ 211857 h 619387"/>
                <a:gd name="connsiteX1" fmla="*/ 850617 w 3198257"/>
                <a:gd name="connsiteY1" fmla="*/ 540007 h 619387"/>
                <a:gd name="connsiteX2" fmla="*/ 0 w 3198257"/>
                <a:gd name="connsiteY2" fmla="*/ 0 h 619387"/>
                <a:gd name="connsiteX0" fmla="*/ 3198257 w 3198257"/>
                <a:gd name="connsiteY0" fmla="*/ 211857 h 619387"/>
                <a:gd name="connsiteX1" fmla="*/ 850617 w 3198257"/>
                <a:gd name="connsiteY1" fmla="*/ 540007 h 619387"/>
                <a:gd name="connsiteX2" fmla="*/ 401030 w 3198257"/>
                <a:gd name="connsiteY2" fmla="*/ 376158 h 619387"/>
                <a:gd name="connsiteX3" fmla="*/ 0 w 3198257"/>
                <a:gd name="connsiteY3" fmla="*/ 0 h 619387"/>
                <a:gd name="connsiteX0" fmla="*/ 3198257 w 3198257"/>
                <a:gd name="connsiteY0" fmla="*/ 211857 h 594959"/>
                <a:gd name="connsiteX1" fmla="*/ 850617 w 3198257"/>
                <a:gd name="connsiteY1" fmla="*/ 540007 h 594959"/>
                <a:gd name="connsiteX2" fmla="*/ 250718 w 3198257"/>
                <a:gd name="connsiteY2" fmla="*/ 376158 h 594959"/>
                <a:gd name="connsiteX3" fmla="*/ 0 w 3198257"/>
                <a:gd name="connsiteY3" fmla="*/ 0 h 594959"/>
                <a:gd name="connsiteX0" fmla="*/ 3198257 w 3198257"/>
                <a:gd name="connsiteY0" fmla="*/ 211857 h 593490"/>
                <a:gd name="connsiteX1" fmla="*/ 850617 w 3198257"/>
                <a:gd name="connsiteY1" fmla="*/ 540007 h 593490"/>
                <a:gd name="connsiteX2" fmla="*/ 125457 w 3198257"/>
                <a:gd name="connsiteY2" fmla="*/ 399339 h 593490"/>
                <a:gd name="connsiteX3" fmla="*/ 0 w 3198257"/>
                <a:gd name="connsiteY3" fmla="*/ 0 h 593490"/>
                <a:gd name="connsiteX0" fmla="*/ 3202128 w 3202128"/>
                <a:gd name="connsiteY0" fmla="*/ 211857 h 593490"/>
                <a:gd name="connsiteX1" fmla="*/ 854488 w 3202128"/>
                <a:gd name="connsiteY1" fmla="*/ 540007 h 593490"/>
                <a:gd name="connsiteX2" fmla="*/ 129328 w 3202128"/>
                <a:gd name="connsiteY2" fmla="*/ 399339 h 593490"/>
                <a:gd name="connsiteX3" fmla="*/ 3871 w 3202128"/>
                <a:gd name="connsiteY3" fmla="*/ 0 h 593490"/>
                <a:gd name="connsiteX0" fmla="*/ 3198257 w 3198257"/>
                <a:gd name="connsiteY0" fmla="*/ 211857 h 619387"/>
                <a:gd name="connsiteX1" fmla="*/ 850617 w 3198257"/>
                <a:gd name="connsiteY1" fmla="*/ 540007 h 619387"/>
                <a:gd name="connsiteX2" fmla="*/ 0 w 3198257"/>
                <a:gd name="connsiteY2" fmla="*/ 0 h 619387"/>
                <a:gd name="connsiteX0" fmla="*/ 3198257 w 3198257"/>
                <a:gd name="connsiteY0" fmla="*/ 211857 h 619387"/>
                <a:gd name="connsiteX1" fmla="*/ 850617 w 3198257"/>
                <a:gd name="connsiteY1" fmla="*/ 540007 h 619387"/>
                <a:gd name="connsiteX2" fmla="*/ 0 w 3198257"/>
                <a:gd name="connsiteY2" fmla="*/ 0 h 619387"/>
              </a:gdLst>
              <a:ahLst/>
              <a:cxnLst>
                <a:cxn ang="0">
                  <a:pos x="connsiteX0" y="connsiteY0"/>
                </a:cxn>
                <a:cxn ang="0">
                  <a:pos x="connsiteX1" y="connsiteY1"/>
                </a:cxn>
                <a:cxn ang="0">
                  <a:pos x="connsiteX2" y="connsiteY2"/>
                </a:cxn>
              </a:cxnLst>
              <a:rect l="l" t="t" r="r" b="b"/>
              <a:pathLst>
                <a:path w="3198257" h="619387">
                  <a:moveTo>
                    <a:pt x="3198257" y="211857"/>
                  </a:moveTo>
                  <a:cubicBezTo>
                    <a:pt x="2030384" y="823178"/>
                    <a:pt x="1383660" y="575316"/>
                    <a:pt x="850617" y="540007"/>
                  </a:cubicBezTo>
                  <a:cubicBezTo>
                    <a:pt x="317574" y="504698"/>
                    <a:pt x="1847" y="402265"/>
                    <a:pt x="0" y="0"/>
                  </a:cubicBezTo>
                </a:path>
              </a:pathLst>
            </a:cu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29" name="TextBox 1028"/>
          <p:cNvSpPr txBox="1"/>
          <p:nvPr/>
        </p:nvSpPr>
        <p:spPr>
          <a:xfrm>
            <a:off x="5500578" y="3733800"/>
            <a:ext cx="3195105" cy="2400657"/>
          </a:xfrm>
          <a:prstGeom prst="rect">
            <a:avLst/>
          </a:prstGeom>
          <a:noFill/>
        </p:spPr>
        <p:txBody>
          <a:bodyPr wrap="none" rtlCol="0">
            <a:spAutoFit/>
          </a:bodyPr>
          <a:lstStyle/>
          <a:p>
            <a:pPr>
              <a:spcBef>
                <a:spcPts val="1800"/>
              </a:spcBef>
            </a:pPr>
            <a:r>
              <a:rPr lang="en-US" b="1" dirty="0" smtClean="0"/>
              <a:t>Personalized learning</a:t>
            </a:r>
            <a:endParaRPr lang="en-US" dirty="0"/>
          </a:p>
          <a:p>
            <a:pPr>
              <a:spcBef>
                <a:spcPts val="1800"/>
              </a:spcBef>
            </a:pPr>
            <a:r>
              <a:rPr lang="en-US" dirty="0" smtClean="0"/>
              <a:t>Requires a parametric</a:t>
            </a:r>
            <a:br>
              <a:rPr lang="en-US" dirty="0" smtClean="0"/>
            </a:br>
            <a:r>
              <a:rPr lang="en-US" dirty="0" smtClean="0"/>
              <a:t>model of learners, which </a:t>
            </a:r>
            <a:br>
              <a:rPr lang="en-US" dirty="0" smtClean="0"/>
            </a:br>
            <a:r>
              <a:rPr lang="en-US" dirty="0" smtClean="0"/>
              <a:t>we calibrate by feedback</a:t>
            </a:r>
          </a:p>
          <a:p>
            <a:pPr>
              <a:spcBef>
                <a:spcPts val="1800"/>
              </a:spcBef>
            </a:pPr>
            <a:r>
              <a:rPr lang="en-US" dirty="0" smtClean="0"/>
              <a:t>Planner may do </a:t>
            </a:r>
            <a:r>
              <a:rPr lang="en-US" i="1" dirty="0" smtClean="0"/>
              <a:t>exploration </a:t>
            </a:r>
            <a:br>
              <a:rPr lang="en-US" i="1" dirty="0" smtClean="0"/>
            </a:br>
            <a:r>
              <a:rPr lang="en-US" dirty="0" smtClean="0"/>
              <a:t>(</a:t>
            </a:r>
            <a:r>
              <a:rPr lang="en-US" dirty="0" err="1" smtClean="0"/>
              <a:t>e.g</a:t>
            </a:r>
            <a:r>
              <a:rPr lang="en-US" dirty="0" smtClean="0"/>
              <a:t>, testing)</a:t>
            </a:r>
            <a:endParaRPr lang="en-US" dirty="0"/>
          </a:p>
        </p:txBody>
      </p:sp>
      <p:cxnSp>
        <p:nvCxnSpPr>
          <p:cNvPr id="21" name="Straight Arrow Connector 20"/>
          <p:cNvCxnSpPr/>
          <p:nvPr/>
        </p:nvCxnSpPr>
        <p:spPr>
          <a:xfrm flipV="1">
            <a:off x="1981200" y="4572000"/>
            <a:ext cx="533400" cy="80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981200" y="4792580"/>
            <a:ext cx="533400" cy="8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5257800"/>
            <a:ext cx="533400" cy="80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981200" y="5478380"/>
            <a:ext cx="533400" cy="8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69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
                                            <p:txEl>
                                              <p:pRg st="1" end="1"/>
                                            </p:txEl>
                                          </p:spTgt>
                                        </p:tgtEl>
                                        <p:attrNameLst>
                                          <p:attrName>style.visibility</p:attrName>
                                        </p:attrNameLst>
                                      </p:cBhvr>
                                      <p:to>
                                        <p:strVal val="visible"/>
                                      </p:to>
                                    </p:set>
                                  </p:childTnLst>
                                </p:cTn>
                              </p:par>
                              <p:par>
                                <p:cTn id="11" presetID="22" presetClass="entr" presetSubtype="2"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right)">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 System as a Model of Learning</a:t>
            </a:r>
            <a:endParaRPr lang="en-US" dirty="0"/>
          </a:p>
        </p:txBody>
      </p:sp>
      <p:sp>
        <p:nvSpPr>
          <p:cNvPr id="3" name="Content Placeholder 2"/>
          <p:cNvSpPr>
            <a:spLocks noGrp="1"/>
          </p:cNvSpPr>
          <p:nvPr>
            <p:ph idx="1"/>
          </p:nvPr>
        </p:nvSpPr>
        <p:spPr>
          <a:xfrm>
            <a:off x="457200" y="1295400"/>
            <a:ext cx="8229600" cy="4530725"/>
          </a:xfrm>
        </p:spPr>
        <p:txBody>
          <a:bodyPr/>
          <a:lstStyle/>
          <a:p>
            <a:r>
              <a:rPr lang="en-US" dirty="0" smtClean="0"/>
              <a:t>Model student as a kind of MT system. </a:t>
            </a:r>
          </a:p>
          <a:p>
            <a:endParaRPr lang="en-US" dirty="0" smtClean="0"/>
          </a:p>
          <a:p>
            <a:endParaRPr lang="en-US" dirty="0"/>
          </a:p>
          <a:p>
            <a:endParaRPr lang="en-US" dirty="0" smtClean="0"/>
          </a:p>
          <a:p>
            <a:r>
              <a:rPr lang="en-US" dirty="0" smtClean="0"/>
              <a:t>Translating Macaronic German to English is a simplification of translating German to English.</a:t>
            </a:r>
          </a:p>
          <a:p>
            <a:r>
              <a:rPr lang="en-US" dirty="0" smtClean="0"/>
              <a:t>In both cases, machine needs to use context.</a:t>
            </a:r>
          </a:p>
          <a:p>
            <a:r>
              <a:rPr lang="en-US" dirty="0" smtClean="0"/>
              <a:t>But in the macaronic case, some of the work has already been done (yay).</a:t>
            </a:r>
          </a:p>
        </p:txBody>
      </p:sp>
      <p:sp>
        <p:nvSpPr>
          <p:cNvPr id="4" name="Slide Number Placeholder 3"/>
          <p:cNvSpPr>
            <a:spLocks noGrp="1"/>
          </p:cNvSpPr>
          <p:nvPr>
            <p:ph type="sldNum" sz="quarter" idx="10"/>
          </p:nvPr>
        </p:nvSpPr>
        <p:spPr/>
        <p:txBody>
          <a:bodyPr/>
          <a:lstStyle/>
          <a:p>
            <a:fld id="{31A35EC1-B1B4-4FA8-B2AD-670C5F0CF62D}" type="slidenum">
              <a:rPr lang="en-US" smtClean="0"/>
              <a:pPr/>
              <a:t>54</a:t>
            </a:fld>
            <a:endParaRPr lang="en-US"/>
          </a:p>
        </p:txBody>
      </p:sp>
      <p:pic>
        <p:nvPicPr>
          <p:cNvPr id="5" name="Picture 6" descr="https://cohlab.com/wp-content/uploads/google-trans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691" y="1905000"/>
            <a:ext cx="2751909"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7865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Case: Guess </a:t>
            </a:r>
            <a:r>
              <a:rPr lang="en-US" i="1" dirty="0" smtClean="0"/>
              <a:t>one</a:t>
            </a:r>
            <a:r>
              <a:rPr lang="en-US" dirty="0" smtClean="0"/>
              <a:t> word</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55</a:t>
            </a:fld>
            <a:endParaRPr lang="en-US"/>
          </a:p>
        </p:txBody>
      </p:sp>
      <p:pic>
        <p:nvPicPr>
          <p:cNvPr id="25604" name="Picture 4" descr="http://edoecohen.com/madlibs/imag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2575" y="1490296"/>
            <a:ext cx="2740025" cy="5671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19200" y="2743200"/>
            <a:ext cx="6400800" cy="1077218"/>
          </a:xfrm>
          <a:prstGeom prst="rect">
            <a:avLst/>
          </a:prstGeom>
        </p:spPr>
        <p:txBody>
          <a:bodyPr wrap="square">
            <a:spAutoFit/>
          </a:bodyPr>
          <a:lstStyle/>
          <a:p>
            <a:r>
              <a:rPr lang="en-US" sz="3200" dirty="0"/>
              <a:t>Those who received high </a:t>
            </a:r>
            <a:r>
              <a:rPr lang="en-US" sz="3200" b="1" i="1" u="sng" dirty="0" err="1"/>
              <a:t>Lohn</a:t>
            </a:r>
            <a:r>
              <a:rPr lang="en-US" sz="3200" dirty="0"/>
              <a:t> later receive high </a:t>
            </a:r>
            <a:r>
              <a:rPr lang="en-US" sz="3200" dirty="0" smtClean="0"/>
              <a:t>pensions.</a:t>
            </a:r>
          </a:p>
        </p:txBody>
      </p:sp>
      <p:sp>
        <p:nvSpPr>
          <p:cNvPr id="9" name="Rectangle 8"/>
          <p:cNvSpPr/>
          <p:nvPr/>
        </p:nvSpPr>
        <p:spPr>
          <a:xfrm>
            <a:off x="914400" y="4409182"/>
            <a:ext cx="7162800" cy="584775"/>
          </a:xfrm>
          <a:prstGeom prst="rect">
            <a:avLst/>
          </a:prstGeom>
        </p:spPr>
        <p:txBody>
          <a:bodyPr wrap="square">
            <a:spAutoFit/>
          </a:bodyPr>
          <a:lstStyle/>
          <a:p>
            <a:r>
              <a:rPr lang="en-US" sz="3200" dirty="0" smtClean="0"/>
              <a:t>But that was more than 30 </a:t>
            </a:r>
            <a:r>
              <a:rPr lang="en-US" sz="3200" b="1" i="1" u="sng" dirty="0" err="1" smtClean="0"/>
              <a:t>Jahre</a:t>
            </a:r>
            <a:r>
              <a:rPr lang="en-US" sz="3200" dirty="0" smtClean="0"/>
              <a:t> ago.</a:t>
            </a:r>
          </a:p>
        </p:txBody>
      </p:sp>
      <p:sp>
        <p:nvSpPr>
          <p:cNvPr id="10" name="TextBox 9"/>
          <p:cNvSpPr txBox="1"/>
          <p:nvPr/>
        </p:nvSpPr>
        <p:spPr>
          <a:xfrm>
            <a:off x="762000" y="5410200"/>
            <a:ext cx="7837402" cy="646331"/>
          </a:xfrm>
          <a:prstGeom prst="rect">
            <a:avLst/>
          </a:prstGeom>
          <a:noFill/>
        </p:spPr>
        <p:txBody>
          <a:bodyPr wrap="none" rtlCol="0">
            <a:spAutoFit/>
          </a:bodyPr>
          <a:lstStyle/>
          <a:p>
            <a:pPr algn="l"/>
            <a:r>
              <a:rPr lang="en-US" sz="3600" b="1" dirty="0" smtClean="0">
                <a:solidFill>
                  <a:srgbClr val="FF0000"/>
                </a:solidFill>
              </a:rPr>
              <a:t>Context + spelling + previous exposure</a:t>
            </a:r>
            <a:endParaRPr lang="en-US" sz="3600" b="1" dirty="0">
              <a:solidFill>
                <a:srgbClr val="FF0000"/>
              </a:solidFill>
            </a:endParaRPr>
          </a:p>
        </p:txBody>
      </p:sp>
    </p:spTree>
    <p:extLst>
      <p:ext uri="{BB962C8B-B14F-4D97-AF65-F5344CB8AC3E}">
        <p14:creationId xmlns:p14="http://schemas.microsoft.com/office/powerpoint/2010/main" val="144254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Competence Model of Student</a:t>
            </a:r>
            <a:endParaRPr lang="en-US" dirty="0"/>
          </a:p>
        </p:txBody>
      </p:sp>
      <p:sp>
        <p:nvSpPr>
          <p:cNvPr id="3" name="Content Placeholder 2"/>
          <p:cNvSpPr>
            <a:spLocks noGrp="1"/>
          </p:cNvSpPr>
          <p:nvPr>
            <p:ph idx="1"/>
          </p:nvPr>
        </p:nvSpPr>
        <p:spPr>
          <a:xfrm>
            <a:off x="457200" y="2438400"/>
            <a:ext cx="8686800" cy="3657600"/>
          </a:xfrm>
        </p:spPr>
        <p:txBody>
          <a:bodyPr/>
          <a:lstStyle/>
          <a:p>
            <a:r>
              <a:rPr lang="en-US" sz="2800" b="1" dirty="0" smtClean="0">
                <a:solidFill>
                  <a:srgbClr val="FF0000"/>
                </a:solidFill>
              </a:rPr>
              <a:t>Context </a:t>
            </a:r>
            <a:r>
              <a:rPr lang="en-US" sz="2800" b="1" dirty="0">
                <a:solidFill>
                  <a:srgbClr val="FF0000"/>
                </a:solidFill>
              </a:rPr>
              <a:t>+ previous </a:t>
            </a:r>
            <a:r>
              <a:rPr lang="en-US" sz="2800" b="1" dirty="0" smtClean="0">
                <a:solidFill>
                  <a:srgbClr val="FF0000"/>
                </a:solidFill>
              </a:rPr>
              <a:t>exposure + spelling</a:t>
            </a:r>
            <a:endParaRPr lang="en-US" sz="2800" b="1" dirty="0">
              <a:solidFill>
                <a:srgbClr val="FF0000"/>
              </a:solidFill>
            </a:endParaRPr>
          </a:p>
          <a:p>
            <a:r>
              <a:rPr lang="en-US" sz="2800" dirty="0" smtClean="0"/>
              <a:t>Cue </a:t>
            </a:r>
            <a:r>
              <a:rPr lang="en-US" sz="2800" dirty="0" smtClean="0"/>
              <a:t>combination, perhaps merely by Naive </a:t>
            </a:r>
            <a:r>
              <a:rPr lang="en-US" sz="2800" dirty="0" smtClean="0"/>
              <a:t>Bayes:</a:t>
            </a:r>
          </a:p>
          <a:p>
            <a:pPr lvl="1"/>
            <a:r>
              <a:rPr lang="en-US" sz="2400" dirty="0" smtClean="0"/>
              <a:t>What English words would fit in this </a:t>
            </a:r>
            <a:r>
              <a:rPr lang="en-US" sz="2400" dirty="0" smtClean="0"/>
              <a:t>German word’s </a:t>
            </a:r>
            <a:r>
              <a:rPr lang="en-US" sz="2400" dirty="0" smtClean="0"/>
              <a:t>context?</a:t>
            </a:r>
          </a:p>
          <a:p>
            <a:pPr lvl="1"/>
            <a:r>
              <a:rPr lang="en-US" sz="2400" dirty="0" smtClean="0"/>
              <a:t>Have </a:t>
            </a:r>
            <a:r>
              <a:rPr lang="en-US" sz="2400" dirty="0" smtClean="0"/>
              <a:t>I seen </a:t>
            </a:r>
            <a:r>
              <a:rPr lang="en-US" sz="2400" dirty="0" smtClean="0"/>
              <a:t>this German word before, </a:t>
            </a:r>
            <a:r>
              <a:rPr lang="en-US" sz="2400" dirty="0" smtClean="0"/>
              <a:t>and how did I translate </a:t>
            </a:r>
            <a:r>
              <a:rPr lang="en-US" sz="2400" dirty="0" smtClean="0"/>
              <a:t>it then?</a:t>
            </a:r>
          </a:p>
          <a:p>
            <a:pPr lvl="1"/>
            <a:r>
              <a:rPr lang="en-US" sz="2400" dirty="0" smtClean="0"/>
              <a:t>Have I seen any of these German sounds/</a:t>
            </a:r>
            <a:r>
              <a:rPr lang="en-US" sz="2400" dirty="0" err="1" smtClean="0"/>
              <a:t>subwords</a:t>
            </a:r>
            <a:r>
              <a:rPr lang="en-US" sz="2400" dirty="0" smtClean="0"/>
              <a:t> before?</a:t>
            </a:r>
            <a:endParaRPr lang="en-US" sz="2400" dirty="0" smtClean="0"/>
          </a:p>
          <a:p>
            <a:r>
              <a:rPr lang="en-US" sz="2800" dirty="0" smtClean="0"/>
              <a:t>Hill-climbing </a:t>
            </a:r>
            <a:r>
              <a:rPr lang="en-US" sz="2800" dirty="0" smtClean="0"/>
              <a:t>to deal with uncertainty:</a:t>
            </a:r>
          </a:p>
          <a:p>
            <a:pPr lvl="1"/>
            <a:r>
              <a:rPr lang="en-US" sz="2400" dirty="0" smtClean="0"/>
              <a:t>Translating one word provides more context for others</a:t>
            </a:r>
          </a:p>
          <a:p>
            <a:endParaRPr lang="en-US" sz="2000" dirty="0" smtClean="0"/>
          </a:p>
        </p:txBody>
      </p:sp>
      <p:sp>
        <p:nvSpPr>
          <p:cNvPr id="4" name="Slide Number Placeholder 3"/>
          <p:cNvSpPr>
            <a:spLocks noGrp="1"/>
          </p:cNvSpPr>
          <p:nvPr>
            <p:ph type="sldNum" sz="quarter" idx="10"/>
          </p:nvPr>
        </p:nvSpPr>
        <p:spPr/>
        <p:txBody>
          <a:bodyPr/>
          <a:lstStyle/>
          <a:p>
            <a:fld id="{31A35EC1-B1B4-4FA8-B2AD-670C5F0CF62D}" type="slidenum">
              <a:rPr lang="en-US" smtClean="0"/>
              <a:pPr/>
              <a:t>56</a:t>
            </a:fld>
            <a:endParaRPr lang="en-US"/>
          </a:p>
        </p:txBody>
      </p:sp>
      <p:grpSp>
        <p:nvGrpSpPr>
          <p:cNvPr id="11" name="Group 10"/>
          <p:cNvGrpSpPr/>
          <p:nvPr/>
        </p:nvGrpSpPr>
        <p:grpSpPr>
          <a:xfrm>
            <a:off x="2590800" y="990600"/>
            <a:ext cx="3352800" cy="1341120"/>
            <a:chOff x="2209800" y="1066800"/>
            <a:chExt cx="4572000" cy="1828800"/>
          </a:xfrm>
        </p:grpSpPr>
        <p:sp>
          <p:nvSpPr>
            <p:cNvPr id="5" name="Cube 4"/>
            <p:cNvSpPr/>
            <p:nvPr/>
          </p:nvSpPr>
          <p:spPr>
            <a:xfrm>
              <a:off x="2209800" y="1066800"/>
              <a:ext cx="2209800" cy="1828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Model of how student learns</a:t>
              </a:r>
              <a:endParaRPr lang="en-US" sz="1600" dirty="0"/>
            </a:p>
          </p:txBody>
        </p:sp>
        <p:sp>
          <p:nvSpPr>
            <p:cNvPr id="6" name="Cube 5"/>
            <p:cNvSpPr/>
            <p:nvPr/>
          </p:nvSpPr>
          <p:spPr>
            <a:xfrm>
              <a:off x="4572000" y="1066800"/>
              <a:ext cx="2209800" cy="1828800"/>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Model of student’s</a:t>
              </a:r>
              <a:br>
                <a:rPr lang="en-US" sz="1600" dirty="0" smtClean="0">
                  <a:solidFill>
                    <a:schemeClr val="tx1"/>
                  </a:solidFill>
                </a:rPr>
              </a:br>
              <a:r>
                <a:rPr lang="en-US" sz="1600" dirty="0" smtClean="0">
                  <a:solidFill>
                    <a:schemeClr val="tx1"/>
                  </a:solidFill>
                </a:rPr>
                <a:t>competence</a:t>
              </a:r>
              <a:endParaRPr lang="en-US" sz="1600" dirty="0">
                <a:solidFill>
                  <a:schemeClr val="tx1"/>
                </a:solidFill>
              </a:endParaRPr>
            </a:p>
          </p:txBody>
        </p:sp>
        <p:cxnSp>
          <p:nvCxnSpPr>
            <p:cNvPr id="7" name="Straight Arrow Connector 6"/>
            <p:cNvCxnSpPr/>
            <p:nvPr/>
          </p:nvCxnSpPr>
          <p:spPr>
            <a:xfrm flipV="1">
              <a:off x="4038600" y="1676400"/>
              <a:ext cx="533400" cy="80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038600" y="1896980"/>
              <a:ext cx="533400" cy="8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038600" y="2362200"/>
              <a:ext cx="533400" cy="80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38600" y="2582780"/>
              <a:ext cx="533400" cy="8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7743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Model of Student</a:t>
            </a:r>
            <a:endParaRPr lang="en-US" dirty="0"/>
          </a:p>
        </p:txBody>
      </p:sp>
      <p:sp>
        <p:nvSpPr>
          <p:cNvPr id="3" name="Content Placeholder 2"/>
          <p:cNvSpPr>
            <a:spLocks noGrp="1"/>
          </p:cNvSpPr>
          <p:nvPr>
            <p:ph idx="1"/>
          </p:nvPr>
        </p:nvSpPr>
        <p:spPr>
          <a:xfrm>
            <a:off x="457200" y="2438400"/>
            <a:ext cx="8610600" cy="4530725"/>
          </a:xfrm>
        </p:spPr>
        <p:txBody>
          <a:bodyPr/>
          <a:lstStyle/>
          <a:p>
            <a:r>
              <a:rPr lang="en-US" sz="2800" dirty="0" smtClean="0"/>
              <a:t>How does competence model change with exposure to macaronic text</a:t>
            </a:r>
            <a:r>
              <a:rPr lang="en-US" sz="2800" dirty="0" smtClean="0"/>
              <a:t>?</a:t>
            </a:r>
            <a:endParaRPr lang="en-US" sz="2800" dirty="0"/>
          </a:p>
          <a:p>
            <a:r>
              <a:rPr lang="en-US" sz="2800" dirty="0" smtClean="0"/>
              <a:t>Training data for standard MT learner:</a:t>
            </a:r>
          </a:p>
          <a:p>
            <a:pPr lvl="1"/>
            <a:r>
              <a:rPr lang="fr-FR" sz="2000" b="1" dirty="0" smtClean="0"/>
              <a:t>Une </a:t>
            </a:r>
            <a:r>
              <a:rPr lang="fr-FR" sz="2000" b="1" dirty="0"/>
              <a:t>stratégie républicaine pour contrer la réélection </a:t>
            </a:r>
            <a:r>
              <a:rPr lang="fr-FR" sz="2000" b="1" dirty="0" smtClean="0"/>
              <a:t>d'Obama</a:t>
            </a:r>
            <a:br>
              <a:rPr lang="fr-FR" sz="2000" b="1" dirty="0" smtClean="0"/>
            </a:br>
            <a:r>
              <a:rPr lang="fr-FR" sz="2000" i="1" dirty="0" smtClean="0">
                <a:solidFill>
                  <a:srgbClr val="0070C0"/>
                </a:solidFill>
              </a:rPr>
              <a:t>a Republican </a:t>
            </a:r>
            <a:r>
              <a:rPr lang="fr-FR" sz="2000" i="1" dirty="0" err="1" smtClean="0">
                <a:solidFill>
                  <a:srgbClr val="0070C0"/>
                </a:solidFill>
              </a:rPr>
              <a:t>strategy</a:t>
            </a:r>
            <a:r>
              <a:rPr lang="fr-FR" sz="2000" i="1" dirty="0" smtClean="0">
                <a:solidFill>
                  <a:srgbClr val="0070C0"/>
                </a:solidFill>
              </a:rPr>
              <a:t> to </a:t>
            </a:r>
            <a:r>
              <a:rPr lang="fr-FR" sz="2000" i="1" dirty="0" err="1" smtClean="0">
                <a:solidFill>
                  <a:srgbClr val="0070C0"/>
                </a:solidFill>
              </a:rPr>
              <a:t>counter</a:t>
            </a:r>
            <a:r>
              <a:rPr lang="fr-FR" sz="2000" i="1" dirty="0" smtClean="0">
                <a:solidFill>
                  <a:srgbClr val="0070C0"/>
                </a:solidFill>
              </a:rPr>
              <a:t> the </a:t>
            </a:r>
            <a:r>
              <a:rPr lang="fr-FR" sz="2000" i="1" dirty="0" err="1" smtClean="0">
                <a:solidFill>
                  <a:srgbClr val="0070C0"/>
                </a:solidFill>
              </a:rPr>
              <a:t>re-election</a:t>
            </a:r>
            <a:r>
              <a:rPr lang="fr-FR" sz="2000" i="1" dirty="0" smtClean="0">
                <a:solidFill>
                  <a:srgbClr val="0070C0"/>
                </a:solidFill>
              </a:rPr>
              <a:t> of Obama </a:t>
            </a:r>
          </a:p>
          <a:p>
            <a:r>
              <a:rPr lang="en-US" sz="2800" dirty="0" smtClean="0"/>
              <a:t>Training data for our macaronic learner:</a:t>
            </a:r>
          </a:p>
          <a:p>
            <a:pPr lvl="1"/>
            <a:r>
              <a:rPr lang="en-US" sz="2000" i="1" dirty="0">
                <a:solidFill>
                  <a:srgbClr val="0070C0"/>
                </a:solidFill>
              </a:rPr>
              <a:t>a Republican strategy </a:t>
            </a:r>
            <a:r>
              <a:rPr lang="en-US" sz="2000" b="1" dirty="0"/>
              <a:t>pour </a:t>
            </a:r>
            <a:r>
              <a:rPr lang="en-US" sz="2000" b="1" dirty="0" err="1" smtClean="0"/>
              <a:t>contrer</a:t>
            </a:r>
            <a:r>
              <a:rPr lang="en-US" sz="2000" b="1" dirty="0" smtClean="0"/>
              <a:t> </a:t>
            </a:r>
            <a:r>
              <a:rPr lang="en-US" sz="2000" i="1" dirty="0">
                <a:solidFill>
                  <a:srgbClr val="0070C0"/>
                </a:solidFill>
              </a:rPr>
              <a:t>the re-election </a:t>
            </a:r>
            <a:r>
              <a:rPr lang="en-US" sz="2000" b="1" dirty="0" err="1"/>
              <a:t>d'Obama</a:t>
            </a:r>
            <a:r>
              <a:rPr lang="en-US" sz="2000" b="1" dirty="0"/>
              <a:t> </a:t>
            </a:r>
            <a:endParaRPr lang="en-US" sz="2000" b="1" dirty="0" smtClean="0"/>
          </a:p>
          <a:p>
            <a:pPr lvl="1"/>
            <a:r>
              <a:rPr lang="en-US" sz="2000" dirty="0" smtClean="0">
                <a:solidFill>
                  <a:schemeClr val="accent2">
                    <a:lumMod val="60000"/>
                    <a:lumOff val="40000"/>
                  </a:schemeClr>
                </a:solidFill>
              </a:rPr>
              <a:t>Guess what this means in English, using competence model</a:t>
            </a:r>
          </a:p>
          <a:p>
            <a:pPr lvl="1"/>
            <a:r>
              <a:rPr lang="en-US" sz="2000" b="1" dirty="0" smtClean="0">
                <a:solidFill>
                  <a:schemeClr val="accent1"/>
                </a:solidFill>
              </a:rPr>
              <a:t>Update competence model to predict </a:t>
            </a:r>
            <a:r>
              <a:rPr lang="en-US" sz="2000" b="1" u="sng" dirty="0" smtClean="0">
                <a:solidFill>
                  <a:schemeClr val="accent1"/>
                </a:solidFill>
              </a:rPr>
              <a:t>that</a:t>
            </a:r>
            <a:r>
              <a:rPr lang="en-US" sz="2000" b="1" dirty="0" smtClean="0">
                <a:solidFill>
                  <a:schemeClr val="accent1"/>
                </a:solidFill>
              </a:rPr>
              <a:t> answer </a:t>
            </a:r>
            <a:r>
              <a:rPr lang="en-US" sz="2000" b="1" dirty="0" smtClean="0">
                <a:solidFill>
                  <a:schemeClr val="accent1"/>
                </a:solidFill>
              </a:rPr>
              <a:t>better (self-training)</a:t>
            </a:r>
            <a:endParaRPr lang="en-US" sz="2000" b="1" dirty="0" smtClean="0">
              <a:solidFill>
                <a:schemeClr val="accent1"/>
              </a:solidFill>
            </a:endParaRPr>
          </a:p>
        </p:txBody>
      </p:sp>
      <p:sp>
        <p:nvSpPr>
          <p:cNvPr id="4" name="Slide Number Placeholder 3"/>
          <p:cNvSpPr>
            <a:spLocks noGrp="1"/>
          </p:cNvSpPr>
          <p:nvPr>
            <p:ph type="sldNum" sz="quarter" idx="10"/>
          </p:nvPr>
        </p:nvSpPr>
        <p:spPr/>
        <p:txBody>
          <a:bodyPr/>
          <a:lstStyle/>
          <a:p>
            <a:fld id="{31A35EC1-B1B4-4FA8-B2AD-670C5F0CF62D}" type="slidenum">
              <a:rPr lang="en-US" smtClean="0"/>
              <a:pPr/>
              <a:t>57</a:t>
            </a:fld>
            <a:endParaRPr lang="en-US"/>
          </a:p>
        </p:txBody>
      </p:sp>
      <p:grpSp>
        <p:nvGrpSpPr>
          <p:cNvPr id="5" name="Group 4"/>
          <p:cNvGrpSpPr/>
          <p:nvPr/>
        </p:nvGrpSpPr>
        <p:grpSpPr>
          <a:xfrm>
            <a:off x="2590800" y="990600"/>
            <a:ext cx="3352800" cy="1341120"/>
            <a:chOff x="2209800" y="1066800"/>
            <a:chExt cx="4572000" cy="1828800"/>
          </a:xfrm>
        </p:grpSpPr>
        <p:sp>
          <p:nvSpPr>
            <p:cNvPr id="6" name="Cube 5"/>
            <p:cNvSpPr/>
            <p:nvPr/>
          </p:nvSpPr>
          <p:spPr>
            <a:xfrm>
              <a:off x="2209800" y="1066800"/>
              <a:ext cx="2209800" cy="1828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Model of how student learns</a:t>
              </a:r>
              <a:endParaRPr lang="en-US" sz="1600" dirty="0"/>
            </a:p>
          </p:txBody>
        </p:sp>
        <p:sp>
          <p:nvSpPr>
            <p:cNvPr id="7" name="Cube 6"/>
            <p:cNvSpPr/>
            <p:nvPr/>
          </p:nvSpPr>
          <p:spPr>
            <a:xfrm>
              <a:off x="4572000" y="1066800"/>
              <a:ext cx="2209800" cy="1828800"/>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Model of student’s</a:t>
              </a:r>
              <a:br>
                <a:rPr lang="en-US" sz="1600" dirty="0" smtClean="0">
                  <a:solidFill>
                    <a:schemeClr val="tx1"/>
                  </a:solidFill>
                </a:rPr>
              </a:br>
              <a:r>
                <a:rPr lang="en-US" sz="1600" dirty="0" smtClean="0">
                  <a:solidFill>
                    <a:schemeClr val="tx1"/>
                  </a:solidFill>
                </a:rPr>
                <a:t>competence</a:t>
              </a:r>
              <a:endParaRPr lang="en-US" sz="1600" dirty="0">
                <a:solidFill>
                  <a:schemeClr val="tx1"/>
                </a:solidFill>
              </a:endParaRPr>
            </a:p>
          </p:txBody>
        </p:sp>
        <p:cxnSp>
          <p:nvCxnSpPr>
            <p:cNvPr id="8" name="Straight Arrow Connector 7"/>
            <p:cNvCxnSpPr/>
            <p:nvPr/>
          </p:nvCxnSpPr>
          <p:spPr>
            <a:xfrm flipV="1">
              <a:off x="4038600" y="1676400"/>
              <a:ext cx="533400" cy="80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038600" y="1896980"/>
              <a:ext cx="533400" cy="8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38600" y="2362200"/>
              <a:ext cx="533400" cy="80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38600" y="2582780"/>
              <a:ext cx="533400" cy="8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06520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Model of Student</a:t>
            </a:r>
            <a:endParaRPr lang="en-US" dirty="0"/>
          </a:p>
        </p:txBody>
      </p:sp>
      <p:sp>
        <p:nvSpPr>
          <p:cNvPr id="3" name="Content Placeholder 2"/>
          <p:cNvSpPr>
            <a:spLocks noGrp="1"/>
          </p:cNvSpPr>
          <p:nvPr>
            <p:ph idx="1"/>
          </p:nvPr>
        </p:nvSpPr>
        <p:spPr>
          <a:xfrm>
            <a:off x="457200" y="1371600"/>
            <a:ext cx="8610600" cy="5151120"/>
          </a:xfrm>
          <a:solidFill>
            <a:schemeClr val="bg1"/>
          </a:solidFill>
        </p:spPr>
        <p:txBody>
          <a:bodyPr/>
          <a:lstStyle/>
          <a:p>
            <a:r>
              <a:rPr lang="en-US" sz="2800" dirty="0" smtClean="0"/>
              <a:t>Training </a:t>
            </a:r>
            <a:r>
              <a:rPr lang="en-US" sz="2800" dirty="0" smtClean="0"/>
              <a:t>data for our macaronic learner:</a:t>
            </a:r>
          </a:p>
          <a:p>
            <a:pPr lvl="1"/>
            <a:r>
              <a:rPr lang="en-US" sz="2000" i="1" dirty="0">
                <a:solidFill>
                  <a:srgbClr val="0070C0"/>
                </a:solidFill>
              </a:rPr>
              <a:t>a Republican strategy </a:t>
            </a:r>
            <a:r>
              <a:rPr lang="en-US" sz="2000" b="1" dirty="0"/>
              <a:t>pour </a:t>
            </a:r>
            <a:r>
              <a:rPr lang="en-US" sz="2000" b="1" dirty="0" err="1" smtClean="0"/>
              <a:t>contrer</a:t>
            </a:r>
            <a:r>
              <a:rPr lang="en-US" sz="2000" b="1" dirty="0" smtClean="0"/>
              <a:t> </a:t>
            </a:r>
            <a:r>
              <a:rPr lang="en-US" sz="2000" i="1" dirty="0">
                <a:solidFill>
                  <a:srgbClr val="0070C0"/>
                </a:solidFill>
              </a:rPr>
              <a:t>the re-election </a:t>
            </a:r>
            <a:r>
              <a:rPr lang="en-US" sz="2000" b="1" dirty="0" err="1"/>
              <a:t>d'Obama</a:t>
            </a:r>
            <a:r>
              <a:rPr lang="en-US" sz="2000" b="1" dirty="0"/>
              <a:t> </a:t>
            </a:r>
            <a:endParaRPr lang="en-US" sz="2000" b="1" dirty="0" smtClean="0"/>
          </a:p>
          <a:p>
            <a:pPr lvl="1"/>
            <a:r>
              <a:rPr lang="en-US" sz="2000" dirty="0" smtClean="0">
                <a:solidFill>
                  <a:schemeClr val="accent2">
                    <a:lumMod val="60000"/>
                    <a:lumOff val="40000"/>
                  </a:schemeClr>
                </a:solidFill>
              </a:rPr>
              <a:t>Guess what this means in English, using competence model</a:t>
            </a:r>
          </a:p>
          <a:p>
            <a:pPr lvl="1"/>
            <a:r>
              <a:rPr lang="en-US" sz="2000" b="1" dirty="0" smtClean="0">
                <a:solidFill>
                  <a:schemeClr val="accent1"/>
                </a:solidFill>
              </a:rPr>
              <a:t>Update competence model to predict </a:t>
            </a:r>
            <a:r>
              <a:rPr lang="en-US" sz="2000" b="1" u="sng" dirty="0" smtClean="0">
                <a:solidFill>
                  <a:schemeClr val="accent1"/>
                </a:solidFill>
              </a:rPr>
              <a:t>that</a:t>
            </a:r>
            <a:r>
              <a:rPr lang="en-US" sz="2000" b="1" dirty="0" smtClean="0">
                <a:solidFill>
                  <a:schemeClr val="accent1"/>
                </a:solidFill>
              </a:rPr>
              <a:t> answer </a:t>
            </a:r>
            <a:r>
              <a:rPr lang="en-US" sz="2000" b="1" dirty="0" smtClean="0">
                <a:solidFill>
                  <a:schemeClr val="accent1"/>
                </a:solidFill>
              </a:rPr>
              <a:t>better (self-training)</a:t>
            </a:r>
          </a:p>
          <a:p>
            <a:endParaRPr lang="en-US" sz="2400" dirty="0" smtClean="0"/>
          </a:p>
          <a:p>
            <a:r>
              <a:rPr lang="en-US" sz="2400" dirty="0" smtClean="0"/>
              <a:t>Why might real learners diverge from this idealized model?</a:t>
            </a:r>
          </a:p>
          <a:p>
            <a:pPr lvl="1"/>
            <a:r>
              <a:rPr lang="en-US" sz="2000" dirty="0" smtClean="0"/>
              <a:t>And from one another?</a:t>
            </a:r>
          </a:p>
          <a:p>
            <a:r>
              <a:rPr lang="en-US" sz="2400" dirty="0" smtClean="0"/>
              <a:t>Two natural answers:</a:t>
            </a:r>
          </a:p>
          <a:p>
            <a:pPr lvl="1"/>
            <a:r>
              <a:rPr lang="en-US" sz="2000" dirty="0" smtClean="0"/>
              <a:t>Learning doesn’t always succeed – updates are sometimes zero or small.</a:t>
            </a:r>
          </a:p>
          <a:p>
            <a:pPr lvl="1"/>
            <a:r>
              <a:rPr lang="en-US" sz="2000" dirty="0" smtClean="0"/>
              <a:t>Forgetting – parameters sometimes revert to prior values.  </a:t>
            </a:r>
          </a:p>
          <a:p>
            <a:pPr lvl="1"/>
            <a:r>
              <a:rPr lang="en-US" sz="2000" dirty="0" smtClean="0"/>
              <a:t>So, model per learner when this tends to happen.  </a:t>
            </a:r>
            <a:br>
              <a:rPr lang="en-US" sz="2000" dirty="0" smtClean="0"/>
            </a:br>
            <a:r>
              <a:rPr lang="en-US" sz="2000" dirty="0" smtClean="0"/>
              <a:t>Certain types of parameters learn / forget at different rates?   </a:t>
            </a:r>
            <a:br>
              <a:rPr lang="en-US" sz="2000" dirty="0" smtClean="0"/>
            </a:br>
            <a:r>
              <a:rPr lang="en-US" sz="2000" dirty="0" smtClean="0"/>
              <a:t>How sure do you have to be that you understood before you’ll update?</a:t>
            </a:r>
            <a:br>
              <a:rPr lang="en-US" sz="2000" dirty="0" smtClean="0"/>
            </a:br>
            <a:r>
              <a:rPr lang="en-US" sz="2000" dirty="0" smtClean="0"/>
              <a:t>How hard do you try to understand in the first place?</a:t>
            </a:r>
          </a:p>
          <a:p>
            <a:pPr marL="344487" lvl="1" indent="0">
              <a:buNone/>
            </a:pPr>
            <a:endParaRPr lang="en-US" sz="2000" dirty="0" smtClean="0"/>
          </a:p>
          <a:p>
            <a:endParaRPr lang="en-US" sz="2400" b="1" dirty="0" smtClean="0">
              <a:solidFill>
                <a:schemeClr val="accent1"/>
              </a:solidFill>
            </a:endParaRPr>
          </a:p>
        </p:txBody>
      </p:sp>
      <p:sp>
        <p:nvSpPr>
          <p:cNvPr id="4" name="Slide Number Placeholder 3"/>
          <p:cNvSpPr>
            <a:spLocks noGrp="1"/>
          </p:cNvSpPr>
          <p:nvPr>
            <p:ph type="sldNum" sz="quarter" idx="10"/>
          </p:nvPr>
        </p:nvSpPr>
        <p:spPr/>
        <p:txBody>
          <a:bodyPr/>
          <a:lstStyle/>
          <a:p>
            <a:fld id="{31A35EC1-B1B4-4FA8-B2AD-670C5F0CF62D}" type="slidenum">
              <a:rPr lang="en-US" smtClean="0"/>
              <a:pPr/>
              <a:t>58</a:t>
            </a:fld>
            <a:endParaRPr lang="en-US"/>
          </a:p>
        </p:txBody>
      </p:sp>
      <p:grpSp>
        <p:nvGrpSpPr>
          <p:cNvPr id="5" name="Group 4"/>
          <p:cNvGrpSpPr/>
          <p:nvPr/>
        </p:nvGrpSpPr>
        <p:grpSpPr>
          <a:xfrm>
            <a:off x="6934200" y="335280"/>
            <a:ext cx="2209800" cy="883920"/>
            <a:chOff x="2209800" y="1066800"/>
            <a:chExt cx="4572000" cy="1828800"/>
          </a:xfrm>
        </p:grpSpPr>
        <p:sp>
          <p:nvSpPr>
            <p:cNvPr id="6" name="Cube 5"/>
            <p:cNvSpPr/>
            <p:nvPr/>
          </p:nvSpPr>
          <p:spPr>
            <a:xfrm>
              <a:off x="2209800" y="1066800"/>
              <a:ext cx="2209800" cy="1828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Cube 6"/>
            <p:cNvSpPr/>
            <p:nvPr/>
          </p:nvSpPr>
          <p:spPr>
            <a:xfrm>
              <a:off x="4572000" y="1066800"/>
              <a:ext cx="2209800" cy="1828800"/>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cxnSp>
          <p:nvCxnSpPr>
            <p:cNvPr id="8" name="Straight Arrow Connector 7"/>
            <p:cNvCxnSpPr/>
            <p:nvPr/>
          </p:nvCxnSpPr>
          <p:spPr>
            <a:xfrm flipV="1">
              <a:off x="4038600" y="1676400"/>
              <a:ext cx="533400" cy="80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038600" y="1896980"/>
              <a:ext cx="533400" cy="8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38600" y="2362200"/>
              <a:ext cx="533400" cy="80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38600" y="2582780"/>
              <a:ext cx="533400" cy="80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15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sz="3600" dirty="0"/>
              <a:t>Simple Case: Guess </a:t>
            </a:r>
            <a:r>
              <a:rPr lang="en-US" sz="3600" i="1" dirty="0"/>
              <a:t>one</a:t>
            </a:r>
            <a:r>
              <a:rPr lang="en-US" sz="3600" dirty="0"/>
              <a:t> word</a:t>
            </a:r>
            <a:endParaRPr lang="en-US" sz="3400" dirty="0"/>
          </a:p>
        </p:txBody>
      </p:sp>
      <p:sp>
        <p:nvSpPr>
          <p:cNvPr id="2" name="Content Placeholder 1"/>
          <p:cNvSpPr>
            <a:spLocks noGrp="1"/>
          </p:cNvSpPr>
          <p:nvPr>
            <p:ph idx="1"/>
          </p:nvPr>
        </p:nvSpPr>
        <p:spPr>
          <a:xfrm>
            <a:off x="457200" y="1676400"/>
            <a:ext cx="8686800" cy="3505200"/>
          </a:xfrm>
        </p:spPr>
        <p:txBody>
          <a:bodyPr/>
          <a:lstStyle/>
          <a:p>
            <a:r>
              <a:rPr lang="en-US" sz="2800" dirty="0" smtClean="0"/>
              <a:t>Sentences from </a:t>
            </a:r>
            <a:r>
              <a:rPr lang="en-US" sz="2800" dirty="0" smtClean="0">
                <a:hlinkClick r:id="rId3"/>
              </a:rPr>
              <a:t>www.nachrichtenleicht.de</a:t>
            </a:r>
            <a:r>
              <a:rPr lang="en-US" sz="2800" dirty="0" smtClean="0"/>
              <a:t/>
            </a:r>
            <a:br>
              <a:rPr lang="en-US" sz="2800" dirty="0" smtClean="0"/>
            </a:br>
            <a:r>
              <a:rPr lang="en-US" sz="2800" dirty="0" smtClean="0"/>
              <a:t>(news site in “simple German”)</a:t>
            </a:r>
            <a:endParaRPr lang="en-US" sz="2800" dirty="0" smtClean="0">
              <a:hlinkClick r:id="rId4"/>
            </a:endParaRPr>
          </a:p>
          <a:p>
            <a:endParaRPr lang="en-US" sz="2800" dirty="0" smtClean="0">
              <a:hlinkClick r:id="rId4"/>
            </a:endParaRPr>
          </a:p>
          <a:p>
            <a:r>
              <a:rPr lang="en-US" sz="2800" dirty="0" err="1" smtClean="0">
                <a:hlinkClick r:id="rId4"/>
              </a:rPr>
              <a:t>MTurker</a:t>
            </a:r>
            <a:r>
              <a:rPr lang="en-US" sz="2800" dirty="0" err="1" smtClean="0">
                <a:hlinkClick r:id="rId4"/>
              </a:rPr>
              <a:t>s</a:t>
            </a:r>
            <a:r>
              <a:rPr lang="en-US" sz="2800" dirty="0" smtClean="0">
                <a:hlinkClick r:id="rId4"/>
              </a:rPr>
              <a:t> are asked</a:t>
            </a:r>
            <a:r>
              <a:rPr lang="en-US" sz="2800" dirty="0" smtClean="0"/>
              <a:t> to guess the English word</a:t>
            </a:r>
          </a:p>
          <a:p>
            <a:pPr lvl="1"/>
            <a:r>
              <a:rPr lang="en-US" sz="2400" dirty="0" smtClean="0"/>
              <a:t>Given the German word or its English context or both</a:t>
            </a:r>
            <a:endParaRPr lang="en-US" sz="2400" dirty="0" smtClean="0"/>
          </a:p>
          <a:p>
            <a:pPr lvl="1"/>
            <a:r>
              <a:rPr lang="en-US" sz="2400" dirty="0" smtClean="0"/>
              <a:t>No German experience - find </a:t>
            </a:r>
            <a:r>
              <a:rPr lang="en-US" sz="2400" dirty="0" smtClean="0"/>
              <a:t>out what </a:t>
            </a:r>
            <a:r>
              <a:rPr lang="en-US" sz="2400" dirty="0" smtClean="0"/>
              <a:t>beginners </a:t>
            </a:r>
            <a:r>
              <a:rPr lang="en-US" sz="2400" dirty="0" smtClean="0"/>
              <a:t>can do </a:t>
            </a:r>
            <a:endParaRPr lang="en-US" sz="2400" dirty="0" smtClean="0"/>
          </a:p>
          <a:p>
            <a:pPr lvl="2"/>
            <a:r>
              <a:rPr lang="en-US" sz="2000" dirty="0" smtClean="0"/>
              <a:t>Can we </a:t>
            </a:r>
            <a:r>
              <a:rPr lang="en-US" sz="2000" i="1" dirty="0" smtClean="0"/>
              <a:t>model</a:t>
            </a:r>
            <a:r>
              <a:rPr lang="en-US" sz="2000" dirty="0" smtClean="0"/>
              <a:t> these human guesses?</a:t>
            </a:r>
          </a:p>
          <a:p>
            <a:pPr lvl="2"/>
            <a:r>
              <a:rPr lang="en-US" sz="2000" dirty="0" smtClean="0"/>
              <a:t>If so, we can use that as the initial state of our competence model</a:t>
            </a:r>
            <a:endParaRPr lang="en-US" sz="2000" dirty="0" smtClean="0"/>
          </a:p>
          <a:p>
            <a:endParaRPr lang="en-US" sz="2800" dirty="0"/>
          </a:p>
          <a:p>
            <a:endParaRPr lang="en-US" sz="2800" dirty="0"/>
          </a:p>
          <a:p>
            <a:endParaRPr lang="en-US" sz="2800" dirty="0" smtClean="0"/>
          </a:p>
        </p:txBody>
      </p:sp>
      <p:sp>
        <p:nvSpPr>
          <p:cNvPr id="3" name="Slide Number Placeholder 2"/>
          <p:cNvSpPr>
            <a:spLocks noGrp="1"/>
          </p:cNvSpPr>
          <p:nvPr>
            <p:ph type="sldNum" sz="quarter" idx="10"/>
          </p:nvPr>
        </p:nvSpPr>
        <p:spPr/>
        <p:txBody>
          <a:bodyPr/>
          <a:lstStyle/>
          <a:p>
            <a:fld id="{31A35EC1-B1B4-4FA8-B2AD-670C5F0CF62D}" type="slidenum">
              <a:rPr lang="en-US" smtClean="0">
                <a:solidFill>
                  <a:srgbClr val="000000"/>
                </a:solidFill>
              </a:rPr>
              <a:pPr/>
              <a:t>59</a:t>
            </a:fld>
            <a:endParaRPr lang="en-US">
              <a:solidFill>
                <a:srgbClr val="000000"/>
              </a:solidFill>
            </a:endParaRPr>
          </a:p>
        </p:txBody>
      </p:sp>
      <p:sp>
        <p:nvSpPr>
          <p:cNvPr id="896004" name="Text Box 3"/>
          <p:cNvSpPr txBox="1">
            <a:spLocks noChangeArrowheads="1"/>
          </p:cNvSpPr>
          <p:nvPr/>
        </p:nvSpPr>
        <p:spPr bwMode="auto">
          <a:xfrm>
            <a:off x="4413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9pPr>
          </a:lstStyle>
          <a:p>
            <a:pPr algn="l" eaLnBrk="1" hangingPunct="1">
              <a:buClrTx/>
              <a:buSzTx/>
              <a:buFontTx/>
              <a:buNone/>
            </a:pPr>
            <a:endParaRPr lang="en-US" sz="2400" b="0">
              <a:solidFill>
                <a:srgbClr val="000000"/>
              </a:solidFill>
              <a:latin typeface="Times New Roman" panose="02020603050405020304" pitchFamily="18" charset="0"/>
            </a:endParaRPr>
          </a:p>
        </p:txBody>
      </p:sp>
      <p:pic>
        <p:nvPicPr>
          <p:cNvPr id="6" name="Picture 4" descr="http://edoecohen.com/madlibs/images/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775" y="347296"/>
            <a:ext cx="2740025" cy="56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73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sz="3400" dirty="0" smtClean="0"/>
              <a:t>Educational Technology</a:t>
            </a:r>
            <a:endParaRPr lang="en-US" sz="3400" dirty="0"/>
          </a:p>
        </p:txBody>
      </p:sp>
      <p:sp>
        <p:nvSpPr>
          <p:cNvPr id="2" name="Content Placeholder 1"/>
          <p:cNvSpPr>
            <a:spLocks noGrp="1"/>
          </p:cNvSpPr>
          <p:nvPr>
            <p:ph idx="1"/>
          </p:nvPr>
        </p:nvSpPr>
        <p:spPr>
          <a:xfrm>
            <a:off x="304800" y="1219200"/>
            <a:ext cx="8839200" cy="4530725"/>
          </a:xfrm>
        </p:spPr>
        <p:txBody>
          <a:bodyPr/>
          <a:lstStyle/>
          <a:p>
            <a:r>
              <a:rPr lang="en-US" sz="2800" b="1" dirty="0" smtClean="0"/>
              <a:t>Q: How are models of learners used now in education?</a:t>
            </a:r>
          </a:p>
          <a:p>
            <a:pPr lvl="1"/>
            <a:r>
              <a:rPr lang="en-US" sz="2400" dirty="0" smtClean="0"/>
              <a:t>Summative assessment – e.g., item response theory</a:t>
            </a:r>
          </a:p>
          <a:p>
            <a:pPr lvl="1"/>
            <a:r>
              <a:rPr lang="en-US" sz="2400" dirty="0" smtClean="0"/>
              <a:t>Formative assessment – e.g., Bayesian knowledge tracing</a:t>
            </a:r>
          </a:p>
          <a:p>
            <a:pPr lvl="1"/>
            <a:r>
              <a:rPr lang="en-US" sz="2400" dirty="0" smtClean="0">
                <a:solidFill>
                  <a:srgbClr val="0070C0"/>
                </a:solidFill>
              </a:rPr>
              <a:t>Fit a </a:t>
            </a:r>
            <a:r>
              <a:rPr lang="en-US" sz="2400" b="1" dirty="0" smtClean="0">
                <a:solidFill>
                  <a:srgbClr val="0070C0"/>
                </a:solidFill>
              </a:rPr>
              <a:t>competence model</a:t>
            </a:r>
            <a:r>
              <a:rPr lang="en-US" sz="2400" dirty="0" smtClean="0">
                <a:solidFill>
                  <a:srgbClr val="0070C0"/>
                </a:solidFill>
              </a:rPr>
              <a:t> of student’s current behavior</a:t>
            </a:r>
            <a:endParaRPr lang="en-US" sz="2400" b="1" dirty="0" smtClean="0">
              <a:solidFill>
                <a:srgbClr val="0070C0"/>
              </a:solidFill>
            </a:endParaRPr>
          </a:p>
          <a:p>
            <a:pPr lvl="1"/>
            <a:endParaRPr lang="en-US" sz="2400" b="1" dirty="0"/>
          </a:p>
          <a:p>
            <a:r>
              <a:rPr lang="en-US" sz="2800" b="1" dirty="0"/>
              <a:t>New(?) goal: Construct new educational materials</a:t>
            </a:r>
          </a:p>
          <a:p>
            <a:pPr lvl="1"/>
            <a:r>
              <a:rPr lang="en-US" sz="2400" dirty="0"/>
              <a:t>Not just selection from an existing item bank</a:t>
            </a:r>
          </a:p>
          <a:p>
            <a:pPr lvl="1"/>
            <a:r>
              <a:rPr lang="en-US" sz="2400" dirty="0"/>
              <a:t>Individualized – </a:t>
            </a:r>
            <a:r>
              <a:rPr lang="en-US" sz="2400" dirty="0" smtClean="0"/>
              <a:t>interesting and useful to </a:t>
            </a:r>
            <a:r>
              <a:rPr lang="en-US" sz="2400" i="1" dirty="0"/>
              <a:t>this</a:t>
            </a:r>
            <a:r>
              <a:rPr lang="en-US" sz="2400" dirty="0"/>
              <a:t> student </a:t>
            </a:r>
            <a:r>
              <a:rPr lang="en-US" sz="2400" i="1" dirty="0"/>
              <a:t>now</a:t>
            </a:r>
            <a:endParaRPr lang="en-US" sz="1600" dirty="0"/>
          </a:p>
          <a:p>
            <a:pPr lvl="1"/>
            <a:r>
              <a:rPr lang="en-US" sz="2400" dirty="0" smtClean="0">
                <a:solidFill>
                  <a:srgbClr val="0070C0"/>
                </a:solidFill>
              </a:rPr>
              <a:t>Need </a:t>
            </a:r>
            <a:r>
              <a:rPr lang="en-US" sz="2400" dirty="0">
                <a:solidFill>
                  <a:srgbClr val="0070C0"/>
                </a:solidFill>
              </a:rPr>
              <a:t>a </a:t>
            </a:r>
            <a:r>
              <a:rPr lang="en-US" sz="2400" b="1" dirty="0">
                <a:solidFill>
                  <a:srgbClr val="0070C0"/>
                </a:solidFill>
              </a:rPr>
              <a:t>learning </a:t>
            </a:r>
            <a:r>
              <a:rPr lang="en-US" sz="2400" b="1" dirty="0" smtClean="0">
                <a:solidFill>
                  <a:srgbClr val="0070C0"/>
                </a:solidFill>
              </a:rPr>
              <a:t>model </a:t>
            </a:r>
            <a:r>
              <a:rPr lang="en-US" sz="2400" dirty="0" smtClean="0">
                <a:solidFill>
                  <a:srgbClr val="0070C0"/>
                </a:solidFill>
              </a:rPr>
              <a:t>to predict effect on student</a:t>
            </a:r>
          </a:p>
          <a:p>
            <a:pPr lvl="2"/>
            <a:r>
              <a:rPr lang="en-US" sz="2000" dirty="0" smtClean="0">
                <a:solidFill>
                  <a:srgbClr val="0070C0"/>
                </a:solidFill>
              </a:rPr>
              <a:t>Construct stimuli that are predicted to achieve a desired effect</a:t>
            </a:r>
          </a:p>
          <a:p>
            <a:pPr lvl="2"/>
            <a:r>
              <a:rPr lang="en-US" sz="2000" dirty="0" smtClean="0">
                <a:solidFill>
                  <a:srgbClr val="0070C0"/>
                </a:solidFill>
              </a:rPr>
              <a:t>If the actual effect doesn’t match, adjust learning model’s parameters</a:t>
            </a:r>
            <a:endParaRPr lang="en-US" sz="2000" dirty="0">
              <a:solidFill>
                <a:srgbClr val="0070C0"/>
              </a:solidFill>
            </a:endParaRPr>
          </a:p>
        </p:txBody>
      </p:sp>
      <p:sp>
        <p:nvSpPr>
          <p:cNvPr id="3" name="Slide Number Placeholder 2"/>
          <p:cNvSpPr>
            <a:spLocks noGrp="1"/>
          </p:cNvSpPr>
          <p:nvPr>
            <p:ph type="sldNum" sz="quarter" idx="10"/>
          </p:nvPr>
        </p:nvSpPr>
        <p:spPr/>
        <p:txBody>
          <a:bodyPr/>
          <a:lstStyle/>
          <a:p>
            <a:fld id="{31A35EC1-B1B4-4FA8-B2AD-670C5F0CF62D}" type="slidenum">
              <a:rPr lang="en-US" smtClean="0">
                <a:solidFill>
                  <a:srgbClr val="000000"/>
                </a:solidFill>
              </a:rPr>
              <a:pPr/>
              <a:t>6</a:t>
            </a:fld>
            <a:endParaRPr lang="en-US">
              <a:solidFill>
                <a:srgbClr val="000000"/>
              </a:solidFill>
            </a:endParaRPr>
          </a:p>
        </p:txBody>
      </p:sp>
      <p:sp>
        <p:nvSpPr>
          <p:cNvPr id="896004" name="Text Box 3"/>
          <p:cNvSpPr txBox="1">
            <a:spLocks noChangeArrowheads="1"/>
          </p:cNvSpPr>
          <p:nvPr/>
        </p:nvSpPr>
        <p:spPr bwMode="auto">
          <a:xfrm>
            <a:off x="4413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9pPr>
          </a:lstStyle>
          <a:p>
            <a:pPr algn="l" eaLnBrk="1" hangingPunct="1">
              <a:buClrTx/>
              <a:buSzTx/>
              <a:buFontTx/>
              <a:buNone/>
            </a:pPr>
            <a:endParaRPr lang="en-US" sz="24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4725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sz="3400" dirty="0" smtClean="0"/>
              <a:t>Harder Task: </a:t>
            </a:r>
            <a:r>
              <a:rPr lang="en-US" sz="3400" dirty="0" smtClean="0"/>
              <a:t>Interpret German sentence</a:t>
            </a:r>
            <a:endParaRPr lang="en-US" sz="3400" dirty="0"/>
          </a:p>
        </p:txBody>
      </p:sp>
      <p:sp>
        <p:nvSpPr>
          <p:cNvPr id="2" name="Content Placeholder 1"/>
          <p:cNvSpPr>
            <a:spLocks noGrp="1"/>
          </p:cNvSpPr>
          <p:nvPr>
            <p:ph idx="1"/>
          </p:nvPr>
        </p:nvSpPr>
        <p:spPr>
          <a:xfrm>
            <a:off x="457200" y="1219200"/>
            <a:ext cx="8686800" cy="4530725"/>
          </a:xfrm>
        </p:spPr>
        <p:txBody>
          <a:bodyPr/>
          <a:lstStyle/>
          <a:p>
            <a:r>
              <a:rPr lang="en-US" sz="2800" dirty="0" err="1" smtClean="0">
                <a:hlinkClick r:id="rId3"/>
              </a:rPr>
              <a:t>MTurkers</a:t>
            </a:r>
            <a:r>
              <a:rPr lang="en-US" sz="2800" dirty="0" smtClean="0">
                <a:hlinkClick r:id="rId3"/>
              </a:rPr>
              <a:t> are asked</a:t>
            </a:r>
            <a:r>
              <a:rPr lang="en-US" sz="2800" dirty="0" smtClean="0"/>
              <a:t> to translate a German sentence</a:t>
            </a:r>
          </a:p>
          <a:p>
            <a:pPr lvl="1"/>
            <a:r>
              <a:rPr lang="en-US" sz="2400" dirty="0" smtClean="0"/>
              <a:t>They are allowed to peek first at some words – but not all</a:t>
            </a:r>
          </a:p>
          <a:p>
            <a:endParaRPr lang="en-US" sz="2800" dirty="0"/>
          </a:p>
          <a:p>
            <a:r>
              <a:rPr lang="en-US" sz="2800" dirty="0" smtClean="0"/>
              <a:t>What words do they think they understand?</a:t>
            </a:r>
          </a:p>
          <a:p>
            <a:pPr lvl="1"/>
            <a:r>
              <a:rPr lang="en-US" sz="2400" dirty="0" smtClean="0"/>
              <a:t>And are they right: do they actually understand them?</a:t>
            </a:r>
          </a:p>
          <a:p>
            <a:r>
              <a:rPr lang="en-US" sz="2800" dirty="0" smtClean="0"/>
              <a:t>Which words are most helpful in guessing which other words?</a:t>
            </a:r>
          </a:p>
          <a:p>
            <a:r>
              <a:rPr lang="en-US" sz="2800" dirty="0" smtClean="0"/>
              <a:t>Again, fit a competence model that we can start with.</a:t>
            </a:r>
            <a:endParaRPr lang="en-US" sz="2800" dirty="0" smtClean="0"/>
          </a:p>
          <a:p>
            <a:r>
              <a:rPr lang="en-US" sz="2800" dirty="0" smtClean="0"/>
              <a:t>And perhaps a learning model: do our subjects improve?</a:t>
            </a:r>
            <a:endParaRPr lang="en-US" sz="2800" dirty="0" smtClean="0"/>
          </a:p>
          <a:p>
            <a:pPr lvl="1"/>
            <a:endParaRPr lang="en-US" sz="2400" dirty="0" smtClean="0"/>
          </a:p>
        </p:txBody>
      </p:sp>
      <p:sp>
        <p:nvSpPr>
          <p:cNvPr id="3" name="Slide Number Placeholder 2"/>
          <p:cNvSpPr>
            <a:spLocks noGrp="1"/>
          </p:cNvSpPr>
          <p:nvPr>
            <p:ph type="sldNum" sz="quarter" idx="10"/>
          </p:nvPr>
        </p:nvSpPr>
        <p:spPr/>
        <p:txBody>
          <a:bodyPr/>
          <a:lstStyle/>
          <a:p>
            <a:fld id="{31A35EC1-B1B4-4FA8-B2AD-670C5F0CF62D}" type="slidenum">
              <a:rPr lang="en-US" smtClean="0">
                <a:solidFill>
                  <a:srgbClr val="000000"/>
                </a:solidFill>
              </a:rPr>
              <a:pPr/>
              <a:t>60</a:t>
            </a:fld>
            <a:endParaRPr lang="en-US">
              <a:solidFill>
                <a:srgbClr val="000000"/>
              </a:solidFill>
            </a:endParaRPr>
          </a:p>
        </p:txBody>
      </p:sp>
      <p:sp>
        <p:nvSpPr>
          <p:cNvPr id="896004" name="Text Box 3"/>
          <p:cNvSpPr txBox="1">
            <a:spLocks noChangeArrowheads="1"/>
          </p:cNvSpPr>
          <p:nvPr/>
        </p:nvSpPr>
        <p:spPr bwMode="auto">
          <a:xfrm>
            <a:off x="4413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9pPr>
          </a:lstStyle>
          <a:p>
            <a:pPr algn="l" eaLnBrk="1" hangingPunct="1">
              <a:buClrTx/>
              <a:buSzTx/>
              <a:buFontTx/>
              <a:buNone/>
            </a:pPr>
            <a:endParaRPr lang="en-US" sz="24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57285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Extensions to the System</a:t>
            </a:r>
            <a:endParaRPr lang="en-US" dirty="0"/>
          </a:p>
        </p:txBody>
      </p:sp>
      <p:sp>
        <p:nvSpPr>
          <p:cNvPr id="3" name="Content Placeholder 2"/>
          <p:cNvSpPr>
            <a:spLocks noGrp="1"/>
          </p:cNvSpPr>
          <p:nvPr>
            <p:ph idx="1"/>
          </p:nvPr>
        </p:nvSpPr>
        <p:spPr>
          <a:xfrm>
            <a:off x="228600" y="1371600"/>
            <a:ext cx="8915400" cy="4530725"/>
          </a:xfrm>
        </p:spPr>
        <p:txBody>
          <a:bodyPr/>
          <a:lstStyle/>
          <a:p>
            <a:r>
              <a:rPr lang="en-US" dirty="0" smtClean="0">
                <a:solidFill>
                  <a:schemeClr val="accent1"/>
                </a:solidFill>
              </a:rPr>
              <a:t>Intersperse quizzes with macaronic reading</a:t>
            </a:r>
          </a:p>
          <a:p>
            <a:pPr lvl="1"/>
            <a:r>
              <a:rPr lang="en-US" dirty="0" smtClean="0"/>
              <a:t>Provides an incentive to the student</a:t>
            </a:r>
          </a:p>
          <a:p>
            <a:pPr lvl="1"/>
            <a:r>
              <a:rPr lang="en-US" dirty="0" smtClean="0"/>
              <a:t>Gathers cleaner info about student’s current competence</a:t>
            </a:r>
          </a:p>
          <a:p>
            <a:r>
              <a:rPr lang="en-US" dirty="0" smtClean="0">
                <a:solidFill>
                  <a:schemeClr val="accent1"/>
                </a:solidFill>
              </a:rPr>
              <a:t>Demand macaronic writing too</a:t>
            </a:r>
          </a:p>
          <a:p>
            <a:pPr lvl="1"/>
            <a:r>
              <a:rPr lang="en-US" dirty="0" smtClean="0"/>
              <a:t>Ask student to write freely, </a:t>
            </a:r>
            <a:r>
              <a:rPr lang="en-US" dirty="0" err="1" smtClean="0"/>
              <a:t>macaronically</a:t>
            </a:r>
            <a:r>
              <a:rPr lang="en-US" dirty="0" smtClean="0"/>
              <a:t> if needed</a:t>
            </a:r>
          </a:p>
          <a:p>
            <a:pPr lvl="2"/>
            <a:r>
              <a:rPr lang="en-US" dirty="0" smtClean="0"/>
              <a:t>Similar to “inventive spelling” for young children</a:t>
            </a:r>
          </a:p>
          <a:p>
            <a:pPr lvl="2"/>
            <a:r>
              <a:rPr lang="en-US" dirty="0" smtClean="0"/>
              <a:t>Provides incentive to recall foreign words, learn gender, etc.</a:t>
            </a:r>
          </a:p>
          <a:p>
            <a:pPr lvl="1"/>
            <a:r>
              <a:rPr lang="en-US" dirty="0" smtClean="0"/>
              <a:t>Suggest modest edits to make text more foreign</a:t>
            </a:r>
          </a:p>
          <a:p>
            <a:r>
              <a:rPr lang="en-US" dirty="0" smtClean="0">
                <a:solidFill>
                  <a:schemeClr val="accent1"/>
                </a:solidFill>
              </a:rPr>
              <a:t>Speaking and listening </a:t>
            </a:r>
          </a:p>
          <a:p>
            <a:pPr lvl="1"/>
            <a:r>
              <a:rPr lang="en-US" dirty="0" smtClean="0"/>
              <a:t>Others have worked on this; integrate with macaroni</a:t>
            </a:r>
          </a:p>
          <a:p>
            <a:pPr lvl="1"/>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61</a:t>
            </a:fld>
            <a:endParaRPr lang="en-US"/>
          </a:p>
        </p:txBody>
      </p:sp>
      <p:pic>
        <p:nvPicPr>
          <p:cNvPr id="7" name="Picture 7" descr="http://content.mycutegraphics.com/graphics/food/macaroni-and-chee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03" y="731838"/>
            <a:ext cx="2096897" cy="86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70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sz="3400" dirty="0" smtClean="0"/>
              <a:t>Educational Technology</a:t>
            </a:r>
            <a:endParaRPr lang="en-US" sz="3400" dirty="0"/>
          </a:p>
        </p:txBody>
      </p:sp>
      <p:sp>
        <p:nvSpPr>
          <p:cNvPr id="2" name="Content Placeholder 1"/>
          <p:cNvSpPr>
            <a:spLocks noGrp="1"/>
          </p:cNvSpPr>
          <p:nvPr>
            <p:ph idx="1"/>
          </p:nvPr>
        </p:nvSpPr>
        <p:spPr/>
        <p:txBody>
          <a:bodyPr/>
          <a:lstStyle/>
          <a:p>
            <a:pPr marL="0" indent="0">
              <a:buNone/>
            </a:pPr>
            <a:endParaRPr lang="en-US" sz="2800" dirty="0" smtClean="0"/>
          </a:p>
          <a:p>
            <a:endParaRPr lang="en-US" sz="2800" dirty="0" smtClean="0"/>
          </a:p>
        </p:txBody>
      </p:sp>
      <p:sp>
        <p:nvSpPr>
          <p:cNvPr id="3" name="Slide Number Placeholder 2"/>
          <p:cNvSpPr>
            <a:spLocks noGrp="1"/>
          </p:cNvSpPr>
          <p:nvPr>
            <p:ph type="sldNum" sz="quarter" idx="10"/>
          </p:nvPr>
        </p:nvSpPr>
        <p:spPr>
          <a:xfrm>
            <a:off x="8458200" y="6324600"/>
            <a:ext cx="685800" cy="457200"/>
          </a:xfrm>
        </p:spPr>
        <p:txBody>
          <a:bodyPr/>
          <a:lstStyle/>
          <a:p>
            <a:fld id="{31A35EC1-B1B4-4FA8-B2AD-670C5F0CF62D}" type="slidenum">
              <a:rPr lang="en-US" smtClean="0">
                <a:solidFill>
                  <a:srgbClr val="000000"/>
                </a:solidFill>
              </a:rPr>
              <a:pPr/>
              <a:t>62</a:t>
            </a:fld>
            <a:endParaRPr lang="en-US" dirty="0">
              <a:solidFill>
                <a:srgbClr val="000000"/>
              </a:solidFill>
            </a:endParaRPr>
          </a:p>
        </p:txBody>
      </p:sp>
      <p:sp>
        <p:nvSpPr>
          <p:cNvPr id="896004" name="Text Box 3"/>
          <p:cNvSpPr txBox="1">
            <a:spLocks noChangeArrowheads="1"/>
          </p:cNvSpPr>
          <p:nvPr/>
        </p:nvSpPr>
        <p:spPr bwMode="auto">
          <a:xfrm>
            <a:off x="441325" y="1336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1pPr>
            <a:lvl2pPr marL="742950" indent="-28575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2pPr>
            <a:lvl3pPr marL="11430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3pPr>
            <a:lvl4pPr marL="16002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4pPr>
            <a:lvl5pPr marL="2057400" indent="-228600">
              <a:spcBef>
                <a:spcPct val="0"/>
              </a:spcBef>
              <a:tabLst>
                <a:tab pos="1255713" algn="l"/>
              </a:tabLst>
              <a:defRPr sz="1400" b="1">
                <a:solidFill>
                  <a:schemeClr val="tx1"/>
                </a:solidFill>
                <a:latin typeface="Comic Sans MS" panose="030F0702030302020204" pitchFamily="66" charset="0"/>
                <a:cs typeface="Arial" panose="020B0604020202020204" pitchFamily="34" charset="0"/>
              </a:defRPr>
            </a:lvl5pPr>
            <a:lvl6pPr marL="25146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6pPr>
            <a:lvl7pPr marL="29718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7pPr>
            <a:lvl8pPr marL="34290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8pPr>
            <a:lvl9pPr marL="3886200" indent="-228600" algn="ctr" eaLnBrk="0" fontAlgn="base" hangingPunct="0">
              <a:spcBef>
                <a:spcPct val="0"/>
              </a:spcBef>
              <a:spcAft>
                <a:spcPct val="0"/>
              </a:spcAft>
              <a:tabLst>
                <a:tab pos="1255713" algn="l"/>
              </a:tabLst>
              <a:defRPr sz="1400" b="1">
                <a:solidFill>
                  <a:schemeClr val="tx1"/>
                </a:solidFill>
                <a:latin typeface="Comic Sans MS" panose="030F0702030302020204" pitchFamily="66" charset="0"/>
                <a:cs typeface="Arial" panose="020B0604020202020204" pitchFamily="34" charset="0"/>
              </a:defRPr>
            </a:lvl9pPr>
          </a:lstStyle>
          <a:p>
            <a:pPr algn="l" eaLnBrk="1" hangingPunct="1">
              <a:buClrTx/>
              <a:buSzTx/>
              <a:buFontTx/>
              <a:buNone/>
            </a:pPr>
            <a:endParaRPr lang="en-US" sz="2400" b="0">
              <a:solidFill>
                <a:srgbClr val="000000"/>
              </a:solidFill>
              <a:latin typeface="Times New Roman" panose="02020603050405020304" pitchFamily="18" charset="0"/>
            </a:endParaRPr>
          </a:p>
        </p:txBody>
      </p:sp>
      <p:sp>
        <p:nvSpPr>
          <p:cNvPr id="24" name="Content Placeholder 1"/>
          <p:cNvSpPr txBox="1">
            <a:spLocks/>
          </p:cNvSpPr>
          <p:nvPr/>
        </p:nvSpPr>
        <p:spPr bwMode="auto">
          <a:xfrm>
            <a:off x="332874" y="1219200"/>
            <a:ext cx="8839200" cy="433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Clr>
                <a:srgbClr val="CC9900"/>
              </a:buClr>
            </a:pPr>
            <a:r>
              <a:rPr lang="en-US" sz="2800" b="1" dirty="0" smtClean="0">
                <a:solidFill>
                  <a:srgbClr val="000000"/>
                </a:solidFill>
              </a:rPr>
              <a:t>Main point of this talk</a:t>
            </a:r>
          </a:p>
          <a:p>
            <a:pPr lvl="1" eaLnBrk="1" hangingPunct="1">
              <a:buClr>
                <a:srgbClr val="3B812F"/>
              </a:buClr>
            </a:pPr>
            <a:r>
              <a:rPr lang="en-US" sz="2400" dirty="0" smtClean="0">
                <a:solidFill>
                  <a:srgbClr val="000000"/>
                </a:solidFill>
              </a:rPr>
              <a:t>To be useful in education, AI doesn’t have to be so smart.</a:t>
            </a:r>
          </a:p>
          <a:p>
            <a:pPr lvl="1" eaLnBrk="1" hangingPunct="1">
              <a:buClr>
                <a:srgbClr val="3B812F"/>
              </a:buClr>
            </a:pPr>
            <a:r>
              <a:rPr lang="en-US" sz="2400" dirty="0" smtClean="0">
                <a:solidFill>
                  <a:srgbClr val="000000"/>
                </a:solidFill>
              </a:rPr>
              <a:t>It just has to be smarter than you.</a:t>
            </a:r>
          </a:p>
          <a:p>
            <a:pPr lvl="2" eaLnBrk="1" hangingPunct="1">
              <a:buClr>
                <a:srgbClr val="CC9900"/>
              </a:buClr>
            </a:pPr>
            <a:r>
              <a:rPr lang="en-US" sz="2000" dirty="0" smtClean="0">
                <a:solidFill>
                  <a:srgbClr val="000000"/>
                </a:solidFill>
              </a:rPr>
              <a:t>At least, in the subject matter.  </a:t>
            </a:r>
            <a:br>
              <a:rPr lang="en-US" sz="2000" dirty="0" smtClean="0">
                <a:solidFill>
                  <a:srgbClr val="000000"/>
                </a:solidFill>
              </a:rPr>
            </a:br>
            <a:r>
              <a:rPr lang="en-US" sz="2000" dirty="0" smtClean="0">
                <a:solidFill>
                  <a:srgbClr val="000000"/>
                </a:solidFill>
              </a:rPr>
              <a:t>That’s how it has something to teach you.</a:t>
            </a:r>
          </a:p>
          <a:p>
            <a:pPr lvl="1" eaLnBrk="1" hangingPunct="1">
              <a:buClr>
                <a:srgbClr val="3B812F"/>
              </a:buClr>
            </a:pPr>
            <a:r>
              <a:rPr lang="en-US" sz="2400" dirty="0" smtClean="0">
                <a:solidFill>
                  <a:srgbClr val="000000"/>
                </a:solidFill>
              </a:rPr>
              <a:t>It also has to know how to teach.</a:t>
            </a:r>
          </a:p>
          <a:p>
            <a:pPr lvl="2" eaLnBrk="1" hangingPunct="1">
              <a:buClr>
                <a:srgbClr val="CC9900"/>
              </a:buClr>
            </a:pPr>
            <a:r>
              <a:rPr lang="en-US" sz="2000" dirty="0" smtClean="0">
                <a:solidFill>
                  <a:srgbClr val="000000"/>
                </a:solidFill>
              </a:rPr>
              <a:t>Needs at least a crude idea of what your learning looks like.</a:t>
            </a:r>
          </a:p>
          <a:p>
            <a:pPr lvl="2" eaLnBrk="1" hangingPunct="1">
              <a:buClr>
                <a:srgbClr val="CC9900"/>
              </a:buClr>
            </a:pPr>
            <a:r>
              <a:rPr lang="en-US" sz="2000" dirty="0" smtClean="0">
                <a:solidFill>
                  <a:srgbClr val="000000"/>
                </a:solidFill>
              </a:rPr>
              <a:t>But it got smart itself via machine learning …</a:t>
            </a:r>
            <a:br>
              <a:rPr lang="en-US" sz="2000" dirty="0" smtClean="0">
                <a:solidFill>
                  <a:srgbClr val="000000"/>
                </a:solidFill>
              </a:rPr>
            </a:br>
            <a:r>
              <a:rPr lang="en-US" sz="2000" dirty="0" smtClean="0">
                <a:solidFill>
                  <a:srgbClr val="000000"/>
                </a:solidFill>
              </a:rPr>
              <a:t>… which might not be a terrible model of human learning.</a:t>
            </a:r>
          </a:p>
          <a:p>
            <a:pPr lvl="1" eaLnBrk="1" hangingPunct="1">
              <a:buClr>
                <a:srgbClr val="3B812F"/>
              </a:buClr>
            </a:pPr>
            <a:endParaRPr lang="en-US" sz="2000" dirty="0">
              <a:solidFill>
                <a:srgbClr val="000000"/>
              </a:solidFill>
            </a:endParaRPr>
          </a:p>
        </p:txBody>
      </p:sp>
      <p:grpSp>
        <p:nvGrpSpPr>
          <p:cNvPr id="4" name="Group 3"/>
          <p:cNvGrpSpPr/>
          <p:nvPr/>
        </p:nvGrpSpPr>
        <p:grpSpPr>
          <a:xfrm>
            <a:off x="4738437" y="298659"/>
            <a:ext cx="4191000" cy="1522412"/>
            <a:chOff x="0" y="2170112"/>
            <a:chExt cx="9220200" cy="3390900"/>
          </a:xfrm>
        </p:grpSpPr>
        <p:pic>
          <p:nvPicPr>
            <p:cNvPr id="9" name="Picture 4" descr="https://image-gr.s3.envato.com/files/88514761/Cartoon%20Cave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03975" y="2362200"/>
              <a:ext cx="2816225" cy="29322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colourbox.com/preview/6980004-cartoon-caveman-running-away-from-sabertooth.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0" y="2170112"/>
              <a:ext cx="7620000" cy="33909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600200" y="4800600"/>
            <a:ext cx="7010400" cy="2069603"/>
            <a:chOff x="1600200" y="4800600"/>
            <a:chExt cx="7010400" cy="2069603"/>
          </a:xfrm>
        </p:grpSpPr>
        <p:pic>
          <p:nvPicPr>
            <p:cNvPr id="11" name="Picture 8" descr="http://ame2.asu.edu/faculty/burleson/site/image/adithya.jpg"/>
            <p:cNvPicPr>
              <a:picLocks noChangeAspect="1" noChangeArrowheads="1"/>
            </p:cNvPicPr>
            <p:nvPr/>
          </p:nvPicPr>
          <p:blipFill rotWithShape="1">
            <a:blip r:embed="rId5">
              <a:extLst>
                <a:ext uri="{28A0092B-C50C-407E-A947-70E740481C1C}">
                  <a14:useLocalDpi xmlns:a14="http://schemas.microsoft.com/office/drawing/2010/main" val="0"/>
                </a:ext>
              </a:extLst>
            </a:blip>
            <a:srcRect l="19891"/>
            <a:stretch/>
          </p:blipFill>
          <p:spPr bwMode="auto">
            <a:xfrm>
              <a:off x="6606994" y="4867274"/>
              <a:ext cx="960216" cy="12186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p:cNvSpPr txBox="1">
              <a:spLocks noChangeArrowheads="1"/>
            </p:cNvSpPr>
            <p:nvPr/>
          </p:nvSpPr>
          <p:spPr bwMode="auto">
            <a:xfrm>
              <a:off x="4038600" y="6093321"/>
              <a:ext cx="13509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dirty="0" err="1" smtClean="0">
                  <a:solidFill>
                    <a:schemeClr val="accent2"/>
                  </a:solidFill>
                </a:rPr>
                <a:t>Chadia</a:t>
              </a:r>
              <a:r>
                <a:rPr lang="en-US" sz="2200" dirty="0" smtClean="0">
                  <a:solidFill>
                    <a:schemeClr val="accent2"/>
                  </a:solidFill>
                </a:rPr>
                <a:t/>
              </a:r>
              <a:br>
                <a:rPr lang="en-US" sz="2200" dirty="0" smtClean="0">
                  <a:solidFill>
                    <a:schemeClr val="accent2"/>
                  </a:solidFill>
                </a:rPr>
              </a:br>
              <a:r>
                <a:rPr lang="en-US" sz="2200" dirty="0" err="1" smtClean="0">
                  <a:solidFill>
                    <a:schemeClr val="accent2"/>
                  </a:solidFill>
                </a:rPr>
                <a:t>Abras</a:t>
              </a:r>
              <a:endParaRPr lang="en-US" sz="2200" dirty="0">
                <a:solidFill>
                  <a:schemeClr val="accent2"/>
                </a:solidFill>
              </a:endParaRPr>
            </a:p>
          </p:txBody>
        </p:sp>
        <p:pic>
          <p:nvPicPr>
            <p:cNvPr id="13" name="Picture 6" descr="http://education.jhu.edu/sebin/f/l/Chadia%20Abras_4_pyramid.jpg"/>
            <p:cNvPicPr>
              <a:picLocks noChangeAspect="1" noChangeArrowheads="1"/>
            </p:cNvPicPr>
            <p:nvPr/>
          </p:nvPicPr>
          <p:blipFill rotWithShape="1">
            <a:blip r:embed="rId6">
              <a:extLst>
                <a:ext uri="{28A0092B-C50C-407E-A947-70E740481C1C}">
                  <a14:useLocalDpi xmlns:a14="http://schemas.microsoft.com/office/drawing/2010/main" val="0"/>
                </a:ext>
              </a:extLst>
            </a:blip>
            <a:srcRect l="13388" r="8276" b="6026"/>
            <a:stretch/>
          </p:blipFill>
          <p:spPr bwMode="auto">
            <a:xfrm>
              <a:off x="4246566" y="4836216"/>
              <a:ext cx="990600" cy="11883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800600"/>
              <a:ext cx="904471"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5"/>
            <p:cNvSpPr txBox="1">
              <a:spLocks noChangeArrowheads="1"/>
            </p:cNvSpPr>
            <p:nvPr/>
          </p:nvSpPr>
          <p:spPr bwMode="auto">
            <a:xfrm>
              <a:off x="2819400" y="6100762"/>
              <a:ext cx="1219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dirty="0" smtClean="0">
                  <a:solidFill>
                    <a:schemeClr val="accent2"/>
                  </a:solidFill>
                </a:rPr>
                <a:t>Philipp</a:t>
              </a:r>
              <a:br>
                <a:rPr lang="en-US" sz="2200" dirty="0" smtClean="0">
                  <a:solidFill>
                    <a:schemeClr val="accent2"/>
                  </a:solidFill>
                </a:rPr>
              </a:br>
              <a:r>
                <a:rPr lang="en-US" sz="2200" dirty="0" smtClean="0">
                  <a:solidFill>
                    <a:schemeClr val="accent2"/>
                  </a:solidFill>
                </a:rPr>
                <a:t>Koehn</a:t>
              </a:r>
              <a:endParaRPr lang="en-US" sz="2200" dirty="0">
                <a:solidFill>
                  <a:schemeClr val="accent2"/>
                </a:solidFill>
              </a:endParaRPr>
            </a:p>
          </p:txBody>
        </p:sp>
        <p:sp>
          <p:nvSpPr>
            <p:cNvPr id="17" name="Text Box 15"/>
            <p:cNvSpPr txBox="1">
              <a:spLocks noChangeArrowheads="1"/>
            </p:cNvSpPr>
            <p:nvPr/>
          </p:nvSpPr>
          <p:spPr bwMode="auto">
            <a:xfrm>
              <a:off x="6576610" y="6093321"/>
              <a:ext cx="203399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200" dirty="0" err="1" smtClean="0">
                  <a:solidFill>
                    <a:schemeClr val="accent2"/>
                  </a:solidFill>
                </a:rPr>
                <a:t>Adithya</a:t>
              </a:r>
              <a:r>
                <a:rPr lang="en-US" sz="2200" dirty="0" smtClean="0">
                  <a:solidFill>
                    <a:schemeClr val="accent2"/>
                  </a:solidFill>
                </a:rPr>
                <a:t> </a:t>
              </a:r>
              <a:r>
                <a:rPr lang="en-US" sz="2200" dirty="0" err="1" smtClean="0">
                  <a:solidFill>
                    <a:schemeClr val="accent2"/>
                  </a:solidFill>
                </a:rPr>
                <a:t>Renduchintala</a:t>
              </a:r>
              <a:endParaRPr lang="en-US" sz="2200" dirty="0">
                <a:solidFill>
                  <a:schemeClr val="accent2"/>
                </a:solidFill>
              </a:endParaRPr>
            </a:p>
          </p:txBody>
        </p:sp>
        <p:sp>
          <p:nvSpPr>
            <p:cNvPr id="18" name="Text Box 15"/>
            <p:cNvSpPr txBox="1">
              <a:spLocks noChangeArrowheads="1"/>
            </p:cNvSpPr>
            <p:nvPr/>
          </p:nvSpPr>
          <p:spPr bwMode="auto">
            <a:xfrm>
              <a:off x="5128810" y="6100762"/>
              <a:ext cx="13509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dirty="0" smtClean="0">
                  <a:solidFill>
                    <a:schemeClr val="accent2"/>
                  </a:solidFill>
                </a:rPr>
                <a:t>Rebecca</a:t>
              </a:r>
              <a:br>
                <a:rPr lang="en-US" sz="2200" dirty="0" smtClean="0">
                  <a:solidFill>
                    <a:schemeClr val="accent2"/>
                  </a:solidFill>
                </a:rPr>
              </a:br>
              <a:r>
                <a:rPr lang="en-US" sz="2200" dirty="0" smtClean="0">
                  <a:solidFill>
                    <a:schemeClr val="accent2"/>
                  </a:solidFill>
                </a:rPr>
                <a:t>Knowles</a:t>
              </a:r>
              <a:endParaRPr lang="en-US" sz="2200" dirty="0">
                <a:solidFill>
                  <a:schemeClr val="accent2"/>
                </a:solidFill>
              </a:endParaRPr>
            </a:p>
          </p:txBody>
        </p:sp>
        <p:pic>
          <p:nvPicPr>
            <p:cNvPr id="19" name="Picture 4" descr="http://www.cs.jhu.edu/~phi/koehn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9587" y="4836216"/>
              <a:ext cx="933447" cy="12496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33610" y="4867274"/>
              <a:ext cx="867861" cy="1218606"/>
            </a:xfrm>
            <a:prstGeom prst="rect">
              <a:avLst/>
            </a:prstGeom>
          </p:spPr>
        </p:pic>
        <p:sp>
          <p:nvSpPr>
            <p:cNvPr id="21" name="Text Box 15"/>
            <p:cNvSpPr txBox="1">
              <a:spLocks noChangeArrowheads="1"/>
            </p:cNvSpPr>
            <p:nvPr/>
          </p:nvSpPr>
          <p:spPr bwMode="auto">
            <a:xfrm>
              <a:off x="1600200" y="6091238"/>
              <a:ext cx="13509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dirty="0" smtClean="0">
                  <a:solidFill>
                    <a:schemeClr val="accent2"/>
                  </a:solidFill>
                </a:rPr>
                <a:t>Jason</a:t>
              </a:r>
              <a:br>
                <a:rPr lang="en-US" sz="2200" dirty="0" smtClean="0">
                  <a:solidFill>
                    <a:schemeClr val="accent2"/>
                  </a:solidFill>
                </a:rPr>
              </a:br>
              <a:r>
                <a:rPr lang="en-US" sz="2200" dirty="0" smtClean="0">
                  <a:solidFill>
                    <a:schemeClr val="accent2"/>
                  </a:solidFill>
                </a:rPr>
                <a:t>Eisner</a:t>
              </a:r>
              <a:endParaRPr lang="en-US" sz="2200" dirty="0">
                <a:solidFill>
                  <a:schemeClr val="accent2"/>
                </a:solidFill>
              </a:endParaRPr>
            </a:p>
          </p:txBody>
        </p:sp>
        <p:sp>
          <p:nvSpPr>
            <p:cNvPr id="5" name="Rectangle 4"/>
            <p:cNvSpPr/>
            <p:nvPr/>
          </p:nvSpPr>
          <p:spPr>
            <a:xfrm>
              <a:off x="1676400" y="6096000"/>
              <a:ext cx="5972935" cy="8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02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Immersion: Learning through Doing</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7</a:t>
            </a:fld>
            <a:endParaRPr lang="en-US"/>
          </a:p>
        </p:txBody>
      </p:sp>
      <p:pic>
        <p:nvPicPr>
          <p:cNvPr id="2050" name="Picture 2" descr="http://images.clipartpanda.com/driver-clipart-Driving-School-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17638"/>
            <a:ext cx="47625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77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Immersion: Learning through Doing</a:t>
            </a:r>
            <a:endParaRPr lang="en-US" dirty="0"/>
          </a:p>
        </p:txBody>
      </p:sp>
      <p:sp>
        <p:nvSpPr>
          <p:cNvPr id="4" name="Slide Number Placeholder 3"/>
          <p:cNvSpPr>
            <a:spLocks noGrp="1"/>
          </p:cNvSpPr>
          <p:nvPr>
            <p:ph type="sldNum" sz="quarter" idx="10"/>
          </p:nvPr>
        </p:nvSpPr>
        <p:spPr/>
        <p:txBody>
          <a:bodyPr/>
          <a:lstStyle/>
          <a:p>
            <a:fld id="{31A35EC1-B1B4-4FA8-B2AD-670C5F0CF62D}" type="slidenum">
              <a:rPr lang="en-US" smtClean="0"/>
              <a:pPr/>
              <a:t>8</a:t>
            </a:fld>
            <a:endParaRPr lang="en-US"/>
          </a:p>
        </p:txBody>
      </p:sp>
      <p:pic>
        <p:nvPicPr>
          <p:cNvPr id="2050" name="Picture 2" descr="http://images.clipartpanda.com/driver-clipart-Driving-School-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322881"/>
            <a:ext cx="1371600" cy="11823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3-media4.ak.yelpcdn.com/bphoto/yIje-xZymarF-zj6hU7ggg/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5715000" cy="3019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600200"/>
            <a:ext cx="7954422" cy="461665"/>
          </a:xfrm>
          <a:prstGeom prst="rect">
            <a:avLst/>
          </a:prstGeom>
        </p:spPr>
        <p:txBody>
          <a:bodyPr wrap="none">
            <a:spAutoFit/>
          </a:bodyPr>
          <a:lstStyle/>
          <a:p>
            <a:pPr algn="l"/>
            <a:r>
              <a:rPr lang="en-US" sz="2400" dirty="0" smtClean="0"/>
              <a:t>Scaffolding: Provide enough support for student to succeed</a:t>
            </a:r>
            <a:endParaRPr lang="en-US" sz="2400" dirty="0"/>
          </a:p>
        </p:txBody>
      </p:sp>
    </p:spTree>
    <p:extLst>
      <p:ext uri="{BB962C8B-B14F-4D97-AF65-F5344CB8AC3E}">
        <p14:creationId xmlns:p14="http://schemas.microsoft.com/office/powerpoint/2010/main" val="31093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Immersion: Learning through Doing</a:t>
            </a:r>
            <a:endParaRPr lang="en-US" dirty="0"/>
          </a:p>
        </p:txBody>
      </p:sp>
      <p:sp>
        <p:nvSpPr>
          <p:cNvPr id="5" name="Content Placeholder 4"/>
          <p:cNvSpPr>
            <a:spLocks noGrp="1"/>
          </p:cNvSpPr>
          <p:nvPr>
            <p:ph idx="1"/>
          </p:nvPr>
        </p:nvSpPr>
        <p:spPr/>
        <p:txBody>
          <a:bodyPr/>
          <a:lstStyle/>
          <a:p>
            <a:pPr marL="0" indent="0">
              <a:buNone/>
            </a:pPr>
            <a:r>
              <a:rPr lang="en-US" sz="4400" dirty="0" smtClean="0"/>
              <a:t>Foreign language comprehension</a:t>
            </a:r>
          </a:p>
          <a:p>
            <a:endParaRPr lang="en-US" dirty="0" smtClean="0"/>
          </a:p>
          <a:p>
            <a:r>
              <a:rPr lang="en-US" dirty="0" smtClean="0"/>
              <a:t>Kids learn language through exposure</a:t>
            </a:r>
          </a:p>
          <a:p>
            <a:r>
              <a:rPr lang="en-US" dirty="0" smtClean="0"/>
              <a:t>So do L2 learners, eventually:</a:t>
            </a:r>
            <a:r>
              <a:rPr lang="en-US" dirty="0"/>
              <a:t/>
            </a:r>
            <a:br>
              <a:rPr lang="en-US" dirty="0"/>
            </a:br>
            <a:r>
              <a:rPr lang="en-US" sz="2400" dirty="0" smtClean="0"/>
              <a:t>“It </a:t>
            </a:r>
            <a:r>
              <a:rPr lang="en-US" sz="2400" dirty="0"/>
              <a:t>is widely agreed that much second language vocabulary </a:t>
            </a:r>
            <a:r>
              <a:rPr lang="en-US" sz="2400" dirty="0" smtClean="0"/>
              <a:t>learning occurs </a:t>
            </a:r>
            <a:r>
              <a:rPr lang="en-US" sz="2400" dirty="0"/>
              <a:t>incidentally while the learner is engaged in extensive reading</a:t>
            </a:r>
            <a:r>
              <a:rPr lang="en-US" sz="2400" dirty="0" smtClean="0"/>
              <a:t>.” </a:t>
            </a:r>
            <a:r>
              <a:rPr lang="en-US" sz="2000" dirty="0"/>
              <a:t>(</a:t>
            </a:r>
            <a:r>
              <a:rPr lang="en-US" sz="2000" dirty="0" err="1"/>
              <a:t>Huckin</a:t>
            </a:r>
            <a:r>
              <a:rPr lang="en-US" sz="2000" dirty="0"/>
              <a:t> &amp; </a:t>
            </a:r>
            <a:r>
              <a:rPr lang="en-US" sz="2000" dirty="0" err="1"/>
              <a:t>Coady</a:t>
            </a:r>
            <a:r>
              <a:rPr lang="en-US" sz="2000" dirty="0"/>
              <a:t>, 1999</a:t>
            </a:r>
            <a:r>
              <a:rPr lang="en-US" sz="2000" dirty="0" smtClean="0"/>
              <a:t>)</a:t>
            </a:r>
            <a:endParaRPr lang="en-US" sz="2400" dirty="0"/>
          </a:p>
          <a:p>
            <a:pPr marL="0" indent="0">
              <a:buNone/>
            </a:pPr>
            <a:r>
              <a:rPr lang="en-US" dirty="0"/>
              <a:t>	</a:t>
            </a:r>
          </a:p>
        </p:txBody>
      </p:sp>
      <p:sp>
        <p:nvSpPr>
          <p:cNvPr id="4" name="Slide Number Placeholder 3"/>
          <p:cNvSpPr>
            <a:spLocks noGrp="1"/>
          </p:cNvSpPr>
          <p:nvPr>
            <p:ph type="sldNum" sz="quarter" idx="10"/>
          </p:nvPr>
        </p:nvSpPr>
        <p:spPr/>
        <p:txBody>
          <a:bodyPr/>
          <a:lstStyle/>
          <a:p>
            <a:fld id="{31A35EC1-B1B4-4FA8-B2AD-670C5F0CF62D}" type="slidenum">
              <a:rPr lang="en-US" smtClean="0"/>
              <a:pPr/>
              <a:t>9</a:t>
            </a:fld>
            <a:endParaRPr lang="en-US"/>
          </a:p>
        </p:txBody>
      </p:sp>
      <p:pic>
        <p:nvPicPr>
          <p:cNvPr id="4098" name="Picture 2" descr="http://static.guim.co.uk/sys-images/Guardian/Pix/pictures/2009/3/23/1237806064989/Young-man-reading-a-book-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976798" y="4760120"/>
            <a:ext cx="1252802" cy="1503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map.co/s/381x252/51ca1389/images/enews/content/summer-reader-istock_000013941789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355" y="2589394"/>
            <a:ext cx="1960645" cy="129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0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2008-06.teachcl-cgw">
  <a:themeElements>
    <a:clrScheme name="3_2008-06.teachcl-cgw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3_2008-06.teachcl-cgw">
      <a:majorFont>
        <a:latin typeface="Garamond"/>
        <a:ea typeface=""/>
        <a:cs typeface="Arial"/>
      </a:majorFont>
      <a:minorFont>
        <a:latin typeface="Candar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2008-06.teachcl-cgw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2008-06.teachcl-cgw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2008-06.teachcl-cgw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2008-06.teachcl-cgw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3_2008-06.teachcl-cgw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3_2008-06.teachcl-cgw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3_2008-06.teachcl-cgw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3_2008-06.teachcl-cgw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3_2008-06.teachcl-cgw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2008-06.teachcl-cgw">
  <a:themeElements>
    <a:clrScheme name="2008-06.teachcl-cgw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008-06.teachcl-cgw">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1" charset="0"/>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1" charset="0"/>
            <a:cs typeface="Arial" charset="0"/>
          </a:defRPr>
        </a:defPPr>
      </a:lstStyle>
    </a:lnDef>
  </a:objectDefaults>
  <a:extraClrSchemeLst>
    <a:extraClrScheme>
      <a:clrScheme name="2008-06.teachcl-cgw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08-06.teachcl-cgw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08-06.teachcl-cgw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08-06.teachcl-cgw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008-06.teachcl-cgw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008-06.teachcl-cgw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008-06.teachcl-cgw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008-06.teachcl-cgw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008-06.teachcl-cgw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2004:Templates:Presentations:Designs:Bar Code</Template>
  <TotalTime>24285</TotalTime>
  <Words>3307</Words>
  <Application>Microsoft Office PowerPoint</Application>
  <PresentationFormat>On-screen Show (4:3)</PresentationFormat>
  <Paragraphs>506</Paragraphs>
  <Slides>62</Slides>
  <Notes>50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62</vt:i4>
      </vt:variant>
    </vt:vector>
  </HeadingPairs>
  <TitlesOfParts>
    <vt:vector size="70" baseType="lpstr">
      <vt:lpstr>Arial</vt:lpstr>
      <vt:lpstr>Candara</vt:lpstr>
      <vt:lpstr>Comic Sans MS</vt:lpstr>
      <vt:lpstr>Garamond</vt:lpstr>
      <vt:lpstr>Times New Roman</vt:lpstr>
      <vt:lpstr>Wingdings</vt:lpstr>
      <vt:lpstr>3_2008-06.teachcl-cgw</vt:lpstr>
      <vt:lpstr>5_2008-06.teachcl-cgw</vt:lpstr>
      <vt:lpstr>Gradually Learning to Read a Foreign Language:  Adaptive Partial Machine Translation</vt:lpstr>
      <vt:lpstr>Educational Technology</vt:lpstr>
      <vt:lpstr>Educational Technology</vt:lpstr>
      <vt:lpstr>Educational Technology</vt:lpstr>
      <vt:lpstr>Educational Technology</vt:lpstr>
      <vt:lpstr>Educational Technology</vt:lpstr>
      <vt:lpstr>Immersion: Learning through Doing</vt:lpstr>
      <vt:lpstr>Immersion: Learning through Doing</vt:lpstr>
      <vt:lpstr>Immersion: Learning through Doing</vt:lpstr>
      <vt:lpstr>Immersion: Learning through Doing</vt:lpstr>
      <vt:lpstr>Immersion: Learning through Doing</vt:lpstr>
      <vt:lpstr>Immersion: Learning through Doing</vt:lpstr>
      <vt:lpstr>Back to 1985</vt:lpstr>
      <vt:lpstr>Macaronic Language</vt:lpstr>
      <vt:lpstr>Computers Got Better Since 1985</vt:lpstr>
      <vt:lpstr>A Spectrum of Macaronic Text</vt:lpstr>
      <vt:lpstr>The Macaronic Reading Interface</vt:lpstr>
      <vt:lpstr>A Spectrum of Macaronic Text</vt:lpstr>
      <vt:lpstr>A Spectrum of Macaronic Text</vt:lpstr>
      <vt:lpstr>A Spectrum of Macaronic Text</vt:lpstr>
      <vt:lpstr>A Spectrum of Macaronic Text</vt:lpstr>
      <vt:lpstr>A Spectrum of Macaronic Text</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User Interface Trickiness</vt:lpstr>
      <vt:lpstr>Two Kinds of Machine Learning</vt:lpstr>
      <vt:lpstr>How to Build AI?</vt:lpstr>
      <vt:lpstr>Cognitive Models in Educational Software</vt:lpstr>
      <vt:lpstr>Two Learners In This Picture</vt:lpstr>
      <vt:lpstr>System’s Model of the L2 Student </vt:lpstr>
      <vt:lpstr>Planning and Learning</vt:lpstr>
      <vt:lpstr>Planning and Learning</vt:lpstr>
      <vt:lpstr>MT System as a Model of Learning</vt:lpstr>
      <vt:lpstr>Simple Case: Guess one word</vt:lpstr>
      <vt:lpstr>Competence Model of Student</vt:lpstr>
      <vt:lpstr>Learning Model of Student</vt:lpstr>
      <vt:lpstr>Learning Model of Student</vt:lpstr>
      <vt:lpstr>Simple Case: Guess one word</vt:lpstr>
      <vt:lpstr>Harder Task: Interpret German sentence</vt:lpstr>
      <vt:lpstr>Possible Extensions to the System</vt:lpstr>
      <vt:lpstr>Educational Technology</vt:lpstr>
    </vt:vector>
  </TitlesOfParts>
  <Company>Johns Hopkins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Discovery of Helpful Structure in Large Text Collections</dc:title>
  <dc:creator>Jason Eisner</dc:creator>
  <cp:lastModifiedBy>Jason Eisner</cp:lastModifiedBy>
  <cp:revision>929</cp:revision>
  <dcterms:created xsi:type="dcterms:W3CDTF">2008-10-18T04:11:48Z</dcterms:created>
  <dcterms:modified xsi:type="dcterms:W3CDTF">2016-01-11T16:42:58Z</dcterms:modified>
</cp:coreProperties>
</file>