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46"/>
  </p:notesMasterIdLst>
  <p:sldIdLst>
    <p:sldId id="256" r:id="rId2"/>
    <p:sldId id="259" r:id="rId3"/>
    <p:sldId id="381" r:id="rId4"/>
    <p:sldId id="264" r:id="rId5"/>
    <p:sldId id="386" r:id="rId6"/>
    <p:sldId id="379" r:id="rId7"/>
    <p:sldId id="380" r:id="rId8"/>
    <p:sldId id="383" r:id="rId9"/>
    <p:sldId id="384" r:id="rId10"/>
    <p:sldId id="385" r:id="rId11"/>
    <p:sldId id="336" r:id="rId12"/>
    <p:sldId id="271" r:id="rId13"/>
    <p:sldId id="266" r:id="rId14"/>
    <p:sldId id="267" r:id="rId15"/>
    <p:sldId id="373" r:id="rId16"/>
    <p:sldId id="376" r:id="rId17"/>
    <p:sldId id="270" r:id="rId18"/>
    <p:sldId id="375" r:id="rId19"/>
    <p:sldId id="265" r:id="rId20"/>
    <p:sldId id="274" r:id="rId21"/>
    <p:sldId id="275" r:id="rId22"/>
    <p:sldId id="276" r:id="rId23"/>
    <p:sldId id="315" r:id="rId24"/>
    <p:sldId id="318" r:id="rId25"/>
    <p:sldId id="387" r:id="rId26"/>
    <p:sldId id="278" r:id="rId27"/>
    <p:sldId id="287" r:id="rId28"/>
    <p:sldId id="288" r:id="rId29"/>
    <p:sldId id="294" r:id="rId30"/>
    <p:sldId id="295" r:id="rId31"/>
    <p:sldId id="293" r:id="rId32"/>
    <p:sldId id="296" r:id="rId33"/>
    <p:sldId id="334" r:id="rId34"/>
    <p:sldId id="391" r:id="rId35"/>
    <p:sldId id="390" r:id="rId36"/>
    <p:sldId id="392" r:id="rId37"/>
    <p:sldId id="393" r:id="rId38"/>
    <p:sldId id="394" r:id="rId39"/>
    <p:sldId id="395" r:id="rId40"/>
    <p:sldId id="396" r:id="rId41"/>
    <p:sldId id="389" r:id="rId42"/>
    <p:sldId id="322" r:id="rId43"/>
    <p:sldId id="397" r:id="rId44"/>
    <p:sldId id="258"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28"/>
    <p:restoredTop sz="96197"/>
  </p:normalViewPr>
  <p:slideViewPr>
    <p:cSldViewPr snapToGrid="0" snapToObjects="1">
      <p:cViewPr varScale="1">
        <p:scale>
          <a:sx n="130" d="100"/>
          <a:sy n="130" d="100"/>
        </p:scale>
        <p:origin x="224" y="8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25F1E2-72DC-4C40-B5A1-2813ED905FF6}" type="doc">
      <dgm:prSet loTypeId="urn:microsoft.com/office/officeart/2005/8/layout/hierarchy1" loCatId="" qsTypeId="urn:microsoft.com/office/officeart/2005/8/quickstyle/simple1" qsCatId="simple" csTypeId="urn:microsoft.com/office/officeart/2005/8/colors/accent1_2" csCatId="accent1" phldr="1"/>
      <dgm:spPr/>
      <dgm:t>
        <a:bodyPr/>
        <a:lstStyle/>
        <a:p>
          <a:endParaRPr lang="en-US"/>
        </a:p>
      </dgm:t>
    </dgm:pt>
    <dgm:pt modelId="{0B761F6F-5025-144F-AAE8-086C0FD06923}">
      <dgm:prSet phldrT="[Text]" custT="1"/>
      <dgm:spPr/>
      <dgm:t>
        <a:bodyPr/>
        <a:lstStyle/>
        <a:p>
          <a:r>
            <a:rPr lang="en-US" sz="1600" dirty="0"/>
            <a:t>A Taxonomy of Algorithms</a:t>
          </a:r>
        </a:p>
      </dgm:t>
    </dgm:pt>
    <dgm:pt modelId="{FE10C45E-97A5-9E4A-88FC-F4C1C7914746}" type="parTrans" cxnId="{F42D234E-5CEA-894B-8529-431EADFCF813}">
      <dgm:prSet/>
      <dgm:spPr/>
      <dgm:t>
        <a:bodyPr/>
        <a:lstStyle/>
        <a:p>
          <a:endParaRPr lang="en-US"/>
        </a:p>
      </dgm:t>
    </dgm:pt>
    <dgm:pt modelId="{BFAD7509-CB50-5C4D-9674-6EE96036CA99}" type="sibTrans" cxnId="{F42D234E-5CEA-894B-8529-431EADFCF813}">
      <dgm:prSet/>
      <dgm:spPr/>
      <dgm:t>
        <a:bodyPr/>
        <a:lstStyle/>
        <a:p>
          <a:endParaRPr lang="en-US"/>
        </a:p>
      </dgm:t>
    </dgm:pt>
    <dgm:pt modelId="{4B203882-9F90-E343-A821-65862041A983}">
      <dgm:prSet phldrT="[Text]" custT="1"/>
      <dgm:spPr/>
      <dgm:t>
        <a:bodyPr/>
        <a:lstStyle/>
        <a:p>
          <a:r>
            <a:rPr lang="en-US" sz="1600" dirty="0"/>
            <a:t>Black-box optimization</a:t>
          </a:r>
        </a:p>
      </dgm:t>
    </dgm:pt>
    <dgm:pt modelId="{4ADDA482-1CE0-D748-A336-D1045F05842E}" type="parTrans" cxnId="{D3A9ADB1-91DB-0041-B8F9-057F2354176A}">
      <dgm:prSet/>
      <dgm:spPr/>
      <dgm:t>
        <a:bodyPr/>
        <a:lstStyle/>
        <a:p>
          <a:endParaRPr lang="en-US" sz="1600"/>
        </a:p>
      </dgm:t>
    </dgm:pt>
    <dgm:pt modelId="{3A8ADA4C-E592-9E4F-A8B6-C7C513DFBDD8}" type="sibTrans" cxnId="{D3A9ADB1-91DB-0041-B8F9-057F2354176A}">
      <dgm:prSet/>
      <dgm:spPr/>
      <dgm:t>
        <a:bodyPr/>
        <a:lstStyle/>
        <a:p>
          <a:endParaRPr lang="en-US"/>
        </a:p>
      </dgm:t>
    </dgm:pt>
    <dgm:pt modelId="{FAAC6818-1C15-2247-8400-1AD229E97641}">
      <dgm:prSet phldrT="[Text]" custT="1"/>
      <dgm:spPr/>
      <dgm:t>
        <a:bodyPr/>
        <a:lstStyle/>
        <a:p>
          <a:r>
            <a:rPr lang="en-US" sz="1600" dirty="0"/>
            <a:t>Brute-Force</a:t>
          </a:r>
        </a:p>
        <a:p>
          <a:r>
            <a:rPr lang="en-US" sz="1600" dirty="0"/>
            <a:t>e.g. Random search, Grid search</a:t>
          </a:r>
        </a:p>
      </dgm:t>
    </dgm:pt>
    <dgm:pt modelId="{EAB0F918-31CD-904C-A744-AE92835C6F30}" type="parTrans" cxnId="{356B8589-0809-904C-B9E2-ED8CC80C23AC}">
      <dgm:prSet/>
      <dgm:spPr/>
      <dgm:t>
        <a:bodyPr/>
        <a:lstStyle/>
        <a:p>
          <a:endParaRPr lang="en-US" sz="1600"/>
        </a:p>
      </dgm:t>
    </dgm:pt>
    <dgm:pt modelId="{C174562B-B3F6-BE42-B957-D2C446598FD2}" type="sibTrans" cxnId="{356B8589-0809-904C-B9E2-ED8CC80C23AC}">
      <dgm:prSet/>
      <dgm:spPr/>
      <dgm:t>
        <a:bodyPr/>
        <a:lstStyle/>
        <a:p>
          <a:endParaRPr lang="en-US"/>
        </a:p>
      </dgm:t>
    </dgm:pt>
    <dgm:pt modelId="{745855E5-88DC-D84F-95D7-1EB6B099BD96}">
      <dgm:prSet phldrT="[Text]" custT="1"/>
      <dgm:spPr/>
      <dgm:t>
        <a:bodyPr/>
        <a:lstStyle/>
        <a:p>
          <a:r>
            <a:rPr lang="en-US" sz="1600" dirty="0"/>
            <a:t>Learn from previous function evaluations f(</a:t>
          </a:r>
          <a:r>
            <a:rPr lang="en-US" sz="1600" dirty="0" err="1"/>
            <a:t>x</a:t>
          </a:r>
          <a:r>
            <a:rPr lang="en-US" sz="1600" baseline="-25000" dirty="0" err="1"/>
            <a:t>k</a:t>
          </a:r>
          <a:r>
            <a:rPr lang="en-US" sz="1600" dirty="0"/>
            <a:t>)</a:t>
          </a:r>
        </a:p>
      </dgm:t>
    </dgm:pt>
    <dgm:pt modelId="{8B416FD8-C968-CA45-A163-FE48C1F913D0}" type="parTrans" cxnId="{75D82E89-C3B8-144B-B862-02C889DEE29D}">
      <dgm:prSet/>
      <dgm:spPr/>
      <dgm:t>
        <a:bodyPr/>
        <a:lstStyle/>
        <a:p>
          <a:endParaRPr lang="en-US" sz="1600"/>
        </a:p>
      </dgm:t>
    </dgm:pt>
    <dgm:pt modelId="{CBC3B80B-F9A5-354E-9DF6-64820AC9757A}" type="sibTrans" cxnId="{75D82E89-C3B8-144B-B862-02C889DEE29D}">
      <dgm:prSet/>
      <dgm:spPr/>
      <dgm:t>
        <a:bodyPr/>
        <a:lstStyle/>
        <a:p>
          <a:endParaRPr lang="en-US"/>
        </a:p>
      </dgm:t>
    </dgm:pt>
    <dgm:pt modelId="{2C1B105A-C217-5245-B206-A0D9C162A1BA}">
      <dgm:prSet phldrT="[Text]" custT="1"/>
      <dgm:spPr/>
      <dgm:t>
        <a:bodyPr/>
        <a:lstStyle/>
        <a:p>
          <a:r>
            <a:rPr lang="en-US" sz="1600" dirty="0"/>
            <a:t>Gradient-based optimization</a:t>
          </a:r>
        </a:p>
        <a:p>
          <a:r>
            <a:rPr lang="en-US" sz="1600" dirty="0"/>
            <a:t>e.g. many NAS methods</a:t>
          </a:r>
        </a:p>
      </dgm:t>
    </dgm:pt>
    <dgm:pt modelId="{53C90DFE-AE57-8643-9E6B-6B8E339AEB96}" type="parTrans" cxnId="{00B2FDC1-259B-E047-901A-E5B644C70673}">
      <dgm:prSet/>
      <dgm:spPr/>
      <dgm:t>
        <a:bodyPr/>
        <a:lstStyle/>
        <a:p>
          <a:endParaRPr lang="en-US" sz="1600"/>
        </a:p>
      </dgm:t>
    </dgm:pt>
    <dgm:pt modelId="{72FB0837-E0AC-0443-BE83-7C4E15C8227B}" type="sibTrans" cxnId="{00B2FDC1-259B-E047-901A-E5B644C70673}">
      <dgm:prSet/>
      <dgm:spPr/>
      <dgm:t>
        <a:bodyPr/>
        <a:lstStyle/>
        <a:p>
          <a:endParaRPr lang="en-US"/>
        </a:p>
      </dgm:t>
    </dgm:pt>
    <dgm:pt modelId="{476587C5-A819-6144-8480-078A8CA4864C}">
      <dgm:prSet custT="1"/>
      <dgm:spPr/>
      <dgm:t>
        <a:bodyPr/>
        <a:lstStyle/>
        <a:p>
          <a:r>
            <a:rPr lang="en-US" sz="1600" dirty="0"/>
            <a:t>Estimate search distribution</a:t>
          </a:r>
        </a:p>
        <a:p>
          <a:r>
            <a:rPr lang="en-US" sz="1600" dirty="0"/>
            <a:t>e.g. Evolutionary strategy, Genetic algorithms</a:t>
          </a:r>
        </a:p>
      </dgm:t>
    </dgm:pt>
    <dgm:pt modelId="{705400AF-192E-2443-A64D-8C9914B95BE4}" type="parTrans" cxnId="{E5F1E4C2-A470-9B4A-BB00-D41306826070}">
      <dgm:prSet/>
      <dgm:spPr/>
      <dgm:t>
        <a:bodyPr/>
        <a:lstStyle/>
        <a:p>
          <a:endParaRPr lang="en-US" sz="1600"/>
        </a:p>
      </dgm:t>
    </dgm:pt>
    <dgm:pt modelId="{0389AF04-4E81-FB40-B226-2D24083ADED3}" type="sibTrans" cxnId="{E5F1E4C2-A470-9B4A-BB00-D41306826070}">
      <dgm:prSet/>
      <dgm:spPr/>
      <dgm:t>
        <a:bodyPr/>
        <a:lstStyle/>
        <a:p>
          <a:endParaRPr lang="en-US"/>
        </a:p>
      </dgm:t>
    </dgm:pt>
    <dgm:pt modelId="{8179B615-FEA0-8D4D-948C-26FEC4ED9716}">
      <dgm:prSet custT="1"/>
      <dgm:spPr/>
      <dgm:t>
        <a:bodyPr/>
        <a:lstStyle/>
        <a:p>
          <a:r>
            <a:rPr lang="en-US" sz="1600" dirty="0"/>
            <a:t>Estimate f(x) directly</a:t>
          </a:r>
        </a:p>
        <a:p>
          <a:r>
            <a:rPr lang="en-US" sz="1600" dirty="0"/>
            <a:t>e.g. Bayesian optimization, Random Forests</a:t>
          </a:r>
        </a:p>
      </dgm:t>
    </dgm:pt>
    <dgm:pt modelId="{0E035475-01E3-EB46-9850-18167C24A455}" type="parTrans" cxnId="{E8423449-D1F8-2C44-BB63-ECD38CC8C23E}">
      <dgm:prSet/>
      <dgm:spPr/>
      <dgm:t>
        <a:bodyPr/>
        <a:lstStyle/>
        <a:p>
          <a:endParaRPr lang="en-US" sz="1600"/>
        </a:p>
      </dgm:t>
    </dgm:pt>
    <dgm:pt modelId="{4EA4B983-02BB-7F43-85C2-5B4A2AB68F5B}" type="sibTrans" cxnId="{E8423449-D1F8-2C44-BB63-ECD38CC8C23E}">
      <dgm:prSet/>
      <dgm:spPr/>
      <dgm:t>
        <a:bodyPr/>
        <a:lstStyle/>
        <a:p>
          <a:endParaRPr lang="en-US"/>
        </a:p>
      </dgm:t>
    </dgm:pt>
    <dgm:pt modelId="{6DC673C9-291A-854D-A0FE-219340287798}" type="pres">
      <dgm:prSet presAssocID="{E325F1E2-72DC-4C40-B5A1-2813ED905FF6}" presName="hierChild1" presStyleCnt="0">
        <dgm:presLayoutVars>
          <dgm:chPref val="1"/>
          <dgm:dir/>
          <dgm:animOne val="branch"/>
          <dgm:animLvl val="lvl"/>
          <dgm:resizeHandles/>
        </dgm:presLayoutVars>
      </dgm:prSet>
      <dgm:spPr/>
    </dgm:pt>
    <dgm:pt modelId="{10A3174D-CCA2-074E-BA65-41373E130C60}" type="pres">
      <dgm:prSet presAssocID="{0B761F6F-5025-144F-AAE8-086C0FD06923}" presName="hierRoot1" presStyleCnt="0"/>
      <dgm:spPr/>
    </dgm:pt>
    <dgm:pt modelId="{36048030-7BD6-A449-BB2F-D2CB6E30C733}" type="pres">
      <dgm:prSet presAssocID="{0B761F6F-5025-144F-AAE8-086C0FD06923}" presName="composite" presStyleCnt="0"/>
      <dgm:spPr/>
    </dgm:pt>
    <dgm:pt modelId="{954D3F82-22A7-034B-BA9D-2CA0CDC5ACF3}" type="pres">
      <dgm:prSet presAssocID="{0B761F6F-5025-144F-AAE8-086C0FD06923}" presName="background" presStyleLbl="node0" presStyleIdx="0" presStyleCnt="1"/>
      <dgm:spPr/>
    </dgm:pt>
    <dgm:pt modelId="{93F08ABF-82A4-4841-BBC4-89CDA7BB3260}" type="pres">
      <dgm:prSet presAssocID="{0B761F6F-5025-144F-AAE8-086C0FD06923}" presName="text" presStyleLbl="fgAcc0" presStyleIdx="0" presStyleCnt="1" custScaleX="160809">
        <dgm:presLayoutVars>
          <dgm:chPref val="3"/>
        </dgm:presLayoutVars>
      </dgm:prSet>
      <dgm:spPr/>
    </dgm:pt>
    <dgm:pt modelId="{BE23BFFF-B67D-1644-AD29-BAC4F20D9F22}" type="pres">
      <dgm:prSet presAssocID="{0B761F6F-5025-144F-AAE8-086C0FD06923}" presName="hierChild2" presStyleCnt="0"/>
      <dgm:spPr/>
    </dgm:pt>
    <dgm:pt modelId="{E142A563-6F9C-BF42-BA9C-EBE2F02F48FA}" type="pres">
      <dgm:prSet presAssocID="{53C90DFE-AE57-8643-9E6B-6B8E339AEB96}" presName="Name10" presStyleLbl="parChTrans1D2" presStyleIdx="0" presStyleCnt="2"/>
      <dgm:spPr/>
    </dgm:pt>
    <dgm:pt modelId="{1D1CE500-634D-BD48-A7DC-68C2FC65C28F}" type="pres">
      <dgm:prSet presAssocID="{2C1B105A-C217-5245-B206-A0D9C162A1BA}" presName="hierRoot2" presStyleCnt="0"/>
      <dgm:spPr/>
    </dgm:pt>
    <dgm:pt modelId="{7C2DB9AB-38AA-5040-8E48-921D11B02D28}" type="pres">
      <dgm:prSet presAssocID="{2C1B105A-C217-5245-B206-A0D9C162A1BA}" presName="composite2" presStyleCnt="0"/>
      <dgm:spPr/>
    </dgm:pt>
    <dgm:pt modelId="{2CBE9345-BBC0-5B47-ACD8-6B655D1E4420}" type="pres">
      <dgm:prSet presAssocID="{2C1B105A-C217-5245-B206-A0D9C162A1BA}" presName="background2" presStyleLbl="node2" presStyleIdx="0" presStyleCnt="2"/>
      <dgm:spPr/>
    </dgm:pt>
    <dgm:pt modelId="{FD3DB2D7-13B7-A54D-B3CB-873031B3790D}" type="pres">
      <dgm:prSet presAssocID="{2C1B105A-C217-5245-B206-A0D9C162A1BA}" presName="text2" presStyleLbl="fgAcc2" presStyleIdx="0" presStyleCnt="2" custScaleX="155895">
        <dgm:presLayoutVars>
          <dgm:chPref val="3"/>
        </dgm:presLayoutVars>
      </dgm:prSet>
      <dgm:spPr/>
    </dgm:pt>
    <dgm:pt modelId="{5FB07EA6-408A-5340-8307-5C96131E64E7}" type="pres">
      <dgm:prSet presAssocID="{2C1B105A-C217-5245-B206-A0D9C162A1BA}" presName="hierChild3" presStyleCnt="0"/>
      <dgm:spPr/>
    </dgm:pt>
    <dgm:pt modelId="{1BA643B4-B230-1045-A7CB-BAFAD27EF5BF}" type="pres">
      <dgm:prSet presAssocID="{4ADDA482-1CE0-D748-A336-D1045F05842E}" presName="Name10" presStyleLbl="parChTrans1D2" presStyleIdx="1" presStyleCnt="2"/>
      <dgm:spPr/>
    </dgm:pt>
    <dgm:pt modelId="{FBAD3782-8850-F947-896B-4D01A34A5EDA}" type="pres">
      <dgm:prSet presAssocID="{4B203882-9F90-E343-A821-65862041A983}" presName="hierRoot2" presStyleCnt="0"/>
      <dgm:spPr/>
    </dgm:pt>
    <dgm:pt modelId="{9C0A7B5B-788A-3548-A341-17366CA8F2BC}" type="pres">
      <dgm:prSet presAssocID="{4B203882-9F90-E343-A821-65862041A983}" presName="composite2" presStyleCnt="0"/>
      <dgm:spPr/>
    </dgm:pt>
    <dgm:pt modelId="{A2993A35-7594-AD44-8943-1F3792070893}" type="pres">
      <dgm:prSet presAssocID="{4B203882-9F90-E343-A821-65862041A983}" presName="background2" presStyleLbl="node2" presStyleIdx="1" presStyleCnt="2"/>
      <dgm:spPr/>
    </dgm:pt>
    <dgm:pt modelId="{3D4854E0-031E-404F-9B9A-25DA5A47B8D2}" type="pres">
      <dgm:prSet presAssocID="{4B203882-9F90-E343-A821-65862041A983}" presName="text2" presStyleLbl="fgAcc2" presStyleIdx="1" presStyleCnt="2" custScaleX="137518">
        <dgm:presLayoutVars>
          <dgm:chPref val="3"/>
        </dgm:presLayoutVars>
      </dgm:prSet>
      <dgm:spPr/>
    </dgm:pt>
    <dgm:pt modelId="{ECD607DE-9CAE-8F4F-BEC3-9F00C6473C34}" type="pres">
      <dgm:prSet presAssocID="{4B203882-9F90-E343-A821-65862041A983}" presName="hierChild3" presStyleCnt="0"/>
      <dgm:spPr/>
    </dgm:pt>
    <dgm:pt modelId="{DE8F055E-3575-D14B-8900-6D6B97685BCF}" type="pres">
      <dgm:prSet presAssocID="{8B416FD8-C968-CA45-A163-FE48C1F913D0}" presName="Name17" presStyleLbl="parChTrans1D3" presStyleIdx="0" presStyleCnt="2"/>
      <dgm:spPr/>
    </dgm:pt>
    <dgm:pt modelId="{8C9D4127-2BEE-8641-84AE-9EFF10CE7A3F}" type="pres">
      <dgm:prSet presAssocID="{745855E5-88DC-D84F-95D7-1EB6B099BD96}" presName="hierRoot3" presStyleCnt="0"/>
      <dgm:spPr/>
    </dgm:pt>
    <dgm:pt modelId="{2B119352-138F-FE46-AE5D-559CC11A9677}" type="pres">
      <dgm:prSet presAssocID="{745855E5-88DC-D84F-95D7-1EB6B099BD96}" presName="composite3" presStyleCnt="0"/>
      <dgm:spPr/>
    </dgm:pt>
    <dgm:pt modelId="{D35A6B76-8DF9-CE4E-97C7-7DB23D742970}" type="pres">
      <dgm:prSet presAssocID="{745855E5-88DC-D84F-95D7-1EB6B099BD96}" presName="background3" presStyleLbl="node3" presStyleIdx="0" presStyleCnt="2"/>
      <dgm:spPr/>
    </dgm:pt>
    <dgm:pt modelId="{01819F08-7BBD-7C4C-97CF-4D532FE36841}" type="pres">
      <dgm:prSet presAssocID="{745855E5-88DC-D84F-95D7-1EB6B099BD96}" presName="text3" presStyleLbl="fgAcc3" presStyleIdx="0" presStyleCnt="2" custScaleX="213638" custScaleY="95215">
        <dgm:presLayoutVars>
          <dgm:chPref val="3"/>
        </dgm:presLayoutVars>
      </dgm:prSet>
      <dgm:spPr/>
    </dgm:pt>
    <dgm:pt modelId="{E80EEC9D-4A62-364F-9714-D0936D7D98CB}" type="pres">
      <dgm:prSet presAssocID="{745855E5-88DC-D84F-95D7-1EB6B099BD96}" presName="hierChild4" presStyleCnt="0"/>
      <dgm:spPr/>
    </dgm:pt>
    <dgm:pt modelId="{FC8F9844-6163-C248-8A87-CD52CF3E1EDB}" type="pres">
      <dgm:prSet presAssocID="{705400AF-192E-2443-A64D-8C9914B95BE4}" presName="Name23" presStyleLbl="parChTrans1D4" presStyleIdx="0" presStyleCnt="2"/>
      <dgm:spPr/>
    </dgm:pt>
    <dgm:pt modelId="{3CF8C606-19CF-8544-B078-7A1ABBC829AB}" type="pres">
      <dgm:prSet presAssocID="{476587C5-A819-6144-8480-078A8CA4864C}" presName="hierRoot4" presStyleCnt="0"/>
      <dgm:spPr/>
    </dgm:pt>
    <dgm:pt modelId="{BD0F172F-67E5-7B41-86F6-F2C6DA474B5D}" type="pres">
      <dgm:prSet presAssocID="{476587C5-A819-6144-8480-078A8CA4864C}" presName="composite4" presStyleCnt="0"/>
      <dgm:spPr/>
    </dgm:pt>
    <dgm:pt modelId="{5BFEFCD7-2640-F04E-BAF7-7FAABAE169C0}" type="pres">
      <dgm:prSet presAssocID="{476587C5-A819-6144-8480-078A8CA4864C}" presName="background4" presStyleLbl="node4" presStyleIdx="0" presStyleCnt="2"/>
      <dgm:spPr/>
    </dgm:pt>
    <dgm:pt modelId="{A3123D26-6534-7346-BE27-9266CE2F7A44}" type="pres">
      <dgm:prSet presAssocID="{476587C5-A819-6144-8480-078A8CA4864C}" presName="text4" presStyleLbl="fgAcc4" presStyleIdx="0" presStyleCnt="2" custScaleX="188231">
        <dgm:presLayoutVars>
          <dgm:chPref val="3"/>
        </dgm:presLayoutVars>
      </dgm:prSet>
      <dgm:spPr/>
    </dgm:pt>
    <dgm:pt modelId="{2947C8D7-DB2F-2741-B293-3129C9A7776B}" type="pres">
      <dgm:prSet presAssocID="{476587C5-A819-6144-8480-078A8CA4864C}" presName="hierChild5" presStyleCnt="0"/>
      <dgm:spPr/>
    </dgm:pt>
    <dgm:pt modelId="{2547EC29-EC25-4947-96FC-C9B189ACB806}" type="pres">
      <dgm:prSet presAssocID="{0E035475-01E3-EB46-9850-18167C24A455}" presName="Name23" presStyleLbl="parChTrans1D4" presStyleIdx="1" presStyleCnt="2"/>
      <dgm:spPr/>
    </dgm:pt>
    <dgm:pt modelId="{DC7B78A3-7CF0-AC4D-862B-D5DC4F5B183E}" type="pres">
      <dgm:prSet presAssocID="{8179B615-FEA0-8D4D-948C-26FEC4ED9716}" presName="hierRoot4" presStyleCnt="0"/>
      <dgm:spPr/>
    </dgm:pt>
    <dgm:pt modelId="{F10795C2-6A6F-2044-90D5-69F999413B30}" type="pres">
      <dgm:prSet presAssocID="{8179B615-FEA0-8D4D-948C-26FEC4ED9716}" presName="composite4" presStyleCnt="0"/>
      <dgm:spPr/>
    </dgm:pt>
    <dgm:pt modelId="{DCC6C944-8774-9F42-AE05-D0008F942FF6}" type="pres">
      <dgm:prSet presAssocID="{8179B615-FEA0-8D4D-948C-26FEC4ED9716}" presName="background4" presStyleLbl="node4" presStyleIdx="1" presStyleCnt="2"/>
      <dgm:spPr/>
    </dgm:pt>
    <dgm:pt modelId="{460933AC-1EC1-F140-8FF8-C6EE60E10A8B}" type="pres">
      <dgm:prSet presAssocID="{8179B615-FEA0-8D4D-948C-26FEC4ED9716}" presName="text4" presStyleLbl="fgAcc4" presStyleIdx="1" presStyleCnt="2" custScaleX="216623">
        <dgm:presLayoutVars>
          <dgm:chPref val="3"/>
        </dgm:presLayoutVars>
      </dgm:prSet>
      <dgm:spPr/>
    </dgm:pt>
    <dgm:pt modelId="{FA6F1C4A-69F8-7E40-A8C1-092596745DE4}" type="pres">
      <dgm:prSet presAssocID="{8179B615-FEA0-8D4D-948C-26FEC4ED9716}" presName="hierChild5" presStyleCnt="0"/>
      <dgm:spPr/>
    </dgm:pt>
    <dgm:pt modelId="{9431CF54-AAC2-D941-B8EC-C829A1D8EEC7}" type="pres">
      <dgm:prSet presAssocID="{EAB0F918-31CD-904C-A744-AE92835C6F30}" presName="Name17" presStyleLbl="parChTrans1D3" presStyleIdx="1" presStyleCnt="2"/>
      <dgm:spPr/>
    </dgm:pt>
    <dgm:pt modelId="{C5C51F8B-CE5E-C647-9763-20A5FFFF3A52}" type="pres">
      <dgm:prSet presAssocID="{FAAC6818-1C15-2247-8400-1AD229E97641}" presName="hierRoot3" presStyleCnt="0"/>
      <dgm:spPr/>
    </dgm:pt>
    <dgm:pt modelId="{28643883-700E-D148-B697-03BC4F1F765A}" type="pres">
      <dgm:prSet presAssocID="{FAAC6818-1C15-2247-8400-1AD229E97641}" presName="composite3" presStyleCnt="0"/>
      <dgm:spPr/>
    </dgm:pt>
    <dgm:pt modelId="{398855C7-EBD1-8846-9991-B2442AF12F57}" type="pres">
      <dgm:prSet presAssocID="{FAAC6818-1C15-2247-8400-1AD229E97641}" presName="background3" presStyleLbl="node3" presStyleIdx="1" presStyleCnt="2"/>
      <dgm:spPr/>
    </dgm:pt>
    <dgm:pt modelId="{0AB62A9D-6106-0E44-A2D4-3FD9A7F7CFE6}" type="pres">
      <dgm:prSet presAssocID="{FAAC6818-1C15-2247-8400-1AD229E97641}" presName="text3" presStyleLbl="fgAcc3" presStyleIdx="1" presStyleCnt="2" custScaleX="195745">
        <dgm:presLayoutVars>
          <dgm:chPref val="3"/>
        </dgm:presLayoutVars>
      </dgm:prSet>
      <dgm:spPr/>
    </dgm:pt>
    <dgm:pt modelId="{C5FEE094-8799-E24C-93E7-B39C5D0BE602}" type="pres">
      <dgm:prSet presAssocID="{FAAC6818-1C15-2247-8400-1AD229E97641}" presName="hierChild4" presStyleCnt="0"/>
      <dgm:spPr/>
    </dgm:pt>
  </dgm:ptLst>
  <dgm:cxnLst>
    <dgm:cxn modelId="{86CFCE34-14E8-214B-A86F-81887A18525D}" type="presOf" srcId="{476587C5-A819-6144-8480-078A8CA4864C}" destId="{A3123D26-6534-7346-BE27-9266CE2F7A44}" srcOrd="0" destOrd="0" presId="urn:microsoft.com/office/officeart/2005/8/layout/hierarchy1"/>
    <dgm:cxn modelId="{E8423449-D1F8-2C44-BB63-ECD38CC8C23E}" srcId="{745855E5-88DC-D84F-95D7-1EB6B099BD96}" destId="{8179B615-FEA0-8D4D-948C-26FEC4ED9716}" srcOrd="1" destOrd="0" parTransId="{0E035475-01E3-EB46-9850-18167C24A455}" sibTransId="{4EA4B983-02BB-7F43-85C2-5B4A2AB68F5B}"/>
    <dgm:cxn modelId="{F42D234E-5CEA-894B-8529-431EADFCF813}" srcId="{E325F1E2-72DC-4C40-B5A1-2813ED905FF6}" destId="{0B761F6F-5025-144F-AAE8-086C0FD06923}" srcOrd="0" destOrd="0" parTransId="{FE10C45E-97A5-9E4A-88FC-F4C1C7914746}" sibTransId="{BFAD7509-CB50-5C4D-9674-6EE96036CA99}"/>
    <dgm:cxn modelId="{A006D954-2050-3B4A-A74B-285A5172D240}" type="presOf" srcId="{705400AF-192E-2443-A64D-8C9914B95BE4}" destId="{FC8F9844-6163-C248-8A87-CD52CF3E1EDB}" srcOrd="0" destOrd="0" presId="urn:microsoft.com/office/officeart/2005/8/layout/hierarchy1"/>
    <dgm:cxn modelId="{8F5C4D5A-0960-2941-A840-F8037A0D233F}" type="presOf" srcId="{2C1B105A-C217-5245-B206-A0D9C162A1BA}" destId="{FD3DB2D7-13B7-A54D-B3CB-873031B3790D}" srcOrd="0" destOrd="0" presId="urn:microsoft.com/office/officeart/2005/8/layout/hierarchy1"/>
    <dgm:cxn modelId="{3B0A765D-24D7-C34E-9646-E2B955B0031C}" type="presOf" srcId="{8179B615-FEA0-8D4D-948C-26FEC4ED9716}" destId="{460933AC-1EC1-F140-8FF8-C6EE60E10A8B}" srcOrd="0" destOrd="0" presId="urn:microsoft.com/office/officeart/2005/8/layout/hierarchy1"/>
    <dgm:cxn modelId="{A638ED63-ABCA-3E4B-8DDB-28FEB3A33077}" type="presOf" srcId="{EAB0F918-31CD-904C-A744-AE92835C6F30}" destId="{9431CF54-AAC2-D941-B8EC-C829A1D8EEC7}" srcOrd="0" destOrd="0" presId="urn:microsoft.com/office/officeart/2005/8/layout/hierarchy1"/>
    <dgm:cxn modelId="{1E5B6965-A3FC-1C47-B24C-EF24E9F00901}" type="presOf" srcId="{8B416FD8-C968-CA45-A163-FE48C1F913D0}" destId="{DE8F055E-3575-D14B-8900-6D6B97685BCF}" srcOrd="0" destOrd="0" presId="urn:microsoft.com/office/officeart/2005/8/layout/hierarchy1"/>
    <dgm:cxn modelId="{10F92666-1088-2D40-BBF8-CB9C71FA413F}" type="presOf" srcId="{53C90DFE-AE57-8643-9E6B-6B8E339AEB96}" destId="{E142A563-6F9C-BF42-BA9C-EBE2F02F48FA}" srcOrd="0" destOrd="0" presId="urn:microsoft.com/office/officeart/2005/8/layout/hierarchy1"/>
    <dgm:cxn modelId="{AD62D57B-3C19-EC46-A920-B13A471362F7}" type="presOf" srcId="{0B761F6F-5025-144F-AAE8-086C0FD06923}" destId="{93F08ABF-82A4-4841-BBC4-89CDA7BB3260}" srcOrd="0" destOrd="0" presId="urn:microsoft.com/office/officeart/2005/8/layout/hierarchy1"/>
    <dgm:cxn modelId="{DEEF4A7C-2D47-0941-BA50-A4A9ED9C7A4F}" type="presOf" srcId="{0E035475-01E3-EB46-9850-18167C24A455}" destId="{2547EC29-EC25-4947-96FC-C9B189ACB806}" srcOrd="0" destOrd="0" presId="urn:microsoft.com/office/officeart/2005/8/layout/hierarchy1"/>
    <dgm:cxn modelId="{4E55AA83-CCAA-8448-8EB8-B8FFF8568A22}" type="presOf" srcId="{745855E5-88DC-D84F-95D7-1EB6B099BD96}" destId="{01819F08-7BBD-7C4C-97CF-4D532FE36841}" srcOrd="0" destOrd="0" presId="urn:microsoft.com/office/officeart/2005/8/layout/hierarchy1"/>
    <dgm:cxn modelId="{75D82E89-C3B8-144B-B862-02C889DEE29D}" srcId="{4B203882-9F90-E343-A821-65862041A983}" destId="{745855E5-88DC-D84F-95D7-1EB6B099BD96}" srcOrd="0" destOrd="0" parTransId="{8B416FD8-C968-CA45-A163-FE48C1F913D0}" sibTransId="{CBC3B80B-F9A5-354E-9DF6-64820AC9757A}"/>
    <dgm:cxn modelId="{356B8589-0809-904C-B9E2-ED8CC80C23AC}" srcId="{4B203882-9F90-E343-A821-65862041A983}" destId="{FAAC6818-1C15-2247-8400-1AD229E97641}" srcOrd="1" destOrd="0" parTransId="{EAB0F918-31CD-904C-A744-AE92835C6F30}" sibTransId="{C174562B-B3F6-BE42-B957-D2C446598FD2}"/>
    <dgm:cxn modelId="{2E082796-E867-074B-9C01-61DF2261EA54}" type="presOf" srcId="{4ADDA482-1CE0-D748-A336-D1045F05842E}" destId="{1BA643B4-B230-1045-A7CB-BAFAD27EF5BF}" srcOrd="0" destOrd="0" presId="urn:microsoft.com/office/officeart/2005/8/layout/hierarchy1"/>
    <dgm:cxn modelId="{15BFA5AE-B408-4D4A-8281-915EBB0B3D20}" type="presOf" srcId="{E325F1E2-72DC-4C40-B5A1-2813ED905FF6}" destId="{6DC673C9-291A-854D-A0FE-219340287798}" srcOrd="0" destOrd="0" presId="urn:microsoft.com/office/officeart/2005/8/layout/hierarchy1"/>
    <dgm:cxn modelId="{D3A9ADB1-91DB-0041-B8F9-057F2354176A}" srcId="{0B761F6F-5025-144F-AAE8-086C0FD06923}" destId="{4B203882-9F90-E343-A821-65862041A983}" srcOrd="1" destOrd="0" parTransId="{4ADDA482-1CE0-D748-A336-D1045F05842E}" sibTransId="{3A8ADA4C-E592-9E4F-A8B6-C7C513DFBDD8}"/>
    <dgm:cxn modelId="{00B2FDC1-259B-E047-901A-E5B644C70673}" srcId="{0B761F6F-5025-144F-AAE8-086C0FD06923}" destId="{2C1B105A-C217-5245-B206-A0D9C162A1BA}" srcOrd="0" destOrd="0" parTransId="{53C90DFE-AE57-8643-9E6B-6B8E339AEB96}" sibTransId="{72FB0837-E0AC-0443-BE83-7C4E15C8227B}"/>
    <dgm:cxn modelId="{E5F1E4C2-A470-9B4A-BB00-D41306826070}" srcId="{745855E5-88DC-D84F-95D7-1EB6B099BD96}" destId="{476587C5-A819-6144-8480-078A8CA4864C}" srcOrd="0" destOrd="0" parTransId="{705400AF-192E-2443-A64D-8C9914B95BE4}" sibTransId="{0389AF04-4E81-FB40-B226-2D24083ADED3}"/>
    <dgm:cxn modelId="{E83C4DD8-0AA9-DE4C-B82D-1867503E3975}" type="presOf" srcId="{FAAC6818-1C15-2247-8400-1AD229E97641}" destId="{0AB62A9D-6106-0E44-A2D4-3FD9A7F7CFE6}" srcOrd="0" destOrd="0" presId="urn:microsoft.com/office/officeart/2005/8/layout/hierarchy1"/>
    <dgm:cxn modelId="{257E19EB-5198-6348-9BEF-E07DB6440B4D}" type="presOf" srcId="{4B203882-9F90-E343-A821-65862041A983}" destId="{3D4854E0-031E-404F-9B9A-25DA5A47B8D2}" srcOrd="0" destOrd="0" presId="urn:microsoft.com/office/officeart/2005/8/layout/hierarchy1"/>
    <dgm:cxn modelId="{FB50865E-67E4-A74C-B017-F835ED8618E9}" type="presParOf" srcId="{6DC673C9-291A-854D-A0FE-219340287798}" destId="{10A3174D-CCA2-074E-BA65-41373E130C60}" srcOrd="0" destOrd="0" presId="urn:microsoft.com/office/officeart/2005/8/layout/hierarchy1"/>
    <dgm:cxn modelId="{51AF0222-A953-4942-9AA6-346E85CFB663}" type="presParOf" srcId="{10A3174D-CCA2-074E-BA65-41373E130C60}" destId="{36048030-7BD6-A449-BB2F-D2CB6E30C733}" srcOrd="0" destOrd="0" presId="urn:microsoft.com/office/officeart/2005/8/layout/hierarchy1"/>
    <dgm:cxn modelId="{A75FC7E6-C685-8140-BA39-F4041DFFC643}" type="presParOf" srcId="{36048030-7BD6-A449-BB2F-D2CB6E30C733}" destId="{954D3F82-22A7-034B-BA9D-2CA0CDC5ACF3}" srcOrd="0" destOrd="0" presId="urn:microsoft.com/office/officeart/2005/8/layout/hierarchy1"/>
    <dgm:cxn modelId="{75FB187F-BFDE-9740-AA8E-A852C4143E82}" type="presParOf" srcId="{36048030-7BD6-A449-BB2F-D2CB6E30C733}" destId="{93F08ABF-82A4-4841-BBC4-89CDA7BB3260}" srcOrd="1" destOrd="0" presId="urn:microsoft.com/office/officeart/2005/8/layout/hierarchy1"/>
    <dgm:cxn modelId="{5711F2AD-D1FD-7A40-9F30-DA8F8462A827}" type="presParOf" srcId="{10A3174D-CCA2-074E-BA65-41373E130C60}" destId="{BE23BFFF-B67D-1644-AD29-BAC4F20D9F22}" srcOrd="1" destOrd="0" presId="urn:microsoft.com/office/officeart/2005/8/layout/hierarchy1"/>
    <dgm:cxn modelId="{0184EB45-B774-B64F-89D0-FF497E48D036}" type="presParOf" srcId="{BE23BFFF-B67D-1644-AD29-BAC4F20D9F22}" destId="{E142A563-6F9C-BF42-BA9C-EBE2F02F48FA}" srcOrd="0" destOrd="0" presId="urn:microsoft.com/office/officeart/2005/8/layout/hierarchy1"/>
    <dgm:cxn modelId="{06B0A8CD-FA35-B245-99A5-7FA5996C28E9}" type="presParOf" srcId="{BE23BFFF-B67D-1644-AD29-BAC4F20D9F22}" destId="{1D1CE500-634D-BD48-A7DC-68C2FC65C28F}" srcOrd="1" destOrd="0" presId="urn:microsoft.com/office/officeart/2005/8/layout/hierarchy1"/>
    <dgm:cxn modelId="{4B9343C1-A8BD-1840-9E6D-7E9068180521}" type="presParOf" srcId="{1D1CE500-634D-BD48-A7DC-68C2FC65C28F}" destId="{7C2DB9AB-38AA-5040-8E48-921D11B02D28}" srcOrd="0" destOrd="0" presId="urn:microsoft.com/office/officeart/2005/8/layout/hierarchy1"/>
    <dgm:cxn modelId="{553CCCE3-CD9E-DC4C-BFB5-9410C9F04470}" type="presParOf" srcId="{7C2DB9AB-38AA-5040-8E48-921D11B02D28}" destId="{2CBE9345-BBC0-5B47-ACD8-6B655D1E4420}" srcOrd="0" destOrd="0" presId="urn:microsoft.com/office/officeart/2005/8/layout/hierarchy1"/>
    <dgm:cxn modelId="{F6A7FFF1-D1FA-3744-A1D9-EC8E6F0CA26E}" type="presParOf" srcId="{7C2DB9AB-38AA-5040-8E48-921D11B02D28}" destId="{FD3DB2D7-13B7-A54D-B3CB-873031B3790D}" srcOrd="1" destOrd="0" presId="urn:microsoft.com/office/officeart/2005/8/layout/hierarchy1"/>
    <dgm:cxn modelId="{B9DA8D5F-1431-E34E-8BBB-E8904EDF146D}" type="presParOf" srcId="{1D1CE500-634D-BD48-A7DC-68C2FC65C28F}" destId="{5FB07EA6-408A-5340-8307-5C96131E64E7}" srcOrd="1" destOrd="0" presId="urn:microsoft.com/office/officeart/2005/8/layout/hierarchy1"/>
    <dgm:cxn modelId="{E666B31F-C1EA-7E4A-B31F-E41BEC9755AC}" type="presParOf" srcId="{BE23BFFF-B67D-1644-AD29-BAC4F20D9F22}" destId="{1BA643B4-B230-1045-A7CB-BAFAD27EF5BF}" srcOrd="2" destOrd="0" presId="urn:microsoft.com/office/officeart/2005/8/layout/hierarchy1"/>
    <dgm:cxn modelId="{6A00D75F-E7DE-2541-B972-8AA3A2E99C57}" type="presParOf" srcId="{BE23BFFF-B67D-1644-AD29-BAC4F20D9F22}" destId="{FBAD3782-8850-F947-896B-4D01A34A5EDA}" srcOrd="3" destOrd="0" presId="urn:microsoft.com/office/officeart/2005/8/layout/hierarchy1"/>
    <dgm:cxn modelId="{4AE866D5-B3A1-974D-A4BB-01429A13CAF3}" type="presParOf" srcId="{FBAD3782-8850-F947-896B-4D01A34A5EDA}" destId="{9C0A7B5B-788A-3548-A341-17366CA8F2BC}" srcOrd="0" destOrd="0" presId="urn:microsoft.com/office/officeart/2005/8/layout/hierarchy1"/>
    <dgm:cxn modelId="{FBEAA03F-B23F-1243-B078-31E89B44987C}" type="presParOf" srcId="{9C0A7B5B-788A-3548-A341-17366CA8F2BC}" destId="{A2993A35-7594-AD44-8943-1F3792070893}" srcOrd="0" destOrd="0" presId="urn:microsoft.com/office/officeart/2005/8/layout/hierarchy1"/>
    <dgm:cxn modelId="{A3151E4B-5A46-B04A-95D9-7D2D67FC676F}" type="presParOf" srcId="{9C0A7B5B-788A-3548-A341-17366CA8F2BC}" destId="{3D4854E0-031E-404F-9B9A-25DA5A47B8D2}" srcOrd="1" destOrd="0" presId="urn:microsoft.com/office/officeart/2005/8/layout/hierarchy1"/>
    <dgm:cxn modelId="{C8DC45C5-DAA0-414A-A329-483D8D61593B}" type="presParOf" srcId="{FBAD3782-8850-F947-896B-4D01A34A5EDA}" destId="{ECD607DE-9CAE-8F4F-BEC3-9F00C6473C34}" srcOrd="1" destOrd="0" presId="urn:microsoft.com/office/officeart/2005/8/layout/hierarchy1"/>
    <dgm:cxn modelId="{CAA9ACE4-A982-5346-B57D-86A4133D6130}" type="presParOf" srcId="{ECD607DE-9CAE-8F4F-BEC3-9F00C6473C34}" destId="{DE8F055E-3575-D14B-8900-6D6B97685BCF}" srcOrd="0" destOrd="0" presId="urn:microsoft.com/office/officeart/2005/8/layout/hierarchy1"/>
    <dgm:cxn modelId="{D7627267-E7AC-FA42-ADF8-FFEA36967A1D}" type="presParOf" srcId="{ECD607DE-9CAE-8F4F-BEC3-9F00C6473C34}" destId="{8C9D4127-2BEE-8641-84AE-9EFF10CE7A3F}" srcOrd="1" destOrd="0" presId="urn:microsoft.com/office/officeart/2005/8/layout/hierarchy1"/>
    <dgm:cxn modelId="{91F96CA2-25EC-064E-98C7-D48AC340B220}" type="presParOf" srcId="{8C9D4127-2BEE-8641-84AE-9EFF10CE7A3F}" destId="{2B119352-138F-FE46-AE5D-559CC11A9677}" srcOrd="0" destOrd="0" presId="urn:microsoft.com/office/officeart/2005/8/layout/hierarchy1"/>
    <dgm:cxn modelId="{FE49B5E0-5C0B-BF4F-B6CD-AE6D62D1C55C}" type="presParOf" srcId="{2B119352-138F-FE46-AE5D-559CC11A9677}" destId="{D35A6B76-8DF9-CE4E-97C7-7DB23D742970}" srcOrd="0" destOrd="0" presId="urn:microsoft.com/office/officeart/2005/8/layout/hierarchy1"/>
    <dgm:cxn modelId="{35A76B26-E403-434B-8A02-BD22C1E4BC92}" type="presParOf" srcId="{2B119352-138F-FE46-AE5D-559CC11A9677}" destId="{01819F08-7BBD-7C4C-97CF-4D532FE36841}" srcOrd="1" destOrd="0" presId="urn:microsoft.com/office/officeart/2005/8/layout/hierarchy1"/>
    <dgm:cxn modelId="{1555D7D3-B9F0-4140-A8C8-662F27EF9E75}" type="presParOf" srcId="{8C9D4127-2BEE-8641-84AE-9EFF10CE7A3F}" destId="{E80EEC9D-4A62-364F-9714-D0936D7D98CB}" srcOrd="1" destOrd="0" presId="urn:microsoft.com/office/officeart/2005/8/layout/hierarchy1"/>
    <dgm:cxn modelId="{6A850C1A-4686-2B41-A795-C88D7878BEE9}" type="presParOf" srcId="{E80EEC9D-4A62-364F-9714-D0936D7D98CB}" destId="{FC8F9844-6163-C248-8A87-CD52CF3E1EDB}" srcOrd="0" destOrd="0" presId="urn:microsoft.com/office/officeart/2005/8/layout/hierarchy1"/>
    <dgm:cxn modelId="{89666CE4-7058-534F-81DB-647A80249480}" type="presParOf" srcId="{E80EEC9D-4A62-364F-9714-D0936D7D98CB}" destId="{3CF8C606-19CF-8544-B078-7A1ABBC829AB}" srcOrd="1" destOrd="0" presId="urn:microsoft.com/office/officeart/2005/8/layout/hierarchy1"/>
    <dgm:cxn modelId="{4CE07AC4-301C-BD4A-B723-C56FBF97A481}" type="presParOf" srcId="{3CF8C606-19CF-8544-B078-7A1ABBC829AB}" destId="{BD0F172F-67E5-7B41-86F6-F2C6DA474B5D}" srcOrd="0" destOrd="0" presId="urn:microsoft.com/office/officeart/2005/8/layout/hierarchy1"/>
    <dgm:cxn modelId="{EEEF3910-D38F-6B46-B07B-4F6ABBA752DF}" type="presParOf" srcId="{BD0F172F-67E5-7B41-86F6-F2C6DA474B5D}" destId="{5BFEFCD7-2640-F04E-BAF7-7FAABAE169C0}" srcOrd="0" destOrd="0" presId="urn:microsoft.com/office/officeart/2005/8/layout/hierarchy1"/>
    <dgm:cxn modelId="{5FC4514D-B748-714E-A64C-0604EE1E972F}" type="presParOf" srcId="{BD0F172F-67E5-7B41-86F6-F2C6DA474B5D}" destId="{A3123D26-6534-7346-BE27-9266CE2F7A44}" srcOrd="1" destOrd="0" presId="urn:microsoft.com/office/officeart/2005/8/layout/hierarchy1"/>
    <dgm:cxn modelId="{8CFCD2AC-FDF0-5842-97D2-3D7E429A3377}" type="presParOf" srcId="{3CF8C606-19CF-8544-B078-7A1ABBC829AB}" destId="{2947C8D7-DB2F-2741-B293-3129C9A7776B}" srcOrd="1" destOrd="0" presId="urn:microsoft.com/office/officeart/2005/8/layout/hierarchy1"/>
    <dgm:cxn modelId="{A36F0973-7D26-5B4D-BB4D-147FF5505B9D}" type="presParOf" srcId="{E80EEC9D-4A62-364F-9714-D0936D7D98CB}" destId="{2547EC29-EC25-4947-96FC-C9B189ACB806}" srcOrd="2" destOrd="0" presId="urn:microsoft.com/office/officeart/2005/8/layout/hierarchy1"/>
    <dgm:cxn modelId="{398533A5-1E61-9344-9B57-8FE049CE23A1}" type="presParOf" srcId="{E80EEC9D-4A62-364F-9714-D0936D7D98CB}" destId="{DC7B78A3-7CF0-AC4D-862B-D5DC4F5B183E}" srcOrd="3" destOrd="0" presId="urn:microsoft.com/office/officeart/2005/8/layout/hierarchy1"/>
    <dgm:cxn modelId="{A4B25B88-3942-464E-B313-C1072F3C8E80}" type="presParOf" srcId="{DC7B78A3-7CF0-AC4D-862B-D5DC4F5B183E}" destId="{F10795C2-6A6F-2044-90D5-69F999413B30}" srcOrd="0" destOrd="0" presId="urn:microsoft.com/office/officeart/2005/8/layout/hierarchy1"/>
    <dgm:cxn modelId="{CA9CFB90-769A-404D-AEB5-D2719BA700B3}" type="presParOf" srcId="{F10795C2-6A6F-2044-90D5-69F999413B30}" destId="{DCC6C944-8774-9F42-AE05-D0008F942FF6}" srcOrd="0" destOrd="0" presId="urn:microsoft.com/office/officeart/2005/8/layout/hierarchy1"/>
    <dgm:cxn modelId="{FB3FC186-112A-FA47-B0B0-8D9FC6DDC26B}" type="presParOf" srcId="{F10795C2-6A6F-2044-90D5-69F999413B30}" destId="{460933AC-1EC1-F140-8FF8-C6EE60E10A8B}" srcOrd="1" destOrd="0" presId="urn:microsoft.com/office/officeart/2005/8/layout/hierarchy1"/>
    <dgm:cxn modelId="{1C9C0ABE-D8F2-6D45-8168-E97DBA41DA50}" type="presParOf" srcId="{DC7B78A3-7CF0-AC4D-862B-D5DC4F5B183E}" destId="{FA6F1C4A-69F8-7E40-A8C1-092596745DE4}" srcOrd="1" destOrd="0" presId="urn:microsoft.com/office/officeart/2005/8/layout/hierarchy1"/>
    <dgm:cxn modelId="{6C961779-EB2C-5142-96E8-5F40D739B6E9}" type="presParOf" srcId="{ECD607DE-9CAE-8F4F-BEC3-9F00C6473C34}" destId="{9431CF54-AAC2-D941-B8EC-C829A1D8EEC7}" srcOrd="2" destOrd="0" presId="urn:microsoft.com/office/officeart/2005/8/layout/hierarchy1"/>
    <dgm:cxn modelId="{FD6EB4F5-C7B3-CF43-9E8B-DF5253AEF73A}" type="presParOf" srcId="{ECD607DE-9CAE-8F4F-BEC3-9F00C6473C34}" destId="{C5C51F8B-CE5E-C647-9763-20A5FFFF3A52}" srcOrd="3" destOrd="0" presId="urn:microsoft.com/office/officeart/2005/8/layout/hierarchy1"/>
    <dgm:cxn modelId="{085FD050-84FD-CA48-9480-622660F2D1D1}" type="presParOf" srcId="{C5C51F8B-CE5E-C647-9763-20A5FFFF3A52}" destId="{28643883-700E-D148-B697-03BC4F1F765A}" srcOrd="0" destOrd="0" presId="urn:microsoft.com/office/officeart/2005/8/layout/hierarchy1"/>
    <dgm:cxn modelId="{B9F254C5-486C-174D-A36E-1271C79F2503}" type="presParOf" srcId="{28643883-700E-D148-B697-03BC4F1F765A}" destId="{398855C7-EBD1-8846-9991-B2442AF12F57}" srcOrd="0" destOrd="0" presId="urn:microsoft.com/office/officeart/2005/8/layout/hierarchy1"/>
    <dgm:cxn modelId="{C77325E7-91F7-A349-AC44-5F29CF90FC61}" type="presParOf" srcId="{28643883-700E-D148-B697-03BC4F1F765A}" destId="{0AB62A9D-6106-0E44-A2D4-3FD9A7F7CFE6}" srcOrd="1" destOrd="0" presId="urn:microsoft.com/office/officeart/2005/8/layout/hierarchy1"/>
    <dgm:cxn modelId="{6137474F-9EB8-6B41-A103-6B6C3E9B2706}" type="presParOf" srcId="{C5C51F8B-CE5E-C647-9763-20A5FFFF3A52}" destId="{C5FEE094-8799-E24C-93E7-B39C5D0BE60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31CF54-AAC2-D941-B8EC-C829A1D8EEC7}">
      <dsp:nvSpPr>
        <dsp:cNvPr id="0" name=""/>
        <dsp:cNvSpPr/>
      </dsp:nvSpPr>
      <dsp:spPr>
        <a:xfrm>
          <a:off x="4745202" y="2189741"/>
          <a:ext cx="1653552" cy="407790"/>
        </a:xfrm>
        <a:custGeom>
          <a:avLst/>
          <a:gdLst/>
          <a:ahLst/>
          <a:cxnLst/>
          <a:rect l="0" t="0" r="0" b="0"/>
          <a:pathLst>
            <a:path>
              <a:moveTo>
                <a:pt x="0" y="0"/>
              </a:moveTo>
              <a:lnTo>
                <a:pt x="0" y="277897"/>
              </a:lnTo>
              <a:lnTo>
                <a:pt x="1653552" y="277897"/>
              </a:lnTo>
              <a:lnTo>
                <a:pt x="1653552" y="40779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47EC29-EC25-4947-96FC-C9B189ACB806}">
      <dsp:nvSpPr>
        <dsp:cNvPr id="0" name=""/>
        <dsp:cNvSpPr/>
      </dsp:nvSpPr>
      <dsp:spPr>
        <a:xfrm>
          <a:off x="3217092" y="3445291"/>
          <a:ext cx="1475431" cy="407790"/>
        </a:xfrm>
        <a:custGeom>
          <a:avLst/>
          <a:gdLst/>
          <a:ahLst/>
          <a:cxnLst/>
          <a:rect l="0" t="0" r="0" b="0"/>
          <a:pathLst>
            <a:path>
              <a:moveTo>
                <a:pt x="0" y="0"/>
              </a:moveTo>
              <a:lnTo>
                <a:pt x="0" y="277897"/>
              </a:lnTo>
              <a:lnTo>
                <a:pt x="1475431" y="277897"/>
              </a:lnTo>
              <a:lnTo>
                <a:pt x="1475431" y="40779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C8F9844-6163-C248-8A87-CD52CF3E1EDB}">
      <dsp:nvSpPr>
        <dsp:cNvPr id="0" name=""/>
        <dsp:cNvSpPr/>
      </dsp:nvSpPr>
      <dsp:spPr>
        <a:xfrm>
          <a:off x="1542612" y="3445291"/>
          <a:ext cx="1674480" cy="407790"/>
        </a:xfrm>
        <a:custGeom>
          <a:avLst/>
          <a:gdLst/>
          <a:ahLst/>
          <a:cxnLst/>
          <a:rect l="0" t="0" r="0" b="0"/>
          <a:pathLst>
            <a:path>
              <a:moveTo>
                <a:pt x="1674480" y="0"/>
              </a:moveTo>
              <a:lnTo>
                <a:pt x="1674480" y="277897"/>
              </a:lnTo>
              <a:lnTo>
                <a:pt x="0" y="277897"/>
              </a:lnTo>
              <a:lnTo>
                <a:pt x="0" y="40779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8F055E-3575-D14B-8900-6D6B97685BCF}">
      <dsp:nvSpPr>
        <dsp:cNvPr id="0" name=""/>
        <dsp:cNvSpPr/>
      </dsp:nvSpPr>
      <dsp:spPr>
        <a:xfrm>
          <a:off x="3217092" y="2189741"/>
          <a:ext cx="1528109" cy="407790"/>
        </a:xfrm>
        <a:custGeom>
          <a:avLst/>
          <a:gdLst/>
          <a:ahLst/>
          <a:cxnLst/>
          <a:rect l="0" t="0" r="0" b="0"/>
          <a:pathLst>
            <a:path>
              <a:moveTo>
                <a:pt x="1528109" y="0"/>
              </a:moveTo>
              <a:lnTo>
                <a:pt x="1528109" y="277897"/>
              </a:lnTo>
              <a:lnTo>
                <a:pt x="0" y="277897"/>
              </a:lnTo>
              <a:lnTo>
                <a:pt x="0" y="40779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A643B4-B230-1045-A7CB-BAFAD27EF5BF}">
      <dsp:nvSpPr>
        <dsp:cNvPr id="0" name=""/>
        <dsp:cNvSpPr/>
      </dsp:nvSpPr>
      <dsp:spPr>
        <a:xfrm>
          <a:off x="3496469" y="891587"/>
          <a:ext cx="1248732" cy="407790"/>
        </a:xfrm>
        <a:custGeom>
          <a:avLst/>
          <a:gdLst/>
          <a:ahLst/>
          <a:cxnLst/>
          <a:rect l="0" t="0" r="0" b="0"/>
          <a:pathLst>
            <a:path>
              <a:moveTo>
                <a:pt x="0" y="0"/>
              </a:moveTo>
              <a:lnTo>
                <a:pt x="0" y="277897"/>
              </a:lnTo>
              <a:lnTo>
                <a:pt x="1248732" y="277897"/>
              </a:lnTo>
              <a:lnTo>
                <a:pt x="1248732" y="40779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42A563-6F9C-BF42-BA9C-EBE2F02F48FA}">
      <dsp:nvSpPr>
        <dsp:cNvPr id="0" name=""/>
        <dsp:cNvSpPr/>
      </dsp:nvSpPr>
      <dsp:spPr>
        <a:xfrm>
          <a:off x="2376573" y="891587"/>
          <a:ext cx="1119896" cy="407790"/>
        </a:xfrm>
        <a:custGeom>
          <a:avLst/>
          <a:gdLst/>
          <a:ahLst/>
          <a:cxnLst/>
          <a:rect l="0" t="0" r="0" b="0"/>
          <a:pathLst>
            <a:path>
              <a:moveTo>
                <a:pt x="1119896" y="0"/>
              </a:moveTo>
              <a:lnTo>
                <a:pt x="1119896" y="277897"/>
              </a:lnTo>
              <a:lnTo>
                <a:pt x="0" y="277897"/>
              </a:lnTo>
              <a:lnTo>
                <a:pt x="0" y="40779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54D3F82-22A7-034B-BA9D-2CA0CDC5ACF3}">
      <dsp:nvSpPr>
        <dsp:cNvPr id="0" name=""/>
        <dsp:cNvSpPr/>
      </dsp:nvSpPr>
      <dsp:spPr>
        <a:xfrm>
          <a:off x="2369080" y="1224"/>
          <a:ext cx="2254777" cy="8903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F08ABF-82A4-4841-BBC4-89CDA7BB3260}">
      <dsp:nvSpPr>
        <dsp:cNvPr id="0" name=""/>
        <dsp:cNvSpPr/>
      </dsp:nvSpPr>
      <dsp:spPr>
        <a:xfrm>
          <a:off x="2524875" y="149228"/>
          <a:ext cx="2254777" cy="89036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A Taxonomy of Algorithms</a:t>
          </a:r>
        </a:p>
      </dsp:txBody>
      <dsp:txXfrm>
        <a:off x="2550953" y="175306"/>
        <a:ext cx="2202621" cy="838207"/>
      </dsp:txXfrm>
    </dsp:sp>
    <dsp:sp modelId="{2CBE9345-BBC0-5B47-ACD8-6B655D1E4420}">
      <dsp:nvSpPr>
        <dsp:cNvPr id="0" name=""/>
        <dsp:cNvSpPr/>
      </dsp:nvSpPr>
      <dsp:spPr>
        <a:xfrm>
          <a:off x="1283635" y="1299378"/>
          <a:ext cx="2185876" cy="8903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3DB2D7-13B7-A54D-B3CB-873031B3790D}">
      <dsp:nvSpPr>
        <dsp:cNvPr id="0" name=""/>
        <dsp:cNvSpPr/>
      </dsp:nvSpPr>
      <dsp:spPr>
        <a:xfrm>
          <a:off x="1439429" y="1447382"/>
          <a:ext cx="2185876" cy="89036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Gradient-based optimization</a:t>
          </a:r>
        </a:p>
        <a:p>
          <a:pPr marL="0" lvl="0" indent="0" algn="ctr" defTabSz="711200">
            <a:lnSpc>
              <a:spcPct val="90000"/>
            </a:lnSpc>
            <a:spcBef>
              <a:spcPct val="0"/>
            </a:spcBef>
            <a:spcAft>
              <a:spcPct val="35000"/>
            </a:spcAft>
            <a:buNone/>
          </a:pPr>
          <a:r>
            <a:rPr lang="en-US" sz="1600" kern="1200" dirty="0"/>
            <a:t>e.g. many NAS methods</a:t>
          </a:r>
        </a:p>
      </dsp:txBody>
      <dsp:txXfrm>
        <a:off x="1465507" y="1473460"/>
        <a:ext cx="2133720" cy="838207"/>
      </dsp:txXfrm>
    </dsp:sp>
    <dsp:sp modelId="{A2993A35-7594-AD44-8943-1F3792070893}">
      <dsp:nvSpPr>
        <dsp:cNvPr id="0" name=""/>
        <dsp:cNvSpPr/>
      </dsp:nvSpPr>
      <dsp:spPr>
        <a:xfrm>
          <a:off x="3781100" y="1299378"/>
          <a:ext cx="1928203" cy="8903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4854E0-031E-404F-9B9A-25DA5A47B8D2}">
      <dsp:nvSpPr>
        <dsp:cNvPr id="0" name=""/>
        <dsp:cNvSpPr/>
      </dsp:nvSpPr>
      <dsp:spPr>
        <a:xfrm>
          <a:off x="3936894" y="1447382"/>
          <a:ext cx="1928203" cy="89036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Black-box optimization</a:t>
          </a:r>
        </a:p>
      </dsp:txBody>
      <dsp:txXfrm>
        <a:off x="3962972" y="1473460"/>
        <a:ext cx="1876047" cy="838207"/>
      </dsp:txXfrm>
    </dsp:sp>
    <dsp:sp modelId="{D35A6B76-8DF9-CE4E-97C7-7DB23D742970}">
      <dsp:nvSpPr>
        <dsp:cNvPr id="0" name=""/>
        <dsp:cNvSpPr/>
      </dsp:nvSpPr>
      <dsp:spPr>
        <a:xfrm>
          <a:off x="1719333" y="2597532"/>
          <a:ext cx="2995517" cy="8477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819F08-7BBD-7C4C-97CF-4D532FE36841}">
      <dsp:nvSpPr>
        <dsp:cNvPr id="0" name=""/>
        <dsp:cNvSpPr/>
      </dsp:nvSpPr>
      <dsp:spPr>
        <a:xfrm>
          <a:off x="1875127" y="2745536"/>
          <a:ext cx="2995517" cy="84775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Learn from previous function evaluations f(</a:t>
          </a:r>
          <a:r>
            <a:rPr lang="en-US" sz="1600" kern="1200" dirty="0" err="1"/>
            <a:t>x</a:t>
          </a:r>
          <a:r>
            <a:rPr lang="en-US" sz="1600" kern="1200" baseline="-25000" dirty="0" err="1"/>
            <a:t>k</a:t>
          </a:r>
          <a:r>
            <a:rPr lang="en-US" sz="1600" kern="1200" dirty="0"/>
            <a:t>)</a:t>
          </a:r>
        </a:p>
      </dsp:txBody>
      <dsp:txXfrm>
        <a:off x="1899957" y="2770366"/>
        <a:ext cx="2945857" cy="798099"/>
      </dsp:txXfrm>
    </dsp:sp>
    <dsp:sp modelId="{5BFEFCD7-2640-F04E-BAF7-7FAABAE169C0}">
      <dsp:nvSpPr>
        <dsp:cNvPr id="0" name=""/>
        <dsp:cNvSpPr/>
      </dsp:nvSpPr>
      <dsp:spPr>
        <a:xfrm>
          <a:off x="222974" y="3853082"/>
          <a:ext cx="2639274" cy="8903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123D26-6534-7346-BE27-9266CE2F7A44}">
      <dsp:nvSpPr>
        <dsp:cNvPr id="0" name=""/>
        <dsp:cNvSpPr/>
      </dsp:nvSpPr>
      <dsp:spPr>
        <a:xfrm>
          <a:off x="378769" y="4001086"/>
          <a:ext cx="2639274" cy="89036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Estimate search distribution</a:t>
          </a:r>
        </a:p>
        <a:p>
          <a:pPr marL="0" lvl="0" indent="0" algn="ctr" defTabSz="711200">
            <a:lnSpc>
              <a:spcPct val="90000"/>
            </a:lnSpc>
            <a:spcBef>
              <a:spcPct val="0"/>
            </a:spcBef>
            <a:spcAft>
              <a:spcPct val="35000"/>
            </a:spcAft>
            <a:buNone/>
          </a:pPr>
          <a:r>
            <a:rPr lang="en-US" sz="1600" kern="1200" dirty="0"/>
            <a:t>e.g. Evolutionary strategy, Genetic algorithms</a:t>
          </a:r>
        </a:p>
      </dsp:txBody>
      <dsp:txXfrm>
        <a:off x="404847" y="4027164"/>
        <a:ext cx="2587118" cy="838207"/>
      </dsp:txXfrm>
    </dsp:sp>
    <dsp:sp modelId="{DCC6C944-8774-9F42-AE05-D0008F942FF6}">
      <dsp:nvSpPr>
        <dsp:cNvPr id="0" name=""/>
        <dsp:cNvSpPr/>
      </dsp:nvSpPr>
      <dsp:spPr>
        <a:xfrm>
          <a:off x="3173837" y="3853082"/>
          <a:ext cx="3037371" cy="8903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0933AC-1EC1-F140-8FF8-C6EE60E10A8B}">
      <dsp:nvSpPr>
        <dsp:cNvPr id="0" name=""/>
        <dsp:cNvSpPr/>
      </dsp:nvSpPr>
      <dsp:spPr>
        <a:xfrm>
          <a:off x="3329631" y="4001086"/>
          <a:ext cx="3037371" cy="89036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Estimate f(x) directly</a:t>
          </a:r>
        </a:p>
        <a:p>
          <a:pPr marL="0" lvl="0" indent="0" algn="ctr" defTabSz="711200">
            <a:lnSpc>
              <a:spcPct val="90000"/>
            </a:lnSpc>
            <a:spcBef>
              <a:spcPct val="0"/>
            </a:spcBef>
            <a:spcAft>
              <a:spcPct val="35000"/>
            </a:spcAft>
            <a:buNone/>
          </a:pPr>
          <a:r>
            <a:rPr lang="en-US" sz="1600" kern="1200" dirty="0"/>
            <a:t>e.g. Bayesian optimization, Random Forests</a:t>
          </a:r>
        </a:p>
      </dsp:txBody>
      <dsp:txXfrm>
        <a:off x="3355709" y="4027164"/>
        <a:ext cx="2985215" cy="838207"/>
      </dsp:txXfrm>
    </dsp:sp>
    <dsp:sp modelId="{398855C7-EBD1-8846-9991-B2442AF12F57}">
      <dsp:nvSpPr>
        <dsp:cNvPr id="0" name=""/>
        <dsp:cNvSpPr/>
      </dsp:nvSpPr>
      <dsp:spPr>
        <a:xfrm>
          <a:off x="5026439" y="2597532"/>
          <a:ext cx="2744631" cy="8903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B62A9D-6106-0E44-A2D4-3FD9A7F7CFE6}">
      <dsp:nvSpPr>
        <dsp:cNvPr id="0" name=""/>
        <dsp:cNvSpPr/>
      </dsp:nvSpPr>
      <dsp:spPr>
        <a:xfrm>
          <a:off x="5182233" y="2745536"/>
          <a:ext cx="2744631" cy="89036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Brute-Force</a:t>
          </a:r>
        </a:p>
        <a:p>
          <a:pPr marL="0" lvl="0" indent="0" algn="ctr" defTabSz="711200">
            <a:lnSpc>
              <a:spcPct val="90000"/>
            </a:lnSpc>
            <a:spcBef>
              <a:spcPct val="0"/>
            </a:spcBef>
            <a:spcAft>
              <a:spcPct val="35000"/>
            </a:spcAft>
            <a:buNone/>
          </a:pPr>
          <a:r>
            <a:rPr lang="en-US" sz="1600" kern="1200" dirty="0"/>
            <a:t>e.g. Random search, Grid search</a:t>
          </a:r>
        </a:p>
      </dsp:txBody>
      <dsp:txXfrm>
        <a:off x="5208311" y="2771614"/>
        <a:ext cx="2692475" cy="83820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674B61-77F0-BA49-83F1-95DC728A311E}" type="datetimeFigureOut">
              <a:rPr lang="en-US" smtClean="0"/>
              <a:t>8/14/24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3A101D-E516-894F-8B42-3E7F6A2E10A3}" type="slidenum">
              <a:rPr lang="en-US" smtClean="0"/>
              <a:t>‹#›</a:t>
            </a:fld>
            <a:endParaRPr lang="en-US"/>
          </a:p>
        </p:txBody>
      </p:sp>
    </p:spTree>
    <p:extLst>
      <p:ext uri="{BB962C8B-B14F-4D97-AF65-F5344CB8AC3E}">
        <p14:creationId xmlns:p14="http://schemas.microsoft.com/office/powerpoint/2010/main" val="955333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My name is Kevin Duh and I’ll be talking about the challenge of optimizing neural network hyperparameters for multiple objectives, and the importance of building benchmarks for this problem. </a:t>
            </a:r>
          </a:p>
        </p:txBody>
      </p:sp>
      <p:sp>
        <p:nvSpPr>
          <p:cNvPr id="4" name="Slide Number Placeholder 3"/>
          <p:cNvSpPr>
            <a:spLocks noGrp="1"/>
          </p:cNvSpPr>
          <p:nvPr>
            <p:ph type="sldNum" sz="quarter" idx="5"/>
          </p:nvPr>
        </p:nvSpPr>
        <p:spPr/>
        <p:txBody>
          <a:bodyPr/>
          <a:lstStyle/>
          <a:p>
            <a:fld id="{483A101D-E516-894F-8B42-3E7F6A2E10A3}" type="slidenum">
              <a:rPr lang="en-US" smtClean="0"/>
              <a:t>0</a:t>
            </a:fld>
            <a:endParaRPr lang="en-US"/>
          </a:p>
        </p:txBody>
      </p:sp>
    </p:spTree>
    <p:extLst>
      <p:ext uri="{BB962C8B-B14F-4D97-AF65-F5344CB8AC3E}">
        <p14:creationId xmlns:p14="http://schemas.microsoft.com/office/powerpoint/2010/main" val="1231839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an example to illustrate the importance of hyperparameters. Here, I’ve trained about 700 different transformer models for the task of machine translation. The different hyperparameters include number of layers, size of word embeddings, and learning rate. In this histogram which plots translation accuracy in terms of BLEU score, you see a large variance. Many models actually have low BLEU scores; we need to try a lot of hyperparameters to get the best model on the right here. </a:t>
            </a:r>
          </a:p>
        </p:txBody>
      </p:sp>
      <p:sp>
        <p:nvSpPr>
          <p:cNvPr id="4" name="Slide Number Placeholder 3"/>
          <p:cNvSpPr>
            <a:spLocks noGrp="1"/>
          </p:cNvSpPr>
          <p:nvPr>
            <p:ph type="sldNum" sz="quarter" idx="5"/>
          </p:nvPr>
        </p:nvSpPr>
        <p:spPr/>
        <p:txBody>
          <a:bodyPr/>
          <a:lstStyle/>
          <a:p>
            <a:fld id="{483A101D-E516-894F-8B42-3E7F6A2E10A3}" type="slidenum">
              <a:rPr lang="en-US" smtClean="0"/>
              <a:t>1</a:t>
            </a:fld>
            <a:endParaRPr lang="en-US"/>
          </a:p>
        </p:txBody>
      </p:sp>
    </p:spTree>
    <p:extLst>
      <p:ext uri="{BB962C8B-B14F-4D97-AF65-F5344CB8AC3E}">
        <p14:creationId xmlns:p14="http://schemas.microsoft.com/office/powerpoint/2010/main" val="175538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3A101D-E516-894F-8B42-3E7F6A2E10A3}" type="slidenum">
              <a:rPr lang="en-US" smtClean="0"/>
              <a:t>22</a:t>
            </a:fld>
            <a:endParaRPr lang="en-US"/>
          </a:p>
        </p:txBody>
      </p:sp>
    </p:spTree>
    <p:extLst>
      <p:ext uri="{BB962C8B-B14F-4D97-AF65-F5344CB8AC3E}">
        <p14:creationId xmlns:p14="http://schemas.microsoft.com/office/powerpoint/2010/main" val="994752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FB8EB34-436F-2541-98C4-C8E43268C559}" type="datetime1">
              <a:rPr lang="en-US" smtClean="0"/>
              <a:t>8/14/24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EC2905-5512-B149-B940-0191064904E0}" type="slidenum">
              <a:rPr lang="en-US" smtClean="0"/>
              <a:t>‹#›</a:t>
            </a:fld>
            <a:endParaRPr lang="en-US"/>
          </a:p>
        </p:txBody>
      </p:sp>
    </p:spTree>
    <p:extLst>
      <p:ext uri="{BB962C8B-B14F-4D97-AF65-F5344CB8AC3E}">
        <p14:creationId xmlns:p14="http://schemas.microsoft.com/office/powerpoint/2010/main" val="494927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4DFC43-389A-EC42-8579-5AF193B1BFA8}" type="datetime1">
              <a:rPr lang="en-US" smtClean="0"/>
              <a:t>8/14/24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EC2905-5512-B149-B940-0191064904E0}" type="slidenum">
              <a:rPr lang="en-US" smtClean="0"/>
              <a:t>‹#›</a:t>
            </a:fld>
            <a:endParaRPr lang="en-US"/>
          </a:p>
        </p:txBody>
      </p:sp>
    </p:spTree>
    <p:extLst>
      <p:ext uri="{BB962C8B-B14F-4D97-AF65-F5344CB8AC3E}">
        <p14:creationId xmlns:p14="http://schemas.microsoft.com/office/powerpoint/2010/main" val="275668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8712AD-E95C-DF49-814F-9993829D3314}" type="datetime1">
              <a:rPr lang="en-US" smtClean="0"/>
              <a:t>8/14/24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EC2905-5512-B149-B940-0191064904E0}" type="slidenum">
              <a:rPr lang="en-US" smtClean="0"/>
              <a:t>‹#›</a:t>
            </a:fld>
            <a:endParaRPr lang="en-US"/>
          </a:p>
        </p:txBody>
      </p:sp>
    </p:spTree>
    <p:extLst>
      <p:ext uri="{BB962C8B-B14F-4D97-AF65-F5344CB8AC3E}">
        <p14:creationId xmlns:p14="http://schemas.microsoft.com/office/powerpoint/2010/main" val="1032000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665FF5-23A3-7E4E-BCAF-20F5ABE8DBC4}" type="datetime1">
              <a:rPr lang="en-US" smtClean="0"/>
              <a:t>8/14/24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EC2905-5512-B149-B940-0191064904E0}" type="slidenum">
              <a:rPr lang="en-US" smtClean="0"/>
              <a:t>‹#›</a:t>
            </a:fld>
            <a:endParaRPr lang="en-US"/>
          </a:p>
        </p:txBody>
      </p:sp>
    </p:spTree>
    <p:extLst>
      <p:ext uri="{BB962C8B-B14F-4D97-AF65-F5344CB8AC3E}">
        <p14:creationId xmlns:p14="http://schemas.microsoft.com/office/powerpoint/2010/main" val="1036865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669761-55B6-9747-99B4-EBB3FA7F2A4C}" type="datetime1">
              <a:rPr lang="en-US" smtClean="0"/>
              <a:t>8/14/24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EC2905-5512-B149-B940-0191064904E0}" type="slidenum">
              <a:rPr lang="en-US" smtClean="0"/>
              <a:t>‹#›</a:t>
            </a:fld>
            <a:endParaRPr lang="en-US"/>
          </a:p>
        </p:txBody>
      </p:sp>
    </p:spTree>
    <p:extLst>
      <p:ext uri="{BB962C8B-B14F-4D97-AF65-F5344CB8AC3E}">
        <p14:creationId xmlns:p14="http://schemas.microsoft.com/office/powerpoint/2010/main" val="1914365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236A60-5947-484F-92E2-6852C4D5F5BD}" type="datetime1">
              <a:rPr lang="en-US" smtClean="0"/>
              <a:t>8/14/24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EC2905-5512-B149-B940-0191064904E0}" type="slidenum">
              <a:rPr lang="en-US" smtClean="0"/>
              <a:t>‹#›</a:t>
            </a:fld>
            <a:endParaRPr lang="en-US"/>
          </a:p>
        </p:txBody>
      </p:sp>
    </p:spTree>
    <p:extLst>
      <p:ext uri="{BB962C8B-B14F-4D97-AF65-F5344CB8AC3E}">
        <p14:creationId xmlns:p14="http://schemas.microsoft.com/office/powerpoint/2010/main" val="1135917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8B09890-1AA5-004C-BD39-C2E474F65AC4}" type="datetime1">
              <a:rPr lang="en-US" smtClean="0"/>
              <a:t>8/14/24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EC2905-5512-B149-B940-0191064904E0}" type="slidenum">
              <a:rPr lang="en-US" smtClean="0"/>
              <a:t>‹#›</a:t>
            </a:fld>
            <a:endParaRPr lang="en-US"/>
          </a:p>
        </p:txBody>
      </p:sp>
    </p:spTree>
    <p:extLst>
      <p:ext uri="{BB962C8B-B14F-4D97-AF65-F5344CB8AC3E}">
        <p14:creationId xmlns:p14="http://schemas.microsoft.com/office/powerpoint/2010/main" val="228170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99C4C8-4C23-2C40-A729-424722FAA511}" type="datetime1">
              <a:rPr lang="en-US" smtClean="0"/>
              <a:t>8/14/24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EC2905-5512-B149-B940-0191064904E0}" type="slidenum">
              <a:rPr lang="en-US" smtClean="0"/>
              <a:t>‹#›</a:t>
            </a:fld>
            <a:endParaRPr lang="en-US"/>
          </a:p>
        </p:txBody>
      </p:sp>
    </p:spTree>
    <p:extLst>
      <p:ext uri="{BB962C8B-B14F-4D97-AF65-F5344CB8AC3E}">
        <p14:creationId xmlns:p14="http://schemas.microsoft.com/office/powerpoint/2010/main" val="1599787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45FFA5-0398-7149-B39D-4A45A4E9C494}" type="datetime1">
              <a:rPr lang="en-US" smtClean="0"/>
              <a:t>8/14/24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EC2905-5512-B149-B940-0191064904E0}" type="slidenum">
              <a:rPr lang="en-US" smtClean="0"/>
              <a:t>‹#›</a:t>
            </a:fld>
            <a:endParaRPr lang="en-US"/>
          </a:p>
        </p:txBody>
      </p:sp>
    </p:spTree>
    <p:extLst>
      <p:ext uri="{BB962C8B-B14F-4D97-AF65-F5344CB8AC3E}">
        <p14:creationId xmlns:p14="http://schemas.microsoft.com/office/powerpoint/2010/main" val="1137437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E07D05-18C2-E24B-979E-AC0393741228}" type="datetime1">
              <a:rPr lang="en-US" smtClean="0"/>
              <a:t>8/14/24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EC2905-5512-B149-B940-0191064904E0}" type="slidenum">
              <a:rPr lang="en-US" smtClean="0"/>
              <a:t>‹#›</a:t>
            </a:fld>
            <a:endParaRPr lang="en-US"/>
          </a:p>
        </p:txBody>
      </p:sp>
    </p:spTree>
    <p:extLst>
      <p:ext uri="{BB962C8B-B14F-4D97-AF65-F5344CB8AC3E}">
        <p14:creationId xmlns:p14="http://schemas.microsoft.com/office/powerpoint/2010/main" val="4283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56235F-2668-8B44-9FCA-AA5975A0093F}" type="datetime1">
              <a:rPr lang="en-US" smtClean="0"/>
              <a:t>8/14/24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EC2905-5512-B149-B940-0191064904E0}" type="slidenum">
              <a:rPr lang="en-US" smtClean="0"/>
              <a:t>‹#›</a:t>
            </a:fld>
            <a:endParaRPr lang="en-US"/>
          </a:p>
        </p:txBody>
      </p:sp>
    </p:spTree>
    <p:extLst>
      <p:ext uri="{BB962C8B-B14F-4D97-AF65-F5344CB8AC3E}">
        <p14:creationId xmlns:p14="http://schemas.microsoft.com/office/powerpoint/2010/main" val="1131320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512422-D850-3B47-ADD0-D86C2BEF0497}" type="datetime1">
              <a:rPr lang="en-US" smtClean="0"/>
              <a:t>8/14/24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EC2905-5512-B149-B940-0191064904E0}" type="slidenum">
              <a:rPr lang="en-US" smtClean="0"/>
              <a:t>‹#›</a:t>
            </a:fld>
            <a:endParaRPr lang="en-US"/>
          </a:p>
        </p:txBody>
      </p:sp>
    </p:spTree>
    <p:extLst>
      <p:ext uri="{BB962C8B-B14F-4D97-AF65-F5344CB8AC3E}">
        <p14:creationId xmlns:p14="http://schemas.microsoft.com/office/powerpoint/2010/main" val="18486516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60.png"/><Relationship Id="rId7" Type="http://schemas.openxmlformats.org/officeDocument/2006/relationships/image" Target="../media/image100.png"/><Relationship Id="rId12" Type="http://schemas.openxmlformats.org/officeDocument/2006/relationships/image" Target="../media/image15.png"/><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90.png"/><Relationship Id="rId11" Type="http://schemas.openxmlformats.org/officeDocument/2006/relationships/image" Target="../media/image14.png"/><Relationship Id="rId5" Type="http://schemas.openxmlformats.org/officeDocument/2006/relationships/image" Target="../media/image80.png"/><Relationship Id="rId10" Type="http://schemas.openxmlformats.org/officeDocument/2006/relationships/image" Target="../media/image13.png"/><Relationship Id="rId4" Type="http://schemas.openxmlformats.org/officeDocument/2006/relationships/image" Target="../media/image70.png"/><Relationship Id="rId9"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3.png"/><Relationship Id="rId7"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26.emf"/><Relationship Id="rId7" Type="http://schemas.openxmlformats.org/officeDocument/2006/relationships/image" Target="../media/image28.emf"/><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oleObject" Target="../embeddings/oleObject3.bin"/><Relationship Id="rId11" Type="http://schemas.openxmlformats.org/officeDocument/2006/relationships/image" Target="../media/image30.emf"/><Relationship Id="rId5" Type="http://schemas.openxmlformats.org/officeDocument/2006/relationships/image" Target="../media/image27.e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29.emf"/></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image" Target="../media/image32.emf"/><Relationship Id="rId3" Type="http://schemas.openxmlformats.org/officeDocument/2006/relationships/image" Target="../media/image26.emf"/><Relationship Id="rId7" Type="http://schemas.openxmlformats.org/officeDocument/2006/relationships/image" Target="../media/image28.emf"/><Relationship Id="rId12" Type="http://schemas.openxmlformats.org/officeDocument/2006/relationships/oleObject" Target="../embeddings/oleObject11.bin"/><Relationship Id="rId2" Type="http://schemas.openxmlformats.org/officeDocument/2006/relationships/oleObject" Target="../embeddings/oleObject6.bin"/><Relationship Id="rId1" Type="http://schemas.openxmlformats.org/officeDocument/2006/relationships/slideLayout" Target="../slideLayouts/slideLayout2.xml"/><Relationship Id="rId6" Type="http://schemas.openxmlformats.org/officeDocument/2006/relationships/oleObject" Target="../embeddings/oleObject8.bin"/><Relationship Id="rId11" Type="http://schemas.openxmlformats.org/officeDocument/2006/relationships/image" Target="../media/image31.emf"/><Relationship Id="rId5" Type="http://schemas.openxmlformats.org/officeDocument/2006/relationships/image" Target="../media/image27.emf"/><Relationship Id="rId10" Type="http://schemas.openxmlformats.org/officeDocument/2006/relationships/oleObject" Target="../embeddings/oleObject10.bin"/><Relationship Id="rId4" Type="http://schemas.openxmlformats.org/officeDocument/2006/relationships/oleObject" Target="../embeddings/oleObject7.bin"/><Relationship Id="rId9" Type="http://schemas.openxmlformats.org/officeDocument/2006/relationships/image" Target="../media/image29.emf"/></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15.bin"/><Relationship Id="rId13" Type="http://schemas.openxmlformats.org/officeDocument/2006/relationships/image" Target="../media/image32.emf"/><Relationship Id="rId3" Type="http://schemas.openxmlformats.org/officeDocument/2006/relationships/image" Target="../media/image26.emf"/><Relationship Id="rId7" Type="http://schemas.openxmlformats.org/officeDocument/2006/relationships/image" Target="../media/image28.emf"/><Relationship Id="rId12" Type="http://schemas.openxmlformats.org/officeDocument/2006/relationships/oleObject" Target="../embeddings/oleObject17.bin"/><Relationship Id="rId2" Type="http://schemas.openxmlformats.org/officeDocument/2006/relationships/oleObject" Target="../embeddings/oleObject12.bin"/><Relationship Id="rId1" Type="http://schemas.openxmlformats.org/officeDocument/2006/relationships/slideLayout" Target="../slideLayouts/slideLayout2.xml"/><Relationship Id="rId6" Type="http://schemas.openxmlformats.org/officeDocument/2006/relationships/oleObject" Target="../embeddings/oleObject14.bin"/><Relationship Id="rId11" Type="http://schemas.openxmlformats.org/officeDocument/2006/relationships/image" Target="../media/image31.emf"/><Relationship Id="rId5" Type="http://schemas.openxmlformats.org/officeDocument/2006/relationships/image" Target="../media/image27.emf"/><Relationship Id="rId10" Type="http://schemas.openxmlformats.org/officeDocument/2006/relationships/oleObject" Target="../embeddings/oleObject16.bin"/><Relationship Id="rId4" Type="http://schemas.openxmlformats.org/officeDocument/2006/relationships/oleObject" Target="../embeddings/oleObject13.bin"/><Relationship Id="rId9" Type="http://schemas.openxmlformats.org/officeDocument/2006/relationships/image" Target="../media/image29.emf"/></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21.bin"/><Relationship Id="rId13" Type="http://schemas.openxmlformats.org/officeDocument/2006/relationships/image" Target="../media/image28.emf"/><Relationship Id="rId3" Type="http://schemas.openxmlformats.org/officeDocument/2006/relationships/image" Target="../media/image26.emf"/><Relationship Id="rId7" Type="http://schemas.openxmlformats.org/officeDocument/2006/relationships/image" Target="../media/image29.emf"/><Relationship Id="rId12" Type="http://schemas.openxmlformats.org/officeDocument/2006/relationships/oleObject" Target="../embeddings/oleObject23.bin"/><Relationship Id="rId2" Type="http://schemas.openxmlformats.org/officeDocument/2006/relationships/oleObject" Target="../embeddings/oleObject18.bin"/><Relationship Id="rId1" Type="http://schemas.openxmlformats.org/officeDocument/2006/relationships/slideLayout" Target="../slideLayouts/slideLayout2.xml"/><Relationship Id="rId6" Type="http://schemas.openxmlformats.org/officeDocument/2006/relationships/oleObject" Target="../embeddings/oleObject20.bin"/><Relationship Id="rId11" Type="http://schemas.openxmlformats.org/officeDocument/2006/relationships/image" Target="../media/image32.emf"/><Relationship Id="rId5" Type="http://schemas.openxmlformats.org/officeDocument/2006/relationships/image" Target="../media/image27.emf"/><Relationship Id="rId10" Type="http://schemas.openxmlformats.org/officeDocument/2006/relationships/oleObject" Target="../embeddings/oleObject22.bin"/><Relationship Id="rId4" Type="http://schemas.openxmlformats.org/officeDocument/2006/relationships/oleObject" Target="../embeddings/oleObject19.bin"/><Relationship Id="rId9" Type="http://schemas.openxmlformats.org/officeDocument/2006/relationships/image" Target="../media/image31.emf"/></Relationships>
</file>

<file path=ppt/slides/_rels/slide23.xml.rels><?xml version="1.0" encoding="UTF-8" standalone="yes"?>
<Relationships xmlns="http://schemas.openxmlformats.org/package/2006/relationships"><Relationship Id="rId3" Type="http://schemas.openxmlformats.org/officeDocument/2006/relationships/image" Target="../media/image33.emf"/><Relationship Id="rId7" Type="http://schemas.openxmlformats.org/officeDocument/2006/relationships/image" Target="../media/image37.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Layout" Target="../diagrams/layout1.xml"/><Relationship Id="rId7" Type="http://schemas.openxmlformats.org/officeDocument/2006/relationships/image" Target="../media/image38.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www.jmlr.org/papers/volume21/20-056/20-056.pdf"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github.com/Este1le/hpo_nmt"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70878" y="1122363"/>
            <a:ext cx="10225668" cy="2387600"/>
          </a:xfrm>
        </p:spPr>
        <p:txBody>
          <a:bodyPr>
            <a:normAutofit/>
          </a:bodyPr>
          <a:lstStyle/>
          <a:p>
            <a:r>
              <a:rPr lang="en-US" b="1" dirty="0"/>
              <a:t>Hyperparameter Optimization </a:t>
            </a:r>
            <a:r>
              <a:rPr lang="en-US" sz="4900" b="1" dirty="0"/>
              <a:t>for Low-Resource Machine Translation</a:t>
            </a:r>
          </a:p>
        </p:txBody>
      </p:sp>
      <p:sp>
        <p:nvSpPr>
          <p:cNvPr id="3" name="Subtitle 2"/>
          <p:cNvSpPr>
            <a:spLocks noGrp="1"/>
          </p:cNvSpPr>
          <p:nvPr>
            <p:ph type="subTitle" idx="1"/>
          </p:nvPr>
        </p:nvSpPr>
        <p:spPr>
          <a:xfrm>
            <a:off x="893805" y="5254841"/>
            <a:ext cx="10404389" cy="996205"/>
          </a:xfrm>
        </p:spPr>
        <p:txBody>
          <a:bodyPr>
            <a:noAutofit/>
          </a:bodyPr>
          <a:lstStyle/>
          <a:p>
            <a:r>
              <a:rPr lang="en-US" sz="3200" dirty="0"/>
              <a:t>Kevin Duh and Xuan Zhang</a:t>
            </a:r>
          </a:p>
          <a:p>
            <a:r>
              <a:rPr lang="en-US" sz="3200" dirty="0"/>
              <a:t>Johns Hopkins University</a:t>
            </a:r>
          </a:p>
        </p:txBody>
      </p:sp>
      <p:pic>
        <p:nvPicPr>
          <p:cNvPr id="4" name="Picture 3">
            <a:extLst>
              <a:ext uri="{FF2B5EF4-FFF2-40B4-BE49-F238E27FC236}">
                <a16:creationId xmlns:a16="http://schemas.microsoft.com/office/drawing/2014/main" id="{1386BB0E-3105-687B-855F-1C6A3E823907}"/>
              </a:ext>
            </a:extLst>
          </p:cNvPr>
          <p:cNvPicPr>
            <a:picLocks noChangeAspect="1"/>
          </p:cNvPicPr>
          <p:nvPr/>
        </p:nvPicPr>
        <p:blipFill>
          <a:blip r:embed="rId3"/>
          <a:stretch>
            <a:fillRect/>
          </a:stretch>
        </p:blipFill>
        <p:spPr>
          <a:xfrm>
            <a:off x="6736932" y="4133353"/>
            <a:ext cx="1022769" cy="996204"/>
          </a:xfrm>
          <a:prstGeom prst="rect">
            <a:avLst/>
          </a:prstGeom>
        </p:spPr>
      </p:pic>
      <p:pic>
        <p:nvPicPr>
          <p:cNvPr id="5" name="Picture 4">
            <a:extLst>
              <a:ext uri="{FF2B5EF4-FFF2-40B4-BE49-F238E27FC236}">
                <a16:creationId xmlns:a16="http://schemas.microsoft.com/office/drawing/2014/main" id="{0BC21130-96BE-5DE3-3768-B4963109BEC5}"/>
              </a:ext>
            </a:extLst>
          </p:cNvPr>
          <p:cNvPicPr>
            <a:picLocks noChangeAspect="1"/>
          </p:cNvPicPr>
          <p:nvPr/>
        </p:nvPicPr>
        <p:blipFill>
          <a:blip r:embed="rId4"/>
          <a:stretch>
            <a:fillRect/>
          </a:stretch>
        </p:blipFill>
        <p:spPr>
          <a:xfrm>
            <a:off x="4279281" y="4133351"/>
            <a:ext cx="869703" cy="996205"/>
          </a:xfrm>
          <a:prstGeom prst="rect">
            <a:avLst/>
          </a:prstGeom>
        </p:spPr>
      </p:pic>
    </p:spTree>
    <p:extLst>
      <p:ext uri="{BB962C8B-B14F-4D97-AF65-F5344CB8AC3E}">
        <p14:creationId xmlns:p14="http://schemas.microsoft.com/office/powerpoint/2010/main" val="1758117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05574-01FF-1507-66B6-D393110F3142}"/>
              </a:ext>
            </a:extLst>
          </p:cNvPr>
          <p:cNvSpPr>
            <a:spLocks noGrp="1"/>
          </p:cNvSpPr>
          <p:nvPr>
            <p:ph type="title"/>
          </p:nvPr>
        </p:nvSpPr>
        <p:spPr/>
        <p:txBody>
          <a:bodyPr/>
          <a:lstStyle/>
          <a:p>
            <a:r>
              <a:rPr lang="en-US" dirty="0"/>
              <a:t>Hyperparameter Search Space</a:t>
            </a:r>
          </a:p>
        </p:txBody>
      </p:sp>
      <p:sp>
        <p:nvSpPr>
          <p:cNvPr id="3" name="Content Placeholder 2">
            <a:extLst>
              <a:ext uri="{FF2B5EF4-FFF2-40B4-BE49-F238E27FC236}">
                <a16:creationId xmlns:a16="http://schemas.microsoft.com/office/drawing/2014/main" id="{220FB09D-CFC4-C83E-5A70-3A025F1AFCFE}"/>
              </a:ext>
            </a:extLst>
          </p:cNvPr>
          <p:cNvSpPr>
            <a:spLocks noGrp="1"/>
          </p:cNvSpPr>
          <p:nvPr>
            <p:ph idx="1"/>
          </p:nvPr>
        </p:nvSpPr>
        <p:spPr>
          <a:xfrm>
            <a:off x="838200" y="1825625"/>
            <a:ext cx="10832024" cy="4351338"/>
          </a:xfrm>
        </p:spPr>
        <p:txBody>
          <a:bodyPr/>
          <a:lstStyle/>
          <a:p>
            <a:r>
              <a:rPr lang="en-US" dirty="0"/>
              <a:t>In some cases, grid search is possible</a:t>
            </a:r>
          </a:p>
          <a:p>
            <a:pPr lvl="1"/>
            <a:r>
              <a:rPr lang="en-US" dirty="0"/>
              <a:t>BPE: {1k, 2k}, #Layer: {1, 2, 4}, #Embed:{256, 512}, </a:t>
            </a:r>
            <a:r>
              <a:rPr lang="en-US" dirty="0" err="1"/>
              <a:t>InitLR</a:t>
            </a:r>
            <a:r>
              <a:rPr lang="en-US" dirty="0"/>
              <a:t>: {.00005, .0002, .0005}</a:t>
            </a:r>
          </a:p>
          <a:p>
            <a:pPr lvl="1"/>
            <a:r>
              <a:rPr lang="en-US" dirty="0"/>
              <a:t>2 x 3 x 2 x 3 = 36 configurations</a:t>
            </a:r>
          </a:p>
          <a:p>
            <a:r>
              <a:rPr lang="en-US" dirty="0"/>
              <a:t>Else, we recommend automatic hyperparameter optimization (HPO)!</a:t>
            </a:r>
          </a:p>
          <a:p>
            <a:pPr lvl="1"/>
            <a:r>
              <a:rPr lang="en-US" dirty="0"/>
              <a:t>Train a model with a larger hyperparameter space</a:t>
            </a:r>
          </a:p>
          <a:p>
            <a:pPr lvl="1"/>
            <a:r>
              <a:rPr lang="en-US" dirty="0"/>
              <a:t>Train an entire pipeline of models, e.g., backtranslation</a:t>
            </a:r>
          </a:p>
        </p:txBody>
      </p:sp>
      <p:sp>
        <p:nvSpPr>
          <p:cNvPr id="4" name="Slide Number Placeholder 3">
            <a:extLst>
              <a:ext uri="{FF2B5EF4-FFF2-40B4-BE49-F238E27FC236}">
                <a16:creationId xmlns:a16="http://schemas.microsoft.com/office/drawing/2014/main" id="{C1977B7A-50AF-76A7-ABE6-1C2D16C61C0C}"/>
              </a:ext>
            </a:extLst>
          </p:cNvPr>
          <p:cNvSpPr>
            <a:spLocks noGrp="1"/>
          </p:cNvSpPr>
          <p:nvPr>
            <p:ph type="sldNum" sz="quarter" idx="12"/>
          </p:nvPr>
        </p:nvSpPr>
        <p:spPr/>
        <p:txBody>
          <a:bodyPr/>
          <a:lstStyle/>
          <a:p>
            <a:fld id="{7AEC2905-5512-B149-B940-0191064904E0}" type="slidenum">
              <a:rPr lang="en-US" smtClean="0"/>
              <a:t>9</a:t>
            </a:fld>
            <a:endParaRPr lang="en-US"/>
          </a:p>
        </p:txBody>
      </p:sp>
      <p:pic>
        <p:nvPicPr>
          <p:cNvPr id="5" name="Picture 4">
            <a:extLst>
              <a:ext uri="{FF2B5EF4-FFF2-40B4-BE49-F238E27FC236}">
                <a16:creationId xmlns:a16="http://schemas.microsoft.com/office/drawing/2014/main" id="{4FB63A27-E278-5CF8-32E7-F1BA7B921FB4}"/>
              </a:ext>
            </a:extLst>
          </p:cNvPr>
          <p:cNvPicPr>
            <a:picLocks noChangeAspect="1"/>
          </p:cNvPicPr>
          <p:nvPr/>
        </p:nvPicPr>
        <p:blipFill>
          <a:blip r:embed="rId2"/>
          <a:stretch>
            <a:fillRect/>
          </a:stretch>
        </p:blipFill>
        <p:spPr>
          <a:xfrm>
            <a:off x="2209800" y="4553371"/>
            <a:ext cx="7772400" cy="1985541"/>
          </a:xfrm>
          <a:prstGeom prst="rect">
            <a:avLst/>
          </a:prstGeom>
        </p:spPr>
      </p:pic>
    </p:spTree>
    <p:extLst>
      <p:ext uri="{BB962C8B-B14F-4D97-AF65-F5344CB8AC3E}">
        <p14:creationId xmlns:p14="http://schemas.microsoft.com/office/powerpoint/2010/main" val="10392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C223A-06CF-3E60-7874-6218DD4DAE8F}"/>
              </a:ext>
            </a:extLst>
          </p:cNvPr>
          <p:cNvSpPr>
            <a:spLocks noGrp="1"/>
          </p:cNvSpPr>
          <p:nvPr>
            <p:ph type="title"/>
          </p:nvPr>
        </p:nvSpPr>
        <p:spPr/>
        <p:txBody>
          <a:bodyPr/>
          <a:lstStyle/>
          <a:p>
            <a:r>
              <a:rPr lang="en-US" dirty="0">
                <a:cs typeface="Calibri Light"/>
              </a:rPr>
              <a:t>Emerging HPO &amp; </a:t>
            </a:r>
            <a:r>
              <a:rPr lang="en-US" dirty="0" err="1">
                <a:cs typeface="Calibri Light"/>
              </a:rPr>
              <a:t>AutoML</a:t>
            </a:r>
            <a:r>
              <a:rPr lang="en-US" dirty="0">
                <a:cs typeface="Calibri Light"/>
              </a:rPr>
              <a:t> research</a:t>
            </a:r>
            <a:endParaRPr lang="en-US" dirty="0"/>
          </a:p>
        </p:txBody>
      </p:sp>
      <p:sp>
        <p:nvSpPr>
          <p:cNvPr id="3" name="Content Placeholder 2">
            <a:extLst>
              <a:ext uri="{FF2B5EF4-FFF2-40B4-BE49-F238E27FC236}">
                <a16:creationId xmlns:a16="http://schemas.microsoft.com/office/drawing/2014/main" id="{EB55CA17-9691-1020-0E66-D058CE5E06AB}"/>
              </a:ext>
            </a:extLst>
          </p:cNvPr>
          <p:cNvSpPr>
            <a:spLocks noGrp="1"/>
          </p:cNvSpPr>
          <p:nvPr>
            <p:ph idx="1"/>
          </p:nvPr>
        </p:nvSpPr>
        <p:spPr/>
        <p:txBody>
          <a:bodyPr vert="horz" lIns="91440" tIns="45720" rIns="91440" bIns="45720" rtlCol="0" anchor="t">
            <a:normAutofit/>
          </a:bodyPr>
          <a:lstStyle/>
          <a:p>
            <a:r>
              <a:rPr lang="en-US" dirty="0">
                <a:cs typeface="Calibri"/>
              </a:rPr>
              <a:t>Automated Machine Learning (</a:t>
            </a:r>
            <a:r>
              <a:rPr lang="en-US" dirty="0" err="1">
                <a:cs typeface="Calibri"/>
              </a:rPr>
              <a:t>AutoML</a:t>
            </a:r>
            <a:r>
              <a:rPr lang="en-US" dirty="0">
                <a:cs typeface="Calibri"/>
              </a:rPr>
              <a:t>) is a newly recognized field within machine learning. Conference topics include:</a:t>
            </a:r>
          </a:p>
          <a:p>
            <a:pPr lvl="1"/>
            <a:r>
              <a:rPr lang="en-US" dirty="0">
                <a:cs typeface="Calibri"/>
              </a:rPr>
              <a:t>Hyperparameter Optimization (HPO)</a:t>
            </a:r>
            <a:endParaRPr lang="en-US" dirty="0">
              <a:ea typeface="Calibri"/>
              <a:cs typeface="Calibri"/>
            </a:endParaRPr>
          </a:p>
          <a:p>
            <a:pPr lvl="1"/>
            <a:r>
              <a:rPr lang="en-US" dirty="0">
                <a:cs typeface="Calibri"/>
              </a:rPr>
              <a:t>Neural Architecture Search (NAS)</a:t>
            </a:r>
            <a:endParaRPr lang="en-US" dirty="0">
              <a:ea typeface="Calibri"/>
              <a:cs typeface="Calibri"/>
            </a:endParaRPr>
          </a:p>
          <a:p>
            <a:pPr lvl="1"/>
            <a:r>
              <a:rPr lang="en-US" dirty="0">
                <a:ea typeface="Calibri"/>
                <a:cs typeface="Calibri"/>
              </a:rPr>
              <a:t>Algorithm Selection</a:t>
            </a:r>
          </a:p>
          <a:p>
            <a:pPr lvl="1"/>
            <a:r>
              <a:rPr lang="en-US" dirty="0">
                <a:ea typeface="Calibri"/>
                <a:cs typeface="Calibri"/>
              </a:rPr>
              <a:t>Systems for Machine Learning (</a:t>
            </a:r>
            <a:r>
              <a:rPr lang="en-US" dirty="0" err="1">
                <a:ea typeface="Calibri"/>
                <a:cs typeface="Calibri"/>
              </a:rPr>
              <a:t>SysML</a:t>
            </a:r>
            <a:r>
              <a:rPr lang="en-US" dirty="0">
                <a:ea typeface="Calibri"/>
                <a:cs typeface="Calibri"/>
              </a:rPr>
              <a:t>)</a:t>
            </a:r>
          </a:p>
          <a:p>
            <a:r>
              <a:rPr lang="en-US" dirty="0">
                <a:ea typeface="Calibri"/>
                <a:cs typeface="Calibri"/>
              </a:rPr>
              <a:t>We should adapt these tools for low-resource MT! </a:t>
            </a:r>
          </a:p>
        </p:txBody>
      </p:sp>
      <p:sp>
        <p:nvSpPr>
          <p:cNvPr id="4" name="Slide Number Placeholder 3">
            <a:extLst>
              <a:ext uri="{FF2B5EF4-FFF2-40B4-BE49-F238E27FC236}">
                <a16:creationId xmlns:a16="http://schemas.microsoft.com/office/drawing/2014/main" id="{EBE7210E-1145-C642-19C6-30BC48B0C362}"/>
              </a:ext>
            </a:extLst>
          </p:cNvPr>
          <p:cNvSpPr>
            <a:spLocks noGrp="1"/>
          </p:cNvSpPr>
          <p:nvPr>
            <p:ph type="sldNum" sz="quarter" idx="12"/>
          </p:nvPr>
        </p:nvSpPr>
        <p:spPr/>
        <p:txBody>
          <a:bodyPr/>
          <a:lstStyle/>
          <a:p>
            <a:fld id="{330EA680-D336-4FF7-8B7A-9848BB0A1C32}" type="slidenum">
              <a:rPr lang="en-US" smtClean="0"/>
              <a:t>10</a:t>
            </a:fld>
            <a:endParaRPr lang="en-US"/>
          </a:p>
        </p:txBody>
      </p:sp>
    </p:spTree>
    <p:extLst>
      <p:ext uri="{BB962C8B-B14F-4D97-AF65-F5344CB8AC3E}">
        <p14:creationId xmlns:p14="http://schemas.microsoft.com/office/powerpoint/2010/main" val="14475556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sz="3600" dirty="0"/>
              <a:t>Motivation</a:t>
            </a:r>
          </a:p>
          <a:p>
            <a:pPr marL="514350" indent="-514350">
              <a:buFont typeface="+mj-lt"/>
              <a:buAutoNum type="arabicPeriod"/>
            </a:pPr>
            <a:r>
              <a:rPr lang="en-US" sz="3600" u="sng" dirty="0"/>
              <a:t>Problem Definition &amp; Representative Hyperparameter Optimization (HPO) Methods</a:t>
            </a:r>
            <a:endParaRPr lang="en-US" sz="3600" dirty="0"/>
          </a:p>
          <a:p>
            <a:pPr marL="514350" indent="-514350">
              <a:buFont typeface="+mj-lt"/>
              <a:buAutoNum type="arabicPeriod"/>
            </a:pPr>
            <a:r>
              <a:rPr lang="en-US" sz="3600" dirty="0"/>
              <a:t>HPO Benchmark for Machine Translation</a:t>
            </a:r>
          </a:p>
          <a:p>
            <a:pPr marL="514350" indent="-514350">
              <a:buFont typeface="+mj-lt"/>
              <a:buAutoNum type="arabicPeriod"/>
            </a:pPr>
            <a:r>
              <a:rPr lang="en-US" sz="3600" dirty="0"/>
              <a:t>Beyond black-box HPO</a:t>
            </a:r>
          </a:p>
          <a:p>
            <a:pPr marL="514350" indent="-514350">
              <a:buFont typeface="+mj-lt"/>
              <a:buAutoNum type="arabicPeriod"/>
            </a:pPr>
            <a:endParaRPr lang="en-US" sz="3600" dirty="0"/>
          </a:p>
          <a:p>
            <a:pPr marL="0" indent="0">
              <a:buNone/>
            </a:pPr>
            <a:endParaRPr lang="en-US" sz="3600" dirty="0"/>
          </a:p>
        </p:txBody>
      </p:sp>
      <p:sp>
        <p:nvSpPr>
          <p:cNvPr id="4" name="Slide Number Placeholder 3"/>
          <p:cNvSpPr>
            <a:spLocks noGrp="1"/>
          </p:cNvSpPr>
          <p:nvPr>
            <p:ph type="sldNum" sz="quarter" idx="12"/>
          </p:nvPr>
        </p:nvSpPr>
        <p:spPr/>
        <p:txBody>
          <a:bodyPr/>
          <a:lstStyle/>
          <a:p>
            <a:fld id="{7AEC2905-5512-B149-B940-0191064904E0}" type="slidenum">
              <a:rPr lang="en-US" smtClean="0"/>
              <a:t>11</a:t>
            </a:fld>
            <a:endParaRPr lang="en-US"/>
          </a:p>
        </p:txBody>
      </p:sp>
    </p:spTree>
    <p:extLst>
      <p:ext uri="{BB962C8B-B14F-4D97-AF65-F5344CB8AC3E}">
        <p14:creationId xmlns:p14="http://schemas.microsoft.com/office/powerpoint/2010/main" val="7433841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text&#10;&#10;Description automatically generated">
            <a:extLst>
              <a:ext uri="{FF2B5EF4-FFF2-40B4-BE49-F238E27FC236}">
                <a16:creationId xmlns:a16="http://schemas.microsoft.com/office/drawing/2014/main" id="{460DBA0D-5613-9188-2AB6-AF7B26B5E136}"/>
              </a:ext>
            </a:extLst>
          </p:cNvPr>
          <p:cNvPicPr>
            <a:picLocks noGrp="1" noChangeAspect="1"/>
          </p:cNvPicPr>
          <p:nvPr>
            <p:ph idx="1"/>
          </p:nvPr>
        </p:nvPicPr>
        <p:blipFill>
          <a:blip r:embed="rId2"/>
          <a:stretch>
            <a:fillRect/>
          </a:stretch>
        </p:blipFill>
        <p:spPr>
          <a:xfrm>
            <a:off x="137572" y="-6417"/>
            <a:ext cx="10900856" cy="7431763"/>
          </a:xfrm>
        </p:spPr>
      </p:pic>
      <p:sp>
        <p:nvSpPr>
          <p:cNvPr id="8" name="TextBox 7">
            <a:extLst>
              <a:ext uri="{FF2B5EF4-FFF2-40B4-BE49-F238E27FC236}">
                <a16:creationId xmlns:a16="http://schemas.microsoft.com/office/drawing/2014/main" id="{36D257BD-CD42-4A37-AEA0-C4F096D5AAAE}"/>
              </a:ext>
            </a:extLst>
          </p:cNvPr>
          <p:cNvSpPr txBox="1"/>
          <p:nvPr/>
        </p:nvSpPr>
        <p:spPr>
          <a:xfrm>
            <a:off x="7187659" y="6393233"/>
            <a:ext cx="21589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*Clipart by Lea Duh</a:t>
            </a:r>
            <a:endParaRPr lang="en-US"/>
          </a:p>
        </p:txBody>
      </p:sp>
      <p:sp>
        <p:nvSpPr>
          <p:cNvPr id="2" name="Slide Number Placeholder 1">
            <a:extLst>
              <a:ext uri="{FF2B5EF4-FFF2-40B4-BE49-F238E27FC236}">
                <a16:creationId xmlns:a16="http://schemas.microsoft.com/office/drawing/2014/main" id="{762C1796-0D56-3195-1312-3EE9768106F1}"/>
              </a:ext>
            </a:extLst>
          </p:cNvPr>
          <p:cNvSpPr>
            <a:spLocks noGrp="1"/>
          </p:cNvSpPr>
          <p:nvPr>
            <p:ph type="sldNum" sz="quarter" idx="12"/>
          </p:nvPr>
        </p:nvSpPr>
        <p:spPr/>
        <p:txBody>
          <a:bodyPr/>
          <a:lstStyle/>
          <a:p>
            <a:fld id="{330EA680-D336-4FF7-8B7A-9848BB0A1C32}" type="slidenum">
              <a:rPr lang="en-US" smtClean="0"/>
              <a:t>12</a:t>
            </a:fld>
            <a:endParaRPr lang="en-US"/>
          </a:p>
        </p:txBody>
      </p:sp>
    </p:spTree>
    <p:extLst>
      <p:ext uri="{BB962C8B-B14F-4D97-AF65-F5344CB8AC3E}">
        <p14:creationId xmlns:p14="http://schemas.microsoft.com/office/powerpoint/2010/main" val="1381523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Definition: </a:t>
            </a:r>
            <a:br>
              <a:rPr lang="en-US" dirty="0"/>
            </a:br>
            <a:r>
              <a:rPr lang="en-US" dirty="0"/>
              <a:t>Hyperparameter Optimization (HPO)</a:t>
            </a:r>
          </a:p>
        </p:txBody>
      </p:sp>
      <p:sp>
        <p:nvSpPr>
          <p:cNvPr id="4" name="TextBox 3"/>
          <p:cNvSpPr txBox="1"/>
          <p:nvPr/>
        </p:nvSpPr>
        <p:spPr>
          <a:xfrm>
            <a:off x="573384" y="2035488"/>
            <a:ext cx="3177372" cy="1200328"/>
          </a:xfrm>
          <a:prstGeom prst="rect">
            <a:avLst/>
          </a:prstGeom>
          <a:noFill/>
        </p:spPr>
        <p:txBody>
          <a:bodyPr wrap="none" rtlCol="0">
            <a:spAutoFit/>
          </a:bodyPr>
          <a:lstStyle/>
          <a:p>
            <a:r>
              <a:rPr lang="en-US" sz="2400" dirty="0"/>
              <a:t>Hyperparameter setting</a:t>
            </a:r>
          </a:p>
          <a:p>
            <a:r>
              <a:rPr lang="en-US" sz="2400" dirty="0"/>
              <a:t>encoded as vector in R</a:t>
            </a:r>
            <a:r>
              <a:rPr lang="en-US" sz="2400" baseline="30000" dirty="0"/>
              <a:t>d</a:t>
            </a:r>
            <a:r>
              <a:rPr lang="en-US" sz="2400" dirty="0"/>
              <a:t> </a:t>
            </a:r>
          </a:p>
          <a:p>
            <a:endParaRPr lang="en-US" sz="2400" dirty="0"/>
          </a:p>
        </p:txBody>
      </p:sp>
      <p:grpSp>
        <p:nvGrpSpPr>
          <p:cNvPr id="5" name="Group 4"/>
          <p:cNvGrpSpPr/>
          <p:nvPr/>
        </p:nvGrpSpPr>
        <p:grpSpPr>
          <a:xfrm>
            <a:off x="641721" y="3045108"/>
            <a:ext cx="5021812" cy="1577042"/>
            <a:chOff x="1624350" y="4717720"/>
            <a:chExt cx="5021812" cy="1577042"/>
          </a:xfrm>
        </p:grpSpPr>
        <p:sp>
          <p:nvSpPr>
            <p:cNvPr id="6" name="Double Bracket 5"/>
            <p:cNvSpPr/>
            <p:nvPr/>
          </p:nvSpPr>
          <p:spPr>
            <a:xfrm>
              <a:off x="1624350" y="4717720"/>
              <a:ext cx="715317" cy="1554738"/>
            </a:xfrm>
            <a:prstGeom prst="bracketPair">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1711938" y="4725102"/>
              <a:ext cx="4934224" cy="1569660"/>
            </a:xfrm>
            <a:prstGeom prst="rect">
              <a:avLst/>
            </a:prstGeom>
            <a:noFill/>
          </p:spPr>
          <p:txBody>
            <a:bodyPr wrap="square" rtlCol="0">
              <a:spAutoFit/>
            </a:bodyPr>
            <a:lstStyle/>
            <a:p>
              <a:r>
                <a:rPr lang="en-US" sz="2400" dirty="0">
                  <a:sym typeface="Wingdings"/>
                </a:rPr>
                <a:t>  3      # layers</a:t>
              </a:r>
            </a:p>
            <a:p>
              <a:r>
                <a:rPr lang="en-US" sz="2400" dirty="0">
                  <a:sym typeface="Wingdings"/>
                </a:rPr>
                <a:t>200   # units/layer</a:t>
              </a:r>
            </a:p>
            <a:p>
              <a:r>
                <a:rPr lang="en-US" sz="2400" dirty="0"/>
                <a:t>  1     </a:t>
              </a:r>
              <a:r>
                <a:rPr lang="en-US" sz="2400" dirty="0">
                  <a:sym typeface="Wingdings"/>
                </a:rPr>
                <a:t> optimizer type</a:t>
              </a:r>
              <a:endParaRPr lang="en-US" sz="2400" dirty="0"/>
            </a:p>
            <a:p>
              <a:r>
                <a:rPr lang="en-US" sz="2400" dirty="0"/>
                <a:t>0.2    </a:t>
              </a:r>
              <a:r>
                <a:rPr lang="en-US" sz="2400" dirty="0">
                  <a:sym typeface="Wingdings"/>
                </a:rPr>
                <a:t> learning rate</a:t>
              </a:r>
              <a:endParaRPr lang="en-US" sz="2400" dirty="0"/>
            </a:p>
          </p:txBody>
        </p:sp>
      </p:grpSp>
      <p:sp>
        <p:nvSpPr>
          <p:cNvPr id="8" name="TextBox 7"/>
          <p:cNvSpPr txBox="1"/>
          <p:nvPr/>
        </p:nvSpPr>
        <p:spPr>
          <a:xfrm>
            <a:off x="4326832" y="2694884"/>
            <a:ext cx="502061" cy="923330"/>
          </a:xfrm>
          <a:prstGeom prst="rect">
            <a:avLst/>
          </a:prstGeom>
          <a:noFill/>
        </p:spPr>
        <p:txBody>
          <a:bodyPr wrap="none" rtlCol="0">
            <a:spAutoFit/>
          </a:bodyPr>
          <a:lstStyle/>
          <a:p>
            <a:r>
              <a:rPr lang="en-US" sz="5400" b="1" dirty="0"/>
              <a:t>x</a:t>
            </a:r>
          </a:p>
        </p:txBody>
      </p:sp>
      <p:sp>
        <p:nvSpPr>
          <p:cNvPr id="9" name="TextBox 8"/>
          <p:cNvSpPr txBox="1"/>
          <p:nvPr/>
        </p:nvSpPr>
        <p:spPr>
          <a:xfrm>
            <a:off x="8860617" y="2646749"/>
            <a:ext cx="1827744" cy="923330"/>
          </a:xfrm>
          <a:prstGeom prst="rect">
            <a:avLst/>
          </a:prstGeom>
          <a:noFill/>
        </p:spPr>
        <p:txBody>
          <a:bodyPr wrap="none" rtlCol="0">
            <a:spAutoFit/>
          </a:bodyPr>
          <a:lstStyle/>
          <a:p>
            <a:r>
              <a:rPr lang="en-US" sz="5400" b="1" dirty="0"/>
              <a:t>y=f(x)</a:t>
            </a:r>
          </a:p>
        </p:txBody>
      </p:sp>
      <p:sp>
        <p:nvSpPr>
          <p:cNvPr id="10" name="Rectangle 9"/>
          <p:cNvSpPr/>
          <p:nvPr/>
        </p:nvSpPr>
        <p:spPr>
          <a:xfrm>
            <a:off x="5626139" y="2330207"/>
            <a:ext cx="2472793" cy="1811215"/>
          </a:xfrm>
          <a:prstGeom prst="rect">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Train Model on dataset, then run diagnostics</a:t>
            </a:r>
          </a:p>
        </p:txBody>
      </p:sp>
      <p:sp>
        <p:nvSpPr>
          <p:cNvPr id="11" name="TextBox 10"/>
          <p:cNvSpPr txBox="1"/>
          <p:nvPr/>
        </p:nvSpPr>
        <p:spPr>
          <a:xfrm>
            <a:off x="8896178" y="3664462"/>
            <a:ext cx="2725554" cy="461665"/>
          </a:xfrm>
          <a:prstGeom prst="rect">
            <a:avLst/>
          </a:prstGeom>
          <a:noFill/>
        </p:spPr>
        <p:txBody>
          <a:bodyPr wrap="none" rtlCol="0">
            <a:spAutoFit/>
          </a:bodyPr>
          <a:lstStyle/>
          <a:p>
            <a:r>
              <a:rPr lang="en-US" sz="2400"/>
              <a:t>Accuracy </a:t>
            </a:r>
            <a:r>
              <a:rPr lang="en-US" sz="2400" dirty="0"/>
              <a:t>(e.g. BLEU)</a:t>
            </a:r>
          </a:p>
        </p:txBody>
      </p:sp>
      <p:sp>
        <p:nvSpPr>
          <p:cNvPr id="12" name="Right Arrow 11"/>
          <p:cNvSpPr/>
          <p:nvPr/>
        </p:nvSpPr>
        <p:spPr>
          <a:xfrm>
            <a:off x="4895011" y="3004983"/>
            <a:ext cx="633046" cy="46166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8197014" y="3004983"/>
            <a:ext cx="633046" cy="46166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24695" y="5445343"/>
            <a:ext cx="5073852" cy="1077218"/>
          </a:xfrm>
          <a:prstGeom prst="rect">
            <a:avLst/>
          </a:prstGeom>
          <a:noFill/>
        </p:spPr>
        <p:txBody>
          <a:bodyPr wrap="square" rtlCol="0">
            <a:spAutoFit/>
          </a:bodyPr>
          <a:lstStyle/>
          <a:p>
            <a:r>
              <a:rPr lang="en-US" sz="3200" b="1" dirty="0">
                <a:solidFill>
                  <a:schemeClr val="accent1"/>
                </a:solidFill>
              </a:rPr>
              <a:t>Find x* = </a:t>
            </a:r>
            <a:r>
              <a:rPr lang="en-US" sz="3200" b="1" dirty="0" err="1">
                <a:solidFill>
                  <a:schemeClr val="accent1"/>
                </a:solidFill>
              </a:rPr>
              <a:t>argmax</a:t>
            </a:r>
            <a:r>
              <a:rPr lang="en-US" sz="3200" b="1" baseline="-25000" dirty="0" err="1">
                <a:solidFill>
                  <a:schemeClr val="accent1"/>
                </a:solidFill>
              </a:rPr>
              <a:t>x</a:t>
            </a:r>
            <a:r>
              <a:rPr lang="en-US" sz="3200" b="1" dirty="0">
                <a:solidFill>
                  <a:schemeClr val="accent1"/>
                </a:solidFill>
              </a:rPr>
              <a:t> f(x) with few function evaluations</a:t>
            </a:r>
          </a:p>
        </p:txBody>
      </p:sp>
      <p:cxnSp>
        <p:nvCxnSpPr>
          <p:cNvPr id="14" name="Elbow Connector 13"/>
          <p:cNvCxnSpPr/>
          <p:nvPr/>
        </p:nvCxnSpPr>
        <p:spPr>
          <a:xfrm rot="10800000" flipV="1">
            <a:off x="7939275" y="4438215"/>
            <a:ext cx="1583824" cy="835996"/>
          </a:xfrm>
          <a:prstGeom prst="bentConnector3">
            <a:avLst>
              <a:gd name="adj1" fmla="val 4479"/>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21"/>
          <p:cNvCxnSpPr/>
          <p:nvPr/>
        </p:nvCxnSpPr>
        <p:spPr>
          <a:xfrm rot="10800000">
            <a:off x="4588876" y="3895294"/>
            <a:ext cx="1806626" cy="1398458"/>
          </a:xfrm>
          <a:prstGeom prst="bentConnector3">
            <a:avLst>
              <a:gd name="adj1" fmla="val 99640"/>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2"/>
          <a:stretch>
            <a:fillRect/>
          </a:stretch>
        </p:blipFill>
        <p:spPr>
          <a:xfrm>
            <a:off x="5823189" y="4298228"/>
            <a:ext cx="2116086" cy="2578980"/>
          </a:xfrm>
          <a:prstGeom prst="rect">
            <a:avLst/>
          </a:prstGeom>
        </p:spPr>
      </p:pic>
      <p:sp>
        <p:nvSpPr>
          <p:cNvPr id="21" name="Slide Number Placeholder 20"/>
          <p:cNvSpPr>
            <a:spLocks noGrp="1"/>
          </p:cNvSpPr>
          <p:nvPr>
            <p:ph type="sldNum" sz="quarter" idx="12"/>
          </p:nvPr>
        </p:nvSpPr>
        <p:spPr/>
        <p:txBody>
          <a:bodyPr/>
          <a:lstStyle/>
          <a:p>
            <a:fld id="{7AEC2905-5512-B149-B940-0191064904E0}" type="slidenum">
              <a:rPr lang="en-US" smtClean="0"/>
              <a:t>13</a:t>
            </a:fld>
            <a:endParaRPr lang="en-US"/>
          </a:p>
        </p:txBody>
      </p:sp>
      <p:sp>
        <p:nvSpPr>
          <p:cNvPr id="3" name="TextBox 2">
            <a:extLst>
              <a:ext uri="{FF2B5EF4-FFF2-40B4-BE49-F238E27FC236}">
                <a16:creationId xmlns:a16="http://schemas.microsoft.com/office/drawing/2014/main" id="{BB9F3DC7-73DE-5691-2EC2-158F2A256514}"/>
              </a:ext>
            </a:extLst>
          </p:cNvPr>
          <p:cNvSpPr txBox="1"/>
          <p:nvPr/>
        </p:nvSpPr>
        <p:spPr>
          <a:xfrm>
            <a:off x="6506224" y="1473802"/>
            <a:ext cx="1021433" cy="923330"/>
          </a:xfrm>
          <a:prstGeom prst="rect">
            <a:avLst/>
          </a:prstGeom>
          <a:noFill/>
        </p:spPr>
        <p:txBody>
          <a:bodyPr wrap="none" rtlCol="0">
            <a:spAutoFit/>
          </a:bodyPr>
          <a:lstStyle/>
          <a:p>
            <a:r>
              <a:rPr lang="en-US" sz="5400" b="1" dirty="0"/>
              <a:t>f(.)</a:t>
            </a:r>
          </a:p>
        </p:txBody>
      </p:sp>
    </p:spTree>
    <p:extLst>
      <p:ext uri="{BB962C8B-B14F-4D97-AF65-F5344CB8AC3E}">
        <p14:creationId xmlns:p14="http://schemas.microsoft.com/office/powerpoint/2010/main" val="1359571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Group"/>
          <p:cNvSpPr/>
          <p:nvPr/>
        </p:nvSpPr>
        <p:spPr>
          <a:xfrm>
            <a:off x="2388361" y="2332210"/>
            <a:ext cx="1290402" cy="1278360"/>
          </a:xfrm>
          <a:prstGeom prst="roundRect">
            <a:avLst>
              <a:gd name="adj" fmla="val 50000"/>
            </a:avLst>
          </a:prstGeom>
          <a:solidFill>
            <a:srgbClr val="FFE4E1"/>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120" name="Acquisition…"/>
          <p:cNvSpPr/>
          <p:nvPr/>
        </p:nvSpPr>
        <p:spPr>
          <a:xfrm>
            <a:off x="4189141" y="2261561"/>
            <a:ext cx="2191980" cy="1394023"/>
          </a:xfrm>
          <a:prstGeom prst="roundRect">
            <a:avLst>
              <a:gd name="adj" fmla="val 30542"/>
            </a:avLst>
          </a:prstGeom>
          <a:solidFill>
            <a:srgbClr val="3CB371"/>
          </a:solidFill>
          <a:ln w="12700">
            <a:miter lim="400000"/>
          </a:ln>
          <a:extLst>
            <a:ext uri="{C572A759-6A51-4108-AA02-DFA0A04FC94B}">
              <ma14:wrappingTextBoxFlag xmlns="" xmlns:ma14="http://schemas.microsoft.com/office/mac/drawingml/2011/main" val="1"/>
            </a:ext>
          </a:extLst>
        </p:spPr>
        <p:txBody>
          <a:bodyPr lIns="35719" tIns="35719" rIns="35719" bIns="35719" anchor="ctr"/>
          <a:lstStyle/>
          <a:p>
            <a:pPr algn="ctr">
              <a:defRPr sz="1600" b="0">
                <a:solidFill>
                  <a:srgbClr val="FFFFFF"/>
                </a:solidFill>
                <a:latin typeface="+mn-lt"/>
                <a:ea typeface="+mn-ea"/>
                <a:cs typeface="+mn-cs"/>
                <a:sym typeface="Helvetica Neue Medium"/>
              </a:defRPr>
            </a:pPr>
            <a:r>
              <a:rPr lang="en-US" sz="2400"/>
              <a:t>Expected Improvement</a:t>
            </a:r>
          </a:p>
        </p:txBody>
      </p:sp>
      <p:sp>
        <p:nvSpPr>
          <p:cNvPr id="121" name="Surrogate Model"/>
          <p:cNvSpPr/>
          <p:nvPr/>
        </p:nvSpPr>
        <p:spPr>
          <a:xfrm>
            <a:off x="5563901" y="4391605"/>
            <a:ext cx="2066145" cy="1394024"/>
          </a:xfrm>
          <a:prstGeom prst="roundRect">
            <a:avLst>
              <a:gd name="adj" fmla="val 30542"/>
            </a:avLst>
          </a:prstGeom>
          <a:solidFill>
            <a:srgbClr val="FFA500"/>
          </a:solidFill>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defRPr sz="1900" b="0">
                <a:solidFill>
                  <a:srgbClr val="FFFFFF"/>
                </a:solidFill>
                <a:latin typeface="+mn-lt"/>
                <a:ea typeface="+mn-ea"/>
                <a:cs typeface="+mn-cs"/>
                <a:sym typeface="Helvetica Neue Medium"/>
              </a:defRPr>
            </a:lvl1pPr>
          </a:lstStyle>
          <a:p>
            <a:pPr algn="ctr"/>
            <a:r>
              <a:rPr lang="en-US" sz="2800" err="1"/>
              <a:t>Guassian</a:t>
            </a:r>
            <a:r>
              <a:rPr lang="en-US" sz="2800"/>
              <a:t> Process</a:t>
            </a:r>
          </a:p>
        </p:txBody>
      </p:sp>
      <p:sp>
        <p:nvSpPr>
          <p:cNvPr id="123" name="Arrow"/>
          <p:cNvSpPr/>
          <p:nvPr/>
        </p:nvSpPr>
        <p:spPr>
          <a:xfrm>
            <a:off x="3726667" y="2787007"/>
            <a:ext cx="462754" cy="343130"/>
          </a:xfrm>
          <a:prstGeom prst="rightArrow">
            <a:avLst>
              <a:gd name="adj1" fmla="val 32000"/>
              <a:gd name="adj2" fmla="val 85507"/>
            </a:avLst>
          </a:prstGeom>
          <a:solidFill>
            <a:srgbClr val="929292"/>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144" name="Connection Line"/>
          <p:cNvSpPr/>
          <p:nvPr/>
        </p:nvSpPr>
        <p:spPr>
          <a:xfrm>
            <a:off x="6403883" y="2834122"/>
            <a:ext cx="2662533" cy="402471"/>
          </a:xfrm>
          <a:custGeom>
            <a:avLst/>
            <a:gdLst/>
            <a:ahLst/>
            <a:cxnLst>
              <a:cxn ang="0">
                <a:pos x="wd2" y="hd2"/>
              </a:cxn>
              <a:cxn ang="5400000">
                <a:pos x="wd2" y="hd2"/>
              </a:cxn>
              <a:cxn ang="10800000">
                <a:pos x="wd2" y="hd2"/>
              </a:cxn>
              <a:cxn ang="16200000">
                <a:pos x="wd2" y="hd2"/>
              </a:cxn>
            </a:cxnLst>
            <a:rect l="0" t="0" r="r" b="b"/>
            <a:pathLst>
              <a:path w="20394" h="17971" extrusionOk="0">
                <a:moveTo>
                  <a:pt x="0" y="2490"/>
                </a:moveTo>
                <a:cubicBezTo>
                  <a:pt x="14861" y="-3629"/>
                  <a:pt x="21600" y="1531"/>
                  <a:pt x="20218" y="17971"/>
                </a:cubicBezTo>
              </a:path>
            </a:pathLst>
          </a:custGeom>
          <a:ln w="57150">
            <a:solidFill>
              <a:srgbClr val="929292"/>
            </a:solidFill>
            <a:miter lim="400000"/>
            <a:tailEnd type="triangle"/>
          </a:ln>
        </p:spPr>
        <p:txBody>
          <a:bodyPr/>
          <a:lstStyle/>
          <a:p>
            <a:endParaRPr sz="1406"/>
          </a:p>
        </p:txBody>
      </p:sp>
      <p:sp>
        <p:nvSpPr>
          <p:cNvPr id="145" name="Connection Line"/>
          <p:cNvSpPr/>
          <p:nvPr/>
        </p:nvSpPr>
        <p:spPr>
          <a:xfrm>
            <a:off x="7722108" y="4339480"/>
            <a:ext cx="1429777" cy="675777"/>
          </a:xfrm>
          <a:custGeom>
            <a:avLst/>
            <a:gdLst/>
            <a:ahLst/>
            <a:cxnLst>
              <a:cxn ang="0">
                <a:pos x="wd2" y="hd2"/>
              </a:cxn>
              <a:cxn ang="5400000">
                <a:pos x="wd2" y="hd2"/>
              </a:cxn>
              <a:cxn ang="10800000">
                <a:pos x="wd2" y="hd2"/>
              </a:cxn>
              <a:cxn ang="16200000">
                <a:pos x="wd2" y="hd2"/>
              </a:cxn>
            </a:cxnLst>
            <a:rect l="0" t="0" r="r" b="b"/>
            <a:pathLst>
              <a:path w="21600" h="21309" extrusionOk="0">
                <a:moveTo>
                  <a:pt x="21600" y="0"/>
                </a:moveTo>
                <a:cubicBezTo>
                  <a:pt x="20528" y="14500"/>
                  <a:pt x="13328" y="21600"/>
                  <a:pt x="0" y="21299"/>
                </a:cubicBezTo>
              </a:path>
            </a:pathLst>
          </a:custGeom>
          <a:ln w="57150">
            <a:solidFill>
              <a:srgbClr val="929292"/>
            </a:solidFill>
            <a:miter lim="400000"/>
            <a:tailEnd type="triangle"/>
          </a:ln>
        </p:spPr>
        <p:txBody>
          <a:bodyPr/>
          <a:lstStyle/>
          <a:p>
            <a:endParaRPr sz="1406"/>
          </a:p>
        </p:txBody>
      </p:sp>
      <p:sp>
        <p:nvSpPr>
          <p:cNvPr id="146" name="Connection Line"/>
          <p:cNvSpPr/>
          <p:nvPr/>
        </p:nvSpPr>
        <p:spPr>
          <a:xfrm>
            <a:off x="4951489" y="3681373"/>
            <a:ext cx="538444" cy="1381705"/>
          </a:xfrm>
          <a:custGeom>
            <a:avLst/>
            <a:gdLst/>
            <a:ahLst/>
            <a:cxnLst>
              <a:cxn ang="0">
                <a:pos x="wd2" y="hd2"/>
              </a:cxn>
              <a:cxn ang="5400000">
                <a:pos x="wd2" y="hd2"/>
              </a:cxn>
              <a:cxn ang="10800000">
                <a:pos x="wd2" y="hd2"/>
              </a:cxn>
              <a:cxn ang="16200000">
                <a:pos x="wd2" y="hd2"/>
              </a:cxn>
            </a:cxnLst>
            <a:rect l="0" t="0" r="r" b="b"/>
            <a:pathLst>
              <a:path w="18954" h="21600" extrusionOk="0">
                <a:moveTo>
                  <a:pt x="18954" y="21600"/>
                </a:moveTo>
                <a:cubicBezTo>
                  <a:pt x="3315" y="20391"/>
                  <a:pt x="-2646" y="13191"/>
                  <a:pt x="1071" y="0"/>
                </a:cubicBezTo>
              </a:path>
            </a:pathLst>
          </a:custGeom>
          <a:ln w="57150">
            <a:solidFill>
              <a:srgbClr val="929292"/>
            </a:solidFill>
            <a:miter lim="400000"/>
            <a:tailEnd type="triangle"/>
          </a:ln>
        </p:spPr>
        <p:txBody>
          <a:bodyPr/>
          <a:lstStyle/>
          <a:p>
            <a:endParaRPr sz="1406"/>
          </a:p>
        </p:txBody>
      </p:sp>
      <p:sp>
        <p:nvSpPr>
          <p:cNvPr id="127" name="query"/>
          <p:cNvSpPr txBox="1"/>
          <p:nvPr/>
        </p:nvSpPr>
        <p:spPr>
          <a:xfrm>
            <a:off x="8396660" y="3265365"/>
            <a:ext cx="1617470" cy="504883"/>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defRPr sz="1800">
                <a:solidFill>
                  <a:srgbClr val="7B68EE"/>
                </a:solidFill>
              </a:defRPr>
            </a:lvl1pPr>
          </a:lstStyle>
          <a:p>
            <a:r>
              <a:rPr lang="en-US" sz="2812"/>
              <a:t>evaluate</a:t>
            </a:r>
            <a:endParaRPr sz="2812"/>
          </a:p>
        </p:txBody>
      </p:sp>
      <p:sp>
        <p:nvSpPr>
          <p:cNvPr id="128" name="fit"/>
          <p:cNvSpPr txBox="1"/>
          <p:nvPr/>
        </p:nvSpPr>
        <p:spPr>
          <a:xfrm>
            <a:off x="7822381" y="5053561"/>
            <a:ext cx="463201" cy="504883"/>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defRPr sz="1800">
                <a:solidFill>
                  <a:srgbClr val="FFA500"/>
                </a:solidFill>
              </a:defRPr>
            </a:lvl1pPr>
          </a:lstStyle>
          <a:p>
            <a:r>
              <a:rPr sz="2812"/>
              <a:t>fit</a:t>
            </a:r>
          </a:p>
        </p:txBody>
      </p:sp>
      <p:sp>
        <p:nvSpPr>
          <p:cNvPr id="129" name="sample"/>
          <p:cNvSpPr txBox="1"/>
          <p:nvPr/>
        </p:nvSpPr>
        <p:spPr>
          <a:xfrm>
            <a:off x="6543774" y="2360674"/>
            <a:ext cx="1499381" cy="504883"/>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defRPr sz="1800">
                <a:solidFill>
                  <a:srgbClr val="3CB371"/>
                </a:solidFill>
              </a:defRPr>
            </a:lvl1pPr>
          </a:lstStyle>
          <a:p>
            <a:r>
              <a:rPr sz="2800"/>
              <a:t>sample</a:t>
            </a:r>
          </a:p>
        </p:txBody>
      </p:sp>
      <p:sp>
        <p:nvSpPr>
          <p:cNvPr id="130" name="Group"/>
          <p:cNvSpPr/>
          <p:nvPr/>
        </p:nvSpPr>
        <p:spPr>
          <a:xfrm>
            <a:off x="3254652" y="4049743"/>
            <a:ext cx="1758943" cy="1742529"/>
          </a:xfrm>
          <a:prstGeom prst="roundRect">
            <a:avLst>
              <a:gd name="adj" fmla="val 50000"/>
            </a:avLst>
          </a:prstGeom>
          <a:solidFill>
            <a:srgbClr val="FAEBD7"/>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C900C82-5516-BBC7-3A0B-FC53E0EAFC8D}"/>
                  </a:ext>
                </a:extLst>
              </p:cNvPr>
              <p:cNvSpPr txBox="1"/>
              <p:nvPr/>
            </p:nvSpPr>
            <p:spPr>
              <a:xfrm>
                <a:off x="2648351" y="2527588"/>
                <a:ext cx="385211" cy="3030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410751"/>
                <a14:m>
                  <m:oMathPara xmlns:m="http://schemas.openxmlformats.org/officeDocument/2006/math">
                    <m:oMathParaPr>
                      <m:jc m:val="centerGroup"/>
                    </m:oMathParaPr>
                    <m:oMath xmlns:m="http://schemas.openxmlformats.org/officeDocument/2006/math">
                      <m:sSub>
                        <m:sSubPr>
                          <m:ctrlPr>
                            <a:rPr lang="en-US" sz="1969" b="0" i="1">
                              <a:latin typeface="Cambria Math" panose="02040503050406030204" pitchFamily="18" charset="0"/>
                            </a:rPr>
                          </m:ctrlPr>
                        </m:sSubPr>
                        <m:e>
                          <m:r>
                            <m:rPr>
                              <m:sty m:val="p"/>
                            </m:rPr>
                            <a:rPr lang="en-US" sz="1969" b="0">
                              <a:latin typeface="Cambria Math" panose="02040503050406030204" pitchFamily="18" charset="0"/>
                            </a:rPr>
                            <m:t>x</m:t>
                          </m:r>
                        </m:e>
                        <m:sub>
                          <m:r>
                            <a:rPr lang="en-US" sz="1969" b="0">
                              <a:latin typeface="Cambria Math" panose="02040503050406030204" pitchFamily="18" charset="0"/>
                            </a:rPr>
                            <m:t>1</m:t>
                          </m:r>
                        </m:sub>
                      </m:sSub>
                    </m:oMath>
                  </m:oMathPara>
                </a14:m>
                <a:endParaRPr lang="en-US" sz="1969" b="0"/>
              </a:p>
            </p:txBody>
          </p:sp>
        </mc:Choice>
        <mc:Fallback xmlns="">
          <p:sp>
            <p:nvSpPr>
              <p:cNvPr id="2" name="TextBox 1">
                <a:extLst>
                  <a:ext uri="{FF2B5EF4-FFF2-40B4-BE49-F238E27FC236}">
                    <a16:creationId xmlns:a16="http://schemas.microsoft.com/office/drawing/2014/main" id="{7C900C82-5516-BBC7-3A0B-FC53E0EAFC8D}"/>
                  </a:ext>
                </a:extLst>
              </p:cNvPr>
              <p:cNvSpPr txBox="1">
                <a:spLocks noRot="1" noChangeAspect="1" noMove="1" noResize="1" noEditPoints="1" noAdjustHandles="1" noChangeArrowheads="1" noChangeShapeType="1" noTextEdit="1"/>
              </p:cNvSpPr>
              <p:nvPr/>
            </p:nvSpPr>
            <p:spPr>
              <a:xfrm>
                <a:off x="2648351" y="2527588"/>
                <a:ext cx="385211" cy="303032"/>
              </a:xfrm>
              <a:prstGeom prst="rect">
                <a:avLst/>
              </a:prstGeom>
              <a:blipFill>
                <a:blip r:embed="rId2"/>
                <a:stretch>
                  <a:fillRect b="-18367"/>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DAE0F20-BA84-9897-168D-ECAA133317A0}"/>
                  </a:ext>
                </a:extLst>
              </p:cNvPr>
              <p:cNvSpPr txBox="1"/>
              <p:nvPr/>
            </p:nvSpPr>
            <p:spPr>
              <a:xfrm>
                <a:off x="3058069" y="2529982"/>
                <a:ext cx="385211" cy="3030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410751"/>
                <a14:m>
                  <m:oMathPara xmlns:m="http://schemas.openxmlformats.org/officeDocument/2006/math">
                    <m:oMathParaPr>
                      <m:jc m:val="centerGroup"/>
                    </m:oMathParaPr>
                    <m:oMath xmlns:m="http://schemas.openxmlformats.org/officeDocument/2006/math">
                      <m:sSub>
                        <m:sSubPr>
                          <m:ctrlPr>
                            <a:rPr lang="en-US" sz="1969" b="0" i="1">
                              <a:latin typeface="Cambria Math" panose="02040503050406030204" pitchFamily="18" charset="0"/>
                            </a:rPr>
                          </m:ctrlPr>
                        </m:sSubPr>
                        <m:e>
                          <m:r>
                            <m:rPr>
                              <m:sty m:val="p"/>
                            </m:rPr>
                            <a:rPr lang="en-US" sz="1969" b="0">
                              <a:latin typeface="Cambria Math" panose="02040503050406030204" pitchFamily="18" charset="0"/>
                            </a:rPr>
                            <m:t>x</m:t>
                          </m:r>
                        </m:e>
                        <m:sub>
                          <m:r>
                            <a:rPr lang="en-US" sz="1969" b="0">
                              <a:latin typeface="Cambria Math" panose="02040503050406030204" pitchFamily="18" charset="0"/>
                            </a:rPr>
                            <m:t>2</m:t>
                          </m:r>
                        </m:sub>
                      </m:sSub>
                    </m:oMath>
                  </m:oMathPara>
                </a14:m>
                <a:endParaRPr lang="en-US" sz="1969" b="0"/>
              </a:p>
            </p:txBody>
          </p:sp>
        </mc:Choice>
        <mc:Fallback xmlns="">
          <p:sp>
            <p:nvSpPr>
              <p:cNvPr id="3" name="TextBox 2">
                <a:extLst>
                  <a:ext uri="{FF2B5EF4-FFF2-40B4-BE49-F238E27FC236}">
                    <a16:creationId xmlns:a16="http://schemas.microsoft.com/office/drawing/2014/main" id="{5DAE0F20-BA84-9897-168D-ECAA133317A0}"/>
                  </a:ext>
                </a:extLst>
              </p:cNvPr>
              <p:cNvSpPr txBox="1">
                <a:spLocks noRot="1" noChangeAspect="1" noMove="1" noResize="1" noEditPoints="1" noAdjustHandles="1" noChangeArrowheads="1" noChangeShapeType="1" noTextEdit="1"/>
              </p:cNvSpPr>
              <p:nvPr/>
            </p:nvSpPr>
            <p:spPr>
              <a:xfrm>
                <a:off x="3058069" y="2529982"/>
                <a:ext cx="385211" cy="303032"/>
              </a:xfrm>
              <a:prstGeom prst="rect">
                <a:avLst/>
              </a:prstGeom>
              <a:blipFill>
                <a:blip r:embed="rId3"/>
                <a:stretch>
                  <a:fillRect b="-16000"/>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371D8D7-0D4D-63EE-5AEA-577E77B99CE8}"/>
                  </a:ext>
                </a:extLst>
              </p:cNvPr>
              <p:cNvSpPr txBox="1"/>
              <p:nvPr/>
            </p:nvSpPr>
            <p:spPr>
              <a:xfrm>
                <a:off x="3033963" y="3043295"/>
                <a:ext cx="385211" cy="3030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410751"/>
                <a14:m>
                  <m:oMathPara xmlns:m="http://schemas.openxmlformats.org/officeDocument/2006/math">
                    <m:oMathParaPr>
                      <m:jc m:val="centerGroup"/>
                    </m:oMathParaPr>
                    <m:oMath xmlns:m="http://schemas.openxmlformats.org/officeDocument/2006/math">
                      <m:sSub>
                        <m:sSubPr>
                          <m:ctrlPr>
                            <a:rPr lang="en-US" sz="1969" b="0" i="1">
                              <a:latin typeface="Cambria Math" panose="02040503050406030204" pitchFamily="18" charset="0"/>
                            </a:rPr>
                          </m:ctrlPr>
                        </m:sSubPr>
                        <m:e>
                          <m:r>
                            <m:rPr>
                              <m:sty m:val="p"/>
                            </m:rPr>
                            <a:rPr lang="en-US" sz="1969" b="0">
                              <a:latin typeface="Cambria Math" panose="02040503050406030204" pitchFamily="18" charset="0"/>
                            </a:rPr>
                            <m:t>x</m:t>
                          </m:r>
                        </m:e>
                        <m:sub>
                          <m:r>
                            <m:rPr>
                              <m:sty m:val="p"/>
                            </m:rPr>
                            <a:rPr lang="en-US" sz="1969" b="0">
                              <a:latin typeface="Cambria Math" panose="02040503050406030204" pitchFamily="18" charset="0"/>
                            </a:rPr>
                            <m:t>i</m:t>
                          </m:r>
                        </m:sub>
                      </m:sSub>
                    </m:oMath>
                  </m:oMathPara>
                </a14:m>
                <a:endParaRPr lang="en-US" sz="1969" b="0"/>
              </a:p>
            </p:txBody>
          </p:sp>
        </mc:Choice>
        <mc:Fallback xmlns="">
          <p:sp>
            <p:nvSpPr>
              <p:cNvPr id="4" name="TextBox 3">
                <a:extLst>
                  <a:ext uri="{FF2B5EF4-FFF2-40B4-BE49-F238E27FC236}">
                    <a16:creationId xmlns:a16="http://schemas.microsoft.com/office/drawing/2014/main" id="{A371D8D7-0D4D-63EE-5AEA-577E77B99CE8}"/>
                  </a:ext>
                </a:extLst>
              </p:cNvPr>
              <p:cNvSpPr txBox="1">
                <a:spLocks noRot="1" noChangeAspect="1" noMove="1" noResize="1" noEditPoints="1" noAdjustHandles="1" noChangeArrowheads="1" noChangeShapeType="1" noTextEdit="1"/>
              </p:cNvSpPr>
              <p:nvPr/>
            </p:nvSpPr>
            <p:spPr>
              <a:xfrm>
                <a:off x="3033963" y="3043295"/>
                <a:ext cx="385211" cy="303032"/>
              </a:xfrm>
              <a:prstGeom prst="rect">
                <a:avLst/>
              </a:prstGeom>
              <a:blipFill>
                <a:blip r:embed="rId4"/>
                <a:stretch>
                  <a:fillRect b="-18000"/>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DE8F38F-AD81-3FFB-E18E-50C15B8D8CEC}"/>
                  </a:ext>
                </a:extLst>
              </p:cNvPr>
              <p:cNvSpPr txBox="1"/>
              <p:nvPr/>
            </p:nvSpPr>
            <p:spPr>
              <a:xfrm>
                <a:off x="2590646" y="2985864"/>
                <a:ext cx="385211" cy="3030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410751"/>
                <a14:m>
                  <m:oMathPara xmlns:m="http://schemas.openxmlformats.org/officeDocument/2006/math">
                    <m:oMathParaPr>
                      <m:jc m:val="centerGroup"/>
                    </m:oMathParaPr>
                    <m:oMath xmlns:m="http://schemas.openxmlformats.org/officeDocument/2006/math">
                      <m:sSub>
                        <m:sSubPr>
                          <m:ctrlPr>
                            <a:rPr lang="en-US" sz="1969" b="0" i="1">
                              <a:latin typeface="Cambria Math" panose="02040503050406030204" pitchFamily="18" charset="0"/>
                            </a:rPr>
                          </m:ctrlPr>
                        </m:sSubPr>
                        <m:e>
                          <m:r>
                            <m:rPr>
                              <m:sty m:val="p"/>
                            </m:rPr>
                            <a:rPr lang="en-US" sz="1969" b="0">
                              <a:latin typeface="Cambria Math" panose="02040503050406030204" pitchFamily="18" charset="0"/>
                            </a:rPr>
                            <m:t>x</m:t>
                          </m:r>
                        </m:e>
                        <m:sub>
                          <m:r>
                            <a:rPr lang="en-US" sz="1969" b="0">
                              <a:latin typeface="Cambria Math" panose="02040503050406030204" pitchFamily="18" charset="0"/>
                            </a:rPr>
                            <m:t>3</m:t>
                          </m:r>
                        </m:sub>
                      </m:sSub>
                    </m:oMath>
                  </m:oMathPara>
                </a14:m>
                <a:endParaRPr lang="en-US" sz="1969" b="0"/>
              </a:p>
            </p:txBody>
          </p:sp>
        </mc:Choice>
        <mc:Fallback xmlns="">
          <p:sp>
            <p:nvSpPr>
              <p:cNvPr id="5" name="TextBox 4">
                <a:extLst>
                  <a:ext uri="{FF2B5EF4-FFF2-40B4-BE49-F238E27FC236}">
                    <a16:creationId xmlns:a16="http://schemas.microsoft.com/office/drawing/2014/main" id="{FDE8F38F-AD81-3FFB-E18E-50C15B8D8CEC}"/>
                  </a:ext>
                </a:extLst>
              </p:cNvPr>
              <p:cNvSpPr txBox="1">
                <a:spLocks noRot="1" noChangeAspect="1" noMove="1" noResize="1" noEditPoints="1" noAdjustHandles="1" noChangeArrowheads="1" noChangeShapeType="1" noTextEdit="1"/>
              </p:cNvSpPr>
              <p:nvPr/>
            </p:nvSpPr>
            <p:spPr>
              <a:xfrm>
                <a:off x="2590646" y="2985864"/>
                <a:ext cx="385211" cy="303032"/>
              </a:xfrm>
              <a:prstGeom prst="rect">
                <a:avLst/>
              </a:prstGeom>
              <a:blipFill>
                <a:blip r:embed="rId5"/>
                <a:stretch>
                  <a:fillRect b="-16000"/>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E6F646A-A30B-B1C0-E7A9-D65C32589DD0}"/>
                  </a:ext>
                </a:extLst>
              </p:cNvPr>
              <p:cNvSpPr txBox="1"/>
              <p:nvPr/>
            </p:nvSpPr>
            <p:spPr>
              <a:xfrm>
                <a:off x="3488370" y="4207728"/>
                <a:ext cx="1114781" cy="319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410751"/>
                <a14:m>
                  <m:oMathPara xmlns:m="http://schemas.openxmlformats.org/officeDocument/2006/math">
                    <m:oMathParaPr>
                      <m:jc m:val="centerGroup"/>
                    </m:oMathParaPr>
                    <m:oMath xmlns:m="http://schemas.openxmlformats.org/officeDocument/2006/math">
                      <m:r>
                        <a:rPr lang="en-US" sz="1969" b="0">
                          <a:latin typeface="Cambria Math" panose="02040503050406030204" pitchFamily="18" charset="0"/>
                        </a:rPr>
                        <m:t>(</m:t>
                      </m:r>
                      <m:sSub>
                        <m:sSubPr>
                          <m:ctrlPr>
                            <a:rPr lang="en-US" sz="1969" b="0" i="1">
                              <a:latin typeface="Cambria Math" panose="02040503050406030204" pitchFamily="18" charset="0"/>
                            </a:rPr>
                          </m:ctrlPr>
                        </m:sSubPr>
                        <m:e>
                          <m:r>
                            <m:rPr>
                              <m:sty m:val="p"/>
                            </m:rPr>
                            <a:rPr lang="en-US" sz="1969" b="0">
                              <a:latin typeface="Cambria Math" panose="02040503050406030204" pitchFamily="18" charset="0"/>
                            </a:rPr>
                            <m:t>x</m:t>
                          </m:r>
                        </m:e>
                        <m:sub>
                          <m:r>
                            <a:rPr lang="en-US" sz="1969" b="0">
                              <a:latin typeface="Cambria Math" panose="02040503050406030204" pitchFamily="18" charset="0"/>
                            </a:rPr>
                            <m:t>1</m:t>
                          </m:r>
                        </m:sub>
                      </m:sSub>
                      <m:r>
                        <a:rPr lang="en-US" sz="1969" b="0">
                          <a:latin typeface="Cambria Math" panose="02040503050406030204" pitchFamily="18" charset="0"/>
                        </a:rPr>
                        <m:t>,</m:t>
                      </m:r>
                      <m:acc>
                        <m:accPr>
                          <m:chr m:val="̂"/>
                          <m:ctrlPr>
                            <a:rPr lang="en-US" sz="1969" b="0" i="1">
                              <a:latin typeface="Cambria Math" panose="02040503050406030204" pitchFamily="18" charset="0"/>
                            </a:rPr>
                          </m:ctrlPr>
                        </m:accPr>
                        <m:e>
                          <m:r>
                            <m:rPr>
                              <m:sty m:val="p"/>
                            </m:rPr>
                            <a:rPr lang="en-US" sz="1969" b="0">
                              <a:latin typeface="Cambria Math" panose="02040503050406030204" pitchFamily="18" charset="0"/>
                            </a:rPr>
                            <m:t>f</m:t>
                          </m:r>
                        </m:e>
                      </m:acc>
                      <m:d>
                        <m:dPr>
                          <m:ctrlPr>
                            <a:rPr lang="en-US" sz="1969" b="0" i="1">
                              <a:latin typeface="Cambria Math" panose="02040503050406030204" pitchFamily="18" charset="0"/>
                            </a:rPr>
                          </m:ctrlPr>
                        </m:dPr>
                        <m:e>
                          <m:sSub>
                            <m:sSubPr>
                              <m:ctrlPr>
                                <a:rPr lang="en-US" sz="1969" b="0" i="1">
                                  <a:latin typeface="Cambria Math" panose="02040503050406030204" pitchFamily="18" charset="0"/>
                                </a:rPr>
                              </m:ctrlPr>
                            </m:sSubPr>
                            <m:e>
                              <m:r>
                                <m:rPr>
                                  <m:sty m:val="p"/>
                                </m:rPr>
                                <a:rPr lang="en-US" sz="1969" b="0">
                                  <a:latin typeface="Cambria Math" panose="02040503050406030204" pitchFamily="18" charset="0"/>
                                </a:rPr>
                                <m:t>x</m:t>
                              </m:r>
                            </m:e>
                            <m:sub>
                              <m:r>
                                <a:rPr lang="en-US" sz="1969" b="0">
                                  <a:latin typeface="Cambria Math" panose="02040503050406030204" pitchFamily="18" charset="0"/>
                                </a:rPr>
                                <m:t>1</m:t>
                              </m:r>
                            </m:sub>
                          </m:sSub>
                        </m:e>
                      </m:d>
                      <m:r>
                        <a:rPr lang="en-US" sz="1969" b="0">
                          <a:latin typeface="Cambria Math" panose="02040503050406030204" pitchFamily="18" charset="0"/>
                        </a:rPr>
                        <m:t>)</m:t>
                      </m:r>
                    </m:oMath>
                  </m:oMathPara>
                </a14:m>
                <a:endParaRPr lang="en-US" sz="1969" b="0"/>
              </a:p>
            </p:txBody>
          </p:sp>
        </mc:Choice>
        <mc:Fallback xmlns="">
          <p:sp>
            <p:nvSpPr>
              <p:cNvPr id="7" name="TextBox 6">
                <a:extLst>
                  <a:ext uri="{FF2B5EF4-FFF2-40B4-BE49-F238E27FC236}">
                    <a16:creationId xmlns:a16="http://schemas.microsoft.com/office/drawing/2014/main" id="{FE6F646A-A30B-B1C0-E7A9-D65C32589DD0}"/>
                  </a:ext>
                </a:extLst>
              </p:cNvPr>
              <p:cNvSpPr txBox="1">
                <a:spLocks noRot="1" noChangeAspect="1" noMove="1" noResize="1" noEditPoints="1" noAdjustHandles="1" noChangeArrowheads="1" noChangeShapeType="1" noTextEdit="1"/>
              </p:cNvSpPr>
              <p:nvPr/>
            </p:nvSpPr>
            <p:spPr>
              <a:xfrm>
                <a:off x="3488370" y="4207728"/>
                <a:ext cx="1114781" cy="319959"/>
              </a:xfrm>
              <a:prstGeom prst="rect">
                <a:avLst/>
              </a:prstGeom>
              <a:blipFill>
                <a:blip r:embed="rId6"/>
                <a:stretch>
                  <a:fillRect l="-7650" t="-15094" r="-8197" b="-35849"/>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72F407F-BB7D-765C-673B-C2E1F9D0BEB4}"/>
                  </a:ext>
                </a:extLst>
              </p:cNvPr>
              <p:cNvSpPr txBox="1"/>
              <p:nvPr/>
            </p:nvSpPr>
            <p:spPr>
              <a:xfrm>
                <a:off x="3941767" y="4552515"/>
                <a:ext cx="1126327" cy="319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410751"/>
                <a14:m>
                  <m:oMathPara xmlns:m="http://schemas.openxmlformats.org/officeDocument/2006/math">
                    <m:oMathParaPr>
                      <m:jc m:val="centerGroup"/>
                    </m:oMathParaPr>
                    <m:oMath xmlns:m="http://schemas.openxmlformats.org/officeDocument/2006/math">
                      <m:r>
                        <a:rPr lang="en-US" sz="1969" b="0">
                          <a:latin typeface="Cambria Math" panose="02040503050406030204" pitchFamily="18" charset="0"/>
                        </a:rPr>
                        <m:t>(</m:t>
                      </m:r>
                      <m:sSub>
                        <m:sSubPr>
                          <m:ctrlPr>
                            <a:rPr lang="en-US" sz="1969" b="0" i="1">
                              <a:latin typeface="Cambria Math" panose="02040503050406030204" pitchFamily="18" charset="0"/>
                            </a:rPr>
                          </m:ctrlPr>
                        </m:sSubPr>
                        <m:e>
                          <m:r>
                            <m:rPr>
                              <m:sty m:val="p"/>
                            </m:rPr>
                            <a:rPr lang="en-US" sz="1969" b="0">
                              <a:latin typeface="Cambria Math" panose="02040503050406030204" pitchFamily="18" charset="0"/>
                            </a:rPr>
                            <m:t>x</m:t>
                          </m:r>
                        </m:e>
                        <m:sub>
                          <m:r>
                            <a:rPr lang="en-US" sz="1969" b="0">
                              <a:latin typeface="Cambria Math" panose="02040503050406030204" pitchFamily="18" charset="0"/>
                            </a:rPr>
                            <m:t>2</m:t>
                          </m:r>
                        </m:sub>
                      </m:sSub>
                      <m:r>
                        <a:rPr lang="en-US" sz="1969" b="0">
                          <a:latin typeface="Cambria Math" panose="02040503050406030204" pitchFamily="18" charset="0"/>
                        </a:rPr>
                        <m:t>,</m:t>
                      </m:r>
                      <m:acc>
                        <m:accPr>
                          <m:chr m:val="̂"/>
                          <m:ctrlPr>
                            <a:rPr lang="en-US" sz="1969" b="0" i="1">
                              <a:latin typeface="Cambria Math" panose="02040503050406030204" pitchFamily="18" charset="0"/>
                            </a:rPr>
                          </m:ctrlPr>
                        </m:accPr>
                        <m:e>
                          <m:r>
                            <m:rPr>
                              <m:sty m:val="p"/>
                            </m:rPr>
                            <a:rPr lang="en-US" sz="1969" b="0">
                              <a:latin typeface="Cambria Math" panose="02040503050406030204" pitchFamily="18" charset="0"/>
                            </a:rPr>
                            <m:t>f</m:t>
                          </m:r>
                        </m:e>
                      </m:acc>
                      <m:d>
                        <m:dPr>
                          <m:ctrlPr>
                            <a:rPr lang="en-US" sz="1969" b="0" i="1">
                              <a:latin typeface="Cambria Math" panose="02040503050406030204" pitchFamily="18" charset="0"/>
                            </a:rPr>
                          </m:ctrlPr>
                        </m:dPr>
                        <m:e>
                          <m:sSub>
                            <m:sSubPr>
                              <m:ctrlPr>
                                <a:rPr lang="en-US" sz="1969" b="0" i="1">
                                  <a:latin typeface="Cambria Math" panose="02040503050406030204" pitchFamily="18" charset="0"/>
                                </a:rPr>
                              </m:ctrlPr>
                            </m:sSubPr>
                            <m:e>
                              <m:r>
                                <m:rPr>
                                  <m:sty m:val="p"/>
                                </m:rPr>
                                <a:rPr lang="en-US" sz="1969" b="0">
                                  <a:latin typeface="Cambria Math" panose="02040503050406030204" pitchFamily="18" charset="0"/>
                                </a:rPr>
                                <m:t>x</m:t>
                              </m:r>
                            </m:e>
                            <m:sub>
                              <m:r>
                                <a:rPr lang="en-US" sz="1969" b="0">
                                  <a:latin typeface="Cambria Math" panose="02040503050406030204" pitchFamily="18" charset="0"/>
                                </a:rPr>
                                <m:t>2</m:t>
                              </m:r>
                            </m:sub>
                          </m:sSub>
                        </m:e>
                      </m:d>
                      <m:r>
                        <a:rPr lang="en-US" sz="1969" b="0">
                          <a:latin typeface="Cambria Math" panose="02040503050406030204" pitchFamily="18" charset="0"/>
                        </a:rPr>
                        <m:t>)</m:t>
                      </m:r>
                    </m:oMath>
                  </m:oMathPara>
                </a14:m>
                <a:endParaRPr lang="en-US" sz="1969" b="0"/>
              </a:p>
            </p:txBody>
          </p:sp>
        </mc:Choice>
        <mc:Fallback xmlns="">
          <p:sp>
            <p:nvSpPr>
              <p:cNvPr id="8" name="TextBox 7">
                <a:extLst>
                  <a:ext uri="{FF2B5EF4-FFF2-40B4-BE49-F238E27FC236}">
                    <a16:creationId xmlns:a16="http://schemas.microsoft.com/office/drawing/2014/main" id="{472F407F-BB7D-765C-673B-C2E1F9D0BEB4}"/>
                  </a:ext>
                </a:extLst>
              </p:cNvPr>
              <p:cNvSpPr txBox="1">
                <a:spLocks noRot="1" noChangeAspect="1" noMove="1" noResize="1" noEditPoints="1" noAdjustHandles="1" noChangeArrowheads="1" noChangeShapeType="1" noTextEdit="1"/>
              </p:cNvSpPr>
              <p:nvPr/>
            </p:nvSpPr>
            <p:spPr>
              <a:xfrm>
                <a:off x="3941767" y="4552515"/>
                <a:ext cx="1126327" cy="319959"/>
              </a:xfrm>
              <a:prstGeom prst="rect">
                <a:avLst/>
              </a:prstGeom>
              <a:blipFill>
                <a:blip r:embed="rId7"/>
                <a:stretch>
                  <a:fillRect l="-8152" t="-15385" r="-8152" b="-38462"/>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59D70E9-F7A0-CFA0-8FA7-A154AE2396FD}"/>
                  </a:ext>
                </a:extLst>
              </p:cNvPr>
              <p:cNvSpPr txBox="1"/>
              <p:nvPr/>
            </p:nvSpPr>
            <p:spPr>
              <a:xfrm>
                <a:off x="3334221" y="4871658"/>
                <a:ext cx="1126327" cy="319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410751"/>
                <a14:m>
                  <m:oMathPara xmlns:m="http://schemas.openxmlformats.org/officeDocument/2006/math">
                    <m:oMathParaPr>
                      <m:jc m:val="centerGroup"/>
                    </m:oMathParaPr>
                    <m:oMath xmlns:m="http://schemas.openxmlformats.org/officeDocument/2006/math">
                      <m:r>
                        <a:rPr lang="en-US" sz="1969" b="0">
                          <a:latin typeface="Cambria Math" panose="02040503050406030204" pitchFamily="18" charset="0"/>
                        </a:rPr>
                        <m:t>(</m:t>
                      </m:r>
                      <m:sSub>
                        <m:sSubPr>
                          <m:ctrlPr>
                            <a:rPr lang="en-US" sz="1969" b="0" i="1">
                              <a:latin typeface="Cambria Math" panose="02040503050406030204" pitchFamily="18" charset="0"/>
                            </a:rPr>
                          </m:ctrlPr>
                        </m:sSubPr>
                        <m:e>
                          <m:r>
                            <m:rPr>
                              <m:sty m:val="p"/>
                            </m:rPr>
                            <a:rPr lang="en-US" sz="1969" b="0">
                              <a:latin typeface="Cambria Math" panose="02040503050406030204" pitchFamily="18" charset="0"/>
                            </a:rPr>
                            <m:t>x</m:t>
                          </m:r>
                        </m:e>
                        <m:sub>
                          <m:r>
                            <a:rPr lang="en-US" sz="1969" b="0">
                              <a:latin typeface="Cambria Math" panose="02040503050406030204" pitchFamily="18" charset="0"/>
                            </a:rPr>
                            <m:t>3</m:t>
                          </m:r>
                        </m:sub>
                      </m:sSub>
                      <m:r>
                        <a:rPr lang="en-US" sz="1969" b="0">
                          <a:latin typeface="Cambria Math" panose="02040503050406030204" pitchFamily="18" charset="0"/>
                        </a:rPr>
                        <m:t>,</m:t>
                      </m:r>
                      <m:acc>
                        <m:accPr>
                          <m:chr m:val="̂"/>
                          <m:ctrlPr>
                            <a:rPr lang="en-US" sz="1969" b="0" i="1">
                              <a:latin typeface="Cambria Math" panose="02040503050406030204" pitchFamily="18" charset="0"/>
                            </a:rPr>
                          </m:ctrlPr>
                        </m:accPr>
                        <m:e>
                          <m:r>
                            <m:rPr>
                              <m:sty m:val="p"/>
                            </m:rPr>
                            <a:rPr lang="en-US" sz="1969" b="0">
                              <a:latin typeface="Cambria Math" panose="02040503050406030204" pitchFamily="18" charset="0"/>
                            </a:rPr>
                            <m:t>f</m:t>
                          </m:r>
                        </m:e>
                      </m:acc>
                      <m:d>
                        <m:dPr>
                          <m:ctrlPr>
                            <a:rPr lang="en-US" sz="1969" b="0" i="1">
                              <a:latin typeface="Cambria Math" panose="02040503050406030204" pitchFamily="18" charset="0"/>
                            </a:rPr>
                          </m:ctrlPr>
                        </m:dPr>
                        <m:e>
                          <m:sSub>
                            <m:sSubPr>
                              <m:ctrlPr>
                                <a:rPr lang="en-US" sz="1969" b="0" i="1">
                                  <a:latin typeface="Cambria Math" panose="02040503050406030204" pitchFamily="18" charset="0"/>
                                </a:rPr>
                              </m:ctrlPr>
                            </m:sSubPr>
                            <m:e>
                              <m:r>
                                <m:rPr>
                                  <m:sty m:val="p"/>
                                </m:rPr>
                                <a:rPr lang="en-US" sz="1969" b="0">
                                  <a:latin typeface="Cambria Math" panose="02040503050406030204" pitchFamily="18" charset="0"/>
                                </a:rPr>
                                <m:t>x</m:t>
                              </m:r>
                            </m:e>
                            <m:sub>
                              <m:r>
                                <a:rPr lang="en-US" sz="1969" b="0">
                                  <a:latin typeface="Cambria Math" panose="02040503050406030204" pitchFamily="18" charset="0"/>
                                </a:rPr>
                                <m:t>3</m:t>
                              </m:r>
                            </m:sub>
                          </m:sSub>
                        </m:e>
                      </m:d>
                      <m:r>
                        <a:rPr lang="en-US" sz="1969" b="0">
                          <a:latin typeface="Cambria Math" panose="02040503050406030204" pitchFamily="18" charset="0"/>
                        </a:rPr>
                        <m:t>)</m:t>
                      </m:r>
                    </m:oMath>
                  </m:oMathPara>
                </a14:m>
                <a:endParaRPr lang="en-US" sz="1969" b="0"/>
              </a:p>
            </p:txBody>
          </p:sp>
        </mc:Choice>
        <mc:Fallback xmlns="">
          <p:sp>
            <p:nvSpPr>
              <p:cNvPr id="9" name="TextBox 8">
                <a:extLst>
                  <a:ext uri="{FF2B5EF4-FFF2-40B4-BE49-F238E27FC236}">
                    <a16:creationId xmlns:a16="http://schemas.microsoft.com/office/drawing/2014/main" id="{C59D70E9-F7A0-CFA0-8FA7-A154AE2396FD}"/>
                  </a:ext>
                </a:extLst>
              </p:cNvPr>
              <p:cNvSpPr txBox="1">
                <a:spLocks noRot="1" noChangeAspect="1" noMove="1" noResize="1" noEditPoints="1" noAdjustHandles="1" noChangeArrowheads="1" noChangeShapeType="1" noTextEdit="1"/>
              </p:cNvSpPr>
              <p:nvPr/>
            </p:nvSpPr>
            <p:spPr>
              <a:xfrm>
                <a:off x="3334221" y="4871658"/>
                <a:ext cx="1126327" cy="319959"/>
              </a:xfrm>
              <a:prstGeom prst="rect">
                <a:avLst/>
              </a:prstGeom>
              <a:blipFill>
                <a:blip r:embed="rId8"/>
                <a:stretch>
                  <a:fillRect l="-8108" t="-15094" r="-7568" b="-35849"/>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164733F-824B-B517-6F42-3D0F2D2E5F85}"/>
                  </a:ext>
                </a:extLst>
              </p:cNvPr>
              <p:cNvSpPr txBox="1"/>
              <p:nvPr/>
            </p:nvSpPr>
            <p:spPr>
              <a:xfrm>
                <a:off x="3749959" y="5237459"/>
                <a:ext cx="1037521" cy="319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410751"/>
                <a14:m>
                  <m:oMathPara xmlns:m="http://schemas.openxmlformats.org/officeDocument/2006/math">
                    <m:oMathParaPr>
                      <m:jc m:val="centerGroup"/>
                    </m:oMathParaPr>
                    <m:oMath xmlns:m="http://schemas.openxmlformats.org/officeDocument/2006/math">
                      <m:r>
                        <a:rPr lang="en-US" sz="1969" b="0">
                          <a:latin typeface="Cambria Math" panose="02040503050406030204" pitchFamily="18" charset="0"/>
                        </a:rPr>
                        <m:t>(</m:t>
                      </m:r>
                      <m:sSub>
                        <m:sSubPr>
                          <m:ctrlPr>
                            <a:rPr lang="en-US" sz="1969" b="0" i="1">
                              <a:latin typeface="Cambria Math" panose="02040503050406030204" pitchFamily="18" charset="0"/>
                            </a:rPr>
                          </m:ctrlPr>
                        </m:sSubPr>
                        <m:e>
                          <m:r>
                            <m:rPr>
                              <m:sty m:val="p"/>
                            </m:rPr>
                            <a:rPr lang="en-US" sz="1969" b="0">
                              <a:latin typeface="Cambria Math" panose="02040503050406030204" pitchFamily="18" charset="0"/>
                            </a:rPr>
                            <m:t>x</m:t>
                          </m:r>
                        </m:e>
                        <m:sub>
                          <m:r>
                            <m:rPr>
                              <m:sty m:val="p"/>
                            </m:rPr>
                            <a:rPr lang="en-US" sz="1969" b="0">
                              <a:latin typeface="Cambria Math" panose="02040503050406030204" pitchFamily="18" charset="0"/>
                            </a:rPr>
                            <m:t>i</m:t>
                          </m:r>
                        </m:sub>
                      </m:sSub>
                      <m:r>
                        <a:rPr lang="en-US" sz="1969" b="0">
                          <a:latin typeface="Cambria Math" panose="02040503050406030204" pitchFamily="18" charset="0"/>
                        </a:rPr>
                        <m:t>,</m:t>
                      </m:r>
                      <m:acc>
                        <m:accPr>
                          <m:chr m:val="̂"/>
                          <m:ctrlPr>
                            <a:rPr lang="en-US" sz="1969" b="0" i="1">
                              <a:latin typeface="Cambria Math" panose="02040503050406030204" pitchFamily="18" charset="0"/>
                            </a:rPr>
                          </m:ctrlPr>
                        </m:accPr>
                        <m:e>
                          <m:r>
                            <m:rPr>
                              <m:sty m:val="p"/>
                            </m:rPr>
                            <a:rPr lang="en-US" sz="1969" b="0">
                              <a:latin typeface="Cambria Math" panose="02040503050406030204" pitchFamily="18" charset="0"/>
                            </a:rPr>
                            <m:t>f</m:t>
                          </m:r>
                        </m:e>
                      </m:acc>
                      <m:d>
                        <m:dPr>
                          <m:ctrlPr>
                            <a:rPr lang="en-US" sz="1969" b="0" i="1">
                              <a:latin typeface="Cambria Math" panose="02040503050406030204" pitchFamily="18" charset="0"/>
                            </a:rPr>
                          </m:ctrlPr>
                        </m:dPr>
                        <m:e>
                          <m:sSub>
                            <m:sSubPr>
                              <m:ctrlPr>
                                <a:rPr lang="en-US" sz="1969" b="0" i="1">
                                  <a:latin typeface="Cambria Math" panose="02040503050406030204" pitchFamily="18" charset="0"/>
                                </a:rPr>
                              </m:ctrlPr>
                            </m:sSubPr>
                            <m:e>
                              <m:r>
                                <m:rPr>
                                  <m:sty m:val="p"/>
                                </m:rPr>
                                <a:rPr lang="en-US" sz="1969" b="0">
                                  <a:latin typeface="Cambria Math" panose="02040503050406030204" pitchFamily="18" charset="0"/>
                                </a:rPr>
                                <m:t>x</m:t>
                              </m:r>
                            </m:e>
                            <m:sub>
                              <m:r>
                                <m:rPr>
                                  <m:sty m:val="p"/>
                                </m:rPr>
                                <a:rPr lang="en-US" sz="1969" b="0">
                                  <a:latin typeface="Cambria Math" panose="02040503050406030204" pitchFamily="18" charset="0"/>
                                </a:rPr>
                                <m:t>i</m:t>
                              </m:r>
                            </m:sub>
                          </m:sSub>
                        </m:e>
                      </m:d>
                      <m:r>
                        <a:rPr lang="en-US" sz="1969" b="0">
                          <a:latin typeface="Cambria Math" panose="02040503050406030204" pitchFamily="18" charset="0"/>
                        </a:rPr>
                        <m:t>)</m:t>
                      </m:r>
                    </m:oMath>
                  </m:oMathPara>
                </a14:m>
                <a:endParaRPr lang="en-US" sz="1969" b="0"/>
              </a:p>
            </p:txBody>
          </p:sp>
        </mc:Choice>
        <mc:Fallback xmlns="">
          <p:sp>
            <p:nvSpPr>
              <p:cNvPr id="10" name="TextBox 9">
                <a:extLst>
                  <a:ext uri="{FF2B5EF4-FFF2-40B4-BE49-F238E27FC236}">
                    <a16:creationId xmlns:a16="http://schemas.microsoft.com/office/drawing/2014/main" id="{2164733F-824B-B517-6F42-3D0F2D2E5F85}"/>
                  </a:ext>
                </a:extLst>
              </p:cNvPr>
              <p:cNvSpPr txBox="1">
                <a:spLocks noRot="1" noChangeAspect="1" noMove="1" noResize="1" noEditPoints="1" noAdjustHandles="1" noChangeArrowheads="1" noChangeShapeType="1" noTextEdit="1"/>
              </p:cNvSpPr>
              <p:nvPr/>
            </p:nvSpPr>
            <p:spPr>
              <a:xfrm>
                <a:off x="3749959" y="5237459"/>
                <a:ext cx="1037521" cy="319959"/>
              </a:xfrm>
              <a:prstGeom prst="rect">
                <a:avLst/>
              </a:prstGeom>
              <a:blipFill>
                <a:blip r:embed="rId9"/>
                <a:stretch>
                  <a:fillRect l="-8235" t="-15094" r="-9412" b="-35849"/>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868D9EF-E701-CF3F-23B3-A46BC31252D2}"/>
                  </a:ext>
                </a:extLst>
              </p:cNvPr>
              <p:cNvSpPr txBox="1"/>
              <p:nvPr/>
            </p:nvSpPr>
            <p:spPr>
              <a:xfrm rot="20388317">
                <a:off x="8308445" y="4793063"/>
                <a:ext cx="1230583" cy="3516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410751"/>
                <a14:m>
                  <m:oMathPara xmlns:m="http://schemas.openxmlformats.org/officeDocument/2006/math">
                    <m:oMathParaPr>
                      <m:jc m:val="centerGroup"/>
                    </m:oMathParaPr>
                    <m:oMath xmlns:m="http://schemas.openxmlformats.org/officeDocument/2006/math">
                      <m:r>
                        <a:rPr lang="en-US" sz="1969" b="0">
                          <a:latin typeface="Cambria Math" panose="02040503050406030204" pitchFamily="18" charset="0"/>
                        </a:rPr>
                        <m:t>(</m:t>
                      </m:r>
                      <m:sSub>
                        <m:sSubPr>
                          <m:ctrlPr>
                            <a:rPr lang="en-US" sz="1969" b="0" i="1">
                              <a:latin typeface="Cambria Math" panose="02040503050406030204" pitchFamily="18" charset="0"/>
                            </a:rPr>
                          </m:ctrlPr>
                        </m:sSubPr>
                        <m:e>
                          <m:r>
                            <m:rPr>
                              <m:sty m:val="p"/>
                            </m:rPr>
                            <a:rPr lang="en-US" sz="1969" b="0">
                              <a:latin typeface="Cambria Math" panose="02040503050406030204" pitchFamily="18" charset="0"/>
                            </a:rPr>
                            <m:t>x</m:t>
                          </m:r>
                        </m:e>
                        <m:sub>
                          <m:r>
                            <m:rPr>
                              <m:sty m:val="p"/>
                            </m:rPr>
                            <a:rPr lang="en-US" sz="1969" b="0">
                              <a:latin typeface="Cambria Math" panose="02040503050406030204" pitchFamily="18" charset="0"/>
                            </a:rPr>
                            <m:t>p</m:t>
                          </m:r>
                        </m:sub>
                      </m:sSub>
                      <m:r>
                        <a:rPr lang="en-US" sz="1969" b="0">
                          <a:latin typeface="Cambria Math" panose="02040503050406030204" pitchFamily="18" charset="0"/>
                        </a:rPr>
                        <m:t>,</m:t>
                      </m:r>
                      <m:r>
                        <a:rPr lang="en-US" sz="1969" b="0" i="1">
                          <a:latin typeface="Cambria Math" panose="02040503050406030204" pitchFamily="18" charset="0"/>
                        </a:rPr>
                        <m:t>𝑓</m:t>
                      </m:r>
                      <m:d>
                        <m:dPr>
                          <m:ctrlPr>
                            <a:rPr lang="en-US" sz="1969" b="0" i="1">
                              <a:latin typeface="Cambria Math" panose="02040503050406030204" pitchFamily="18" charset="0"/>
                            </a:rPr>
                          </m:ctrlPr>
                        </m:dPr>
                        <m:e>
                          <m:sSub>
                            <m:sSubPr>
                              <m:ctrlPr>
                                <a:rPr lang="en-US" sz="1969" b="0" i="1">
                                  <a:latin typeface="Cambria Math" panose="02040503050406030204" pitchFamily="18" charset="0"/>
                                </a:rPr>
                              </m:ctrlPr>
                            </m:sSubPr>
                            <m:e>
                              <m:r>
                                <m:rPr>
                                  <m:sty m:val="p"/>
                                </m:rPr>
                                <a:rPr lang="en-US" sz="1969" b="0">
                                  <a:latin typeface="Cambria Math" panose="02040503050406030204" pitchFamily="18" charset="0"/>
                                </a:rPr>
                                <m:t>x</m:t>
                              </m:r>
                            </m:e>
                            <m:sub>
                              <m:r>
                                <m:rPr>
                                  <m:sty m:val="p"/>
                                </m:rPr>
                                <a:rPr lang="en-US" sz="1969" b="0">
                                  <a:latin typeface="Cambria Math" panose="02040503050406030204" pitchFamily="18" charset="0"/>
                                </a:rPr>
                                <m:t>p</m:t>
                              </m:r>
                            </m:sub>
                          </m:sSub>
                        </m:e>
                      </m:d>
                      <m:r>
                        <a:rPr lang="en-US" sz="1969" b="0">
                          <a:latin typeface="Cambria Math" panose="02040503050406030204" pitchFamily="18" charset="0"/>
                        </a:rPr>
                        <m:t>)</m:t>
                      </m:r>
                    </m:oMath>
                  </m:oMathPara>
                </a14:m>
                <a:endParaRPr lang="en-US" sz="1969" b="0"/>
              </a:p>
            </p:txBody>
          </p:sp>
        </mc:Choice>
        <mc:Fallback xmlns="">
          <p:sp>
            <p:nvSpPr>
              <p:cNvPr id="11" name="TextBox 10">
                <a:extLst>
                  <a:ext uri="{FF2B5EF4-FFF2-40B4-BE49-F238E27FC236}">
                    <a16:creationId xmlns:a16="http://schemas.microsoft.com/office/drawing/2014/main" id="{3868D9EF-E701-CF3F-23B3-A46BC31252D2}"/>
                  </a:ext>
                </a:extLst>
              </p:cNvPr>
              <p:cNvSpPr txBox="1">
                <a:spLocks noRot="1" noChangeAspect="1" noMove="1" noResize="1" noEditPoints="1" noAdjustHandles="1" noChangeArrowheads="1" noChangeShapeType="1" noTextEdit="1"/>
              </p:cNvSpPr>
              <p:nvPr/>
            </p:nvSpPr>
            <p:spPr>
              <a:xfrm rot="20388317">
                <a:off x="8308445" y="4793063"/>
                <a:ext cx="1230583" cy="351699"/>
              </a:xfrm>
              <a:prstGeom prst="rect">
                <a:avLst/>
              </a:prstGeom>
              <a:blipFill>
                <a:blip r:embed="rId10"/>
                <a:stretch>
                  <a:fillRect l="-5714" t="-800" r="-8571" b="-13600"/>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15B9B71-5F7B-7235-B700-C28100A93464}"/>
                  </a:ext>
                </a:extLst>
              </p:cNvPr>
              <p:cNvSpPr txBox="1"/>
              <p:nvPr/>
            </p:nvSpPr>
            <p:spPr>
              <a:xfrm>
                <a:off x="8087498" y="2469308"/>
                <a:ext cx="385211" cy="3301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410751"/>
                <a14:m>
                  <m:oMathPara xmlns:m="http://schemas.openxmlformats.org/officeDocument/2006/math">
                    <m:oMathParaPr>
                      <m:jc m:val="centerGroup"/>
                    </m:oMathParaPr>
                    <m:oMath xmlns:m="http://schemas.openxmlformats.org/officeDocument/2006/math">
                      <m:sSub>
                        <m:sSubPr>
                          <m:ctrlPr>
                            <a:rPr lang="en-US" sz="1969" b="0" i="1">
                              <a:latin typeface="Cambria Math" panose="02040503050406030204" pitchFamily="18" charset="0"/>
                            </a:rPr>
                          </m:ctrlPr>
                        </m:sSubPr>
                        <m:e>
                          <m:r>
                            <m:rPr>
                              <m:sty m:val="p"/>
                            </m:rPr>
                            <a:rPr lang="en-US" sz="1969" b="0">
                              <a:latin typeface="Cambria Math" panose="02040503050406030204" pitchFamily="18" charset="0"/>
                            </a:rPr>
                            <m:t>x</m:t>
                          </m:r>
                        </m:e>
                        <m:sub>
                          <m:r>
                            <m:rPr>
                              <m:sty m:val="p"/>
                            </m:rPr>
                            <a:rPr lang="en-US" sz="1969" b="0">
                              <a:latin typeface="Cambria Math" panose="02040503050406030204" pitchFamily="18" charset="0"/>
                            </a:rPr>
                            <m:t>p</m:t>
                          </m:r>
                        </m:sub>
                      </m:sSub>
                    </m:oMath>
                  </m:oMathPara>
                </a14:m>
                <a:endParaRPr lang="en-US" sz="1969" b="0"/>
              </a:p>
            </p:txBody>
          </p:sp>
        </mc:Choice>
        <mc:Fallback xmlns="">
          <p:sp>
            <p:nvSpPr>
              <p:cNvPr id="12" name="TextBox 11">
                <a:extLst>
                  <a:ext uri="{FF2B5EF4-FFF2-40B4-BE49-F238E27FC236}">
                    <a16:creationId xmlns:a16="http://schemas.microsoft.com/office/drawing/2014/main" id="{F15B9B71-5F7B-7235-B700-C28100A93464}"/>
                  </a:ext>
                </a:extLst>
              </p:cNvPr>
              <p:cNvSpPr txBox="1">
                <a:spLocks noRot="1" noChangeAspect="1" noMove="1" noResize="1" noEditPoints="1" noAdjustHandles="1" noChangeArrowheads="1" noChangeShapeType="1" noTextEdit="1"/>
              </p:cNvSpPr>
              <p:nvPr/>
            </p:nvSpPr>
            <p:spPr>
              <a:xfrm>
                <a:off x="8087498" y="2469308"/>
                <a:ext cx="385211" cy="330155"/>
              </a:xfrm>
              <a:prstGeom prst="rect">
                <a:avLst/>
              </a:prstGeom>
              <a:blipFill>
                <a:blip r:embed="rId11"/>
                <a:stretch>
                  <a:fillRect b="-18519"/>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21AEF04-422B-6938-6D8E-81EADD553B1D}"/>
                  </a:ext>
                </a:extLst>
              </p:cNvPr>
              <p:cNvSpPr txBox="1"/>
              <p:nvPr/>
            </p:nvSpPr>
            <p:spPr>
              <a:xfrm>
                <a:off x="8588194" y="3736319"/>
                <a:ext cx="1234403" cy="4327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410751"/>
                <a14:m>
                  <m:oMathPara xmlns:m="http://schemas.openxmlformats.org/officeDocument/2006/math">
                    <m:oMathParaPr>
                      <m:jc m:val="centerGroup"/>
                    </m:oMathParaPr>
                    <m:oMath xmlns:m="http://schemas.openxmlformats.org/officeDocument/2006/math">
                      <m:r>
                        <a:rPr lang="en-US" sz="2812" i="1">
                          <a:solidFill>
                            <a:srgbClr val="7B68EE"/>
                          </a:solidFill>
                          <a:latin typeface="Cambria Math" panose="02040503050406030204" pitchFamily="18" charset="0"/>
                        </a:rPr>
                        <m:t>𝒇</m:t>
                      </m:r>
                      <m:d>
                        <m:dPr>
                          <m:ctrlPr>
                            <a:rPr lang="en-US" sz="2812" i="1">
                              <a:solidFill>
                                <a:srgbClr val="7B68EE"/>
                              </a:solidFill>
                              <a:latin typeface="Cambria Math" panose="02040503050406030204" pitchFamily="18" charset="0"/>
                            </a:rPr>
                          </m:ctrlPr>
                        </m:dPr>
                        <m:e>
                          <m:r>
                            <a:rPr lang="en-US" sz="2812">
                              <a:solidFill>
                                <a:srgbClr val="7B68EE"/>
                              </a:solidFill>
                              <a:latin typeface="Cambria Math" panose="02040503050406030204" pitchFamily="18" charset="0"/>
                            </a:rPr>
                            <m:t>𝐱</m:t>
                          </m:r>
                        </m:e>
                      </m:d>
                    </m:oMath>
                  </m:oMathPara>
                </a14:m>
                <a:endParaRPr lang="en-US" sz="2812">
                  <a:solidFill>
                    <a:srgbClr val="7B68EE"/>
                  </a:solidFill>
                </a:endParaRPr>
              </a:p>
            </p:txBody>
          </p:sp>
        </mc:Choice>
        <mc:Fallback xmlns="">
          <p:sp>
            <p:nvSpPr>
              <p:cNvPr id="13" name="TextBox 12">
                <a:extLst>
                  <a:ext uri="{FF2B5EF4-FFF2-40B4-BE49-F238E27FC236}">
                    <a16:creationId xmlns:a16="http://schemas.microsoft.com/office/drawing/2014/main" id="{521AEF04-422B-6938-6D8E-81EADD553B1D}"/>
                  </a:ext>
                </a:extLst>
              </p:cNvPr>
              <p:cNvSpPr txBox="1">
                <a:spLocks noRot="1" noChangeAspect="1" noMove="1" noResize="1" noEditPoints="1" noAdjustHandles="1" noChangeArrowheads="1" noChangeShapeType="1" noTextEdit="1"/>
              </p:cNvSpPr>
              <p:nvPr/>
            </p:nvSpPr>
            <p:spPr>
              <a:xfrm>
                <a:off x="8588194" y="3736319"/>
                <a:ext cx="1234403" cy="432747"/>
              </a:xfrm>
              <a:prstGeom prst="rect">
                <a:avLst/>
              </a:prstGeom>
              <a:blipFill>
                <a:blip r:embed="rId12"/>
                <a:stretch>
                  <a:fillRect/>
                </a:stretch>
              </a:blipFill>
              <a:ln w="12700" cap="flat">
                <a:noFill/>
                <a:miter lim="400000"/>
              </a:ln>
              <a:effectLst/>
            </p:spPr>
            <p:txBody>
              <a:bodyPr/>
              <a:lstStyle/>
              <a:p>
                <a:r>
                  <a:rPr lang="en-US">
                    <a:noFill/>
                  </a:rPr>
                  <a:t> </a:t>
                </a:r>
              </a:p>
            </p:txBody>
          </p:sp>
        </mc:Fallback>
      </mc:AlternateContent>
      <p:sp>
        <p:nvSpPr>
          <p:cNvPr id="14" name="TextBox 13">
            <a:extLst>
              <a:ext uri="{FF2B5EF4-FFF2-40B4-BE49-F238E27FC236}">
                <a16:creationId xmlns:a16="http://schemas.microsoft.com/office/drawing/2014/main" id="{019629AD-A2F0-B3FB-B497-724717B31676}"/>
              </a:ext>
            </a:extLst>
          </p:cNvPr>
          <p:cNvSpPr txBox="1"/>
          <p:nvPr/>
        </p:nvSpPr>
        <p:spPr>
          <a:xfrm>
            <a:off x="880380" y="604614"/>
            <a:ext cx="11121353"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defTabSz="584200"/>
            <a:r>
              <a:rPr lang="en-US" sz="4400">
                <a:latin typeface="Calibri Light"/>
                <a:ea typeface="+mn-lt"/>
                <a:cs typeface="+mn-lt"/>
              </a:rPr>
              <a:t>Bayesian Optimization</a:t>
            </a:r>
            <a:endParaRPr lang="en-US"/>
          </a:p>
        </p:txBody>
      </p:sp>
      <p:sp>
        <p:nvSpPr>
          <p:cNvPr id="131" name="Rounded Rectangle"/>
          <p:cNvSpPr/>
          <p:nvPr/>
        </p:nvSpPr>
        <p:spPr>
          <a:xfrm rot="8810132">
            <a:off x="4869303" y="1598780"/>
            <a:ext cx="2169765" cy="4707823"/>
          </a:xfrm>
          <a:prstGeom prst="roundRect">
            <a:avLst>
              <a:gd name="adj" fmla="val 50000"/>
            </a:avLst>
          </a:prstGeom>
          <a:solidFill>
            <a:schemeClr val="accent1">
              <a:alpha val="14533"/>
            </a:schemeClr>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dirty="0"/>
          </a:p>
        </p:txBody>
      </p:sp>
    </p:spTree>
    <p:extLst>
      <p:ext uri="{BB962C8B-B14F-4D97-AF65-F5344CB8AC3E}">
        <p14:creationId xmlns:p14="http://schemas.microsoft.com/office/powerpoint/2010/main" val="31503956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71C35-1C79-B190-19C4-D75301398860}"/>
              </a:ext>
            </a:extLst>
          </p:cNvPr>
          <p:cNvSpPr>
            <a:spLocks noGrp="1"/>
          </p:cNvSpPr>
          <p:nvPr>
            <p:ph type="title"/>
          </p:nvPr>
        </p:nvSpPr>
        <p:spPr/>
        <p:txBody>
          <a:bodyPr/>
          <a:lstStyle/>
          <a:p>
            <a:r>
              <a:rPr lang="en-US" dirty="0">
                <a:cs typeface="Calibri Light"/>
              </a:rPr>
              <a:t>Gaussian Process Regression</a:t>
            </a:r>
            <a:endParaRPr lang="en-US" dirty="0"/>
          </a:p>
        </p:txBody>
      </p:sp>
      <p:sp>
        <p:nvSpPr>
          <p:cNvPr id="12" name="TextBox 11">
            <a:extLst>
              <a:ext uri="{FF2B5EF4-FFF2-40B4-BE49-F238E27FC236}">
                <a16:creationId xmlns:a16="http://schemas.microsoft.com/office/drawing/2014/main" id="{4917D5B2-D4B3-D8F9-CE95-4A410F29AB81}"/>
              </a:ext>
            </a:extLst>
          </p:cNvPr>
          <p:cNvSpPr txBox="1"/>
          <p:nvPr/>
        </p:nvSpPr>
        <p:spPr>
          <a:xfrm>
            <a:off x="938983" y="6346270"/>
            <a:ext cx="82637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From: Martin </a:t>
            </a:r>
            <a:r>
              <a:rPr lang="en-US" err="1">
                <a:ea typeface="+mn-lt"/>
                <a:cs typeface="+mn-lt"/>
              </a:rPr>
              <a:t>Krasser</a:t>
            </a:r>
            <a:r>
              <a:rPr lang="en-US">
                <a:ea typeface="+mn-lt"/>
                <a:cs typeface="+mn-lt"/>
              </a:rPr>
              <a:t>. http://krasserm.github.io/2018/03/21/bayesian-optimization/ </a:t>
            </a:r>
          </a:p>
        </p:txBody>
      </p:sp>
      <p:pic>
        <p:nvPicPr>
          <p:cNvPr id="15" name="Picture 15" descr="Text&#10;&#10;Description automatically generated">
            <a:extLst>
              <a:ext uri="{FF2B5EF4-FFF2-40B4-BE49-F238E27FC236}">
                <a16:creationId xmlns:a16="http://schemas.microsoft.com/office/drawing/2014/main" id="{90AE7404-90EC-43AA-1FF2-EE6FF3E01D15}"/>
              </a:ext>
            </a:extLst>
          </p:cNvPr>
          <p:cNvPicPr>
            <a:picLocks noChangeAspect="1"/>
          </p:cNvPicPr>
          <p:nvPr/>
        </p:nvPicPr>
        <p:blipFill>
          <a:blip r:embed="rId2"/>
          <a:stretch>
            <a:fillRect/>
          </a:stretch>
        </p:blipFill>
        <p:spPr>
          <a:xfrm>
            <a:off x="8801987" y="2185477"/>
            <a:ext cx="2111298" cy="711302"/>
          </a:xfrm>
          <a:prstGeom prst="rect">
            <a:avLst/>
          </a:prstGeom>
        </p:spPr>
      </p:pic>
      <p:sp>
        <p:nvSpPr>
          <p:cNvPr id="20" name="TextBox 19">
            <a:extLst>
              <a:ext uri="{FF2B5EF4-FFF2-40B4-BE49-F238E27FC236}">
                <a16:creationId xmlns:a16="http://schemas.microsoft.com/office/drawing/2014/main" id="{3CC19E06-6D94-E215-D198-5A4BEED60158}"/>
              </a:ext>
            </a:extLst>
          </p:cNvPr>
          <p:cNvSpPr txBox="1"/>
          <p:nvPr/>
        </p:nvSpPr>
        <p:spPr>
          <a:xfrm>
            <a:off x="9189196" y="2078392"/>
            <a:ext cx="2611244" cy="135421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ea typeface="Calibri"/>
                <a:cs typeface="Calibri"/>
              </a:rPr>
              <a:t>f(x) objective function</a:t>
            </a:r>
          </a:p>
          <a:p>
            <a:r>
              <a:rPr lang="en-US" sz="1600" dirty="0">
                <a:ea typeface="Calibri"/>
                <a:cs typeface="Calibri"/>
              </a:rPr>
              <a:t>Gaussian Process Prediction</a:t>
            </a:r>
          </a:p>
          <a:p>
            <a:r>
              <a:rPr lang="en-US" sz="1600" dirty="0">
                <a:ea typeface="Calibri"/>
                <a:cs typeface="Calibri"/>
              </a:rPr>
              <a:t>Samples</a:t>
            </a:r>
          </a:p>
          <a:p>
            <a:endParaRPr lang="en-US" sz="1600" dirty="0">
              <a:ea typeface="Calibri"/>
              <a:cs typeface="Calibri"/>
            </a:endParaRPr>
          </a:p>
          <a:p>
            <a:endParaRPr lang="en-US" dirty="0">
              <a:ea typeface="Calibri"/>
              <a:cs typeface="Calibri"/>
            </a:endParaRPr>
          </a:p>
        </p:txBody>
      </p:sp>
      <p:pic>
        <p:nvPicPr>
          <p:cNvPr id="3" name="Picture 4" descr="Chart&#10;&#10;Description automatically generated">
            <a:extLst>
              <a:ext uri="{FF2B5EF4-FFF2-40B4-BE49-F238E27FC236}">
                <a16:creationId xmlns:a16="http://schemas.microsoft.com/office/drawing/2014/main" id="{BBE30CB8-2707-E818-4F6C-4F05ED20064B}"/>
              </a:ext>
            </a:extLst>
          </p:cNvPr>
          <p:cNvPicPr>
            <a:picLocks noChangeAspect="1"/>
          </p:cNvPicPr>
          <p:nvPr/>
        </p:nvPicPr>
        <p:blipFill>
          <a:blip r:embed="rId3"/>
          <a:stretch>
            <a:fillRect/>
          </a:stretch>
        </p:blipFill>
        <p:spPr>
          <a:xfrm>
            <a:off x="1534210" y="2078392"/>
            <a:ext cx="6681532" cy="2967741"/>
          </a:xfrm>
          <a:prstGeom prst="rect">
            <a:avLst/>
          </a:prstGeom>
        </p:spPr>
      </p:pic>
      <p:sp>
        <p:nvSpPr>
          <p:cNvPr id="7" name="TextBox 6">
            <a:extLst>
              <a:ext uri="{FF2B5EF4-FFF2-40B4-BE49-F238E27FC236}">
                <a16:creationId xmlns:a16="http://schemas.microsoft.com/office/drawing/2014/main" id="{04D155F5-D6E5-04DA-BF07-31A5F42A76D7}"/>
              </a:ext>
            </a:extLst>
          </p:cNvPr>
          <p:cNvSpPr txBox="1"/>
          <p:nvPr/>
        </p:nvSpPr>
        <p:spPr>
          <a:xfrm>
            <a:off x="3952895" y="4335442"/>
            <a:ext cx="3551357" cy="369332"/>
          </a:xfrm>
          <a:prstGeom prst="rect">
            <a:avLst/>
          </a:prstGeom>
          <a:noFill/>
        </p:spPr>
        <p:txBody>
          <a:bodyPr wrap="none" rtlCol="0">
            <a:spAutoFit/>
          </a:bodyPr>
          <a:lstStyle/>
          <a:p>
            <a:r>
              <a:rPr lang="en-US" dirty="0"/>
              <a:t>x-axis: value of one hyperparameter</a:t>
            </a:r>
          </a:p>
        </p:txBody>
      </p:sp>
      <p:sp>
        <p:nvSpPr>
          <p:cNvPr id="8" name="TextBox 7">
            <a:extLst>
              <a:ext uri="{FF2B5EF4-FFF2-40B4-BE49-F238E27FC236}">
                <a16:creationId xmlns:a16="http://schemas.microsoft.com/office/drawing/2014/main" id="{9F165AD5-0CF7-B6F7-3DA0-5286EF38DA4F}"/>
              </a:ext>
            </a:extLst>
          </p:cNvPr>
          <p:cNvSpPr txBox="1"/>
          <p:nvPr/>
        </p:nvSpPr>
        <p:spPr>
          <a:xfrm rot="16200000">
            <a:off x="1475261" y="3119737"/>
            <a:ext cx="1131272" cy="369332"/>
          </a:xfrm>
          <a:prstGeom prst="rect">
            <a:avLst/>
          </a:prstGeom>
          <a:noFill/>
        </p:spPr>
        <p:txBody>
          <a:bodyPr wrap="none" rtlCol="0">
            <a:spAutoFit/>
          </a:bodyPr>
          <a:lstStyle/>
          <a:p>
            <a:r>
              <a:rPr lang="en-US" dirty="0"/>
              <a:t>y-axis: f(x)</a:t>
            </a:r>
          </a:p>
        </p:txBody>
      </p:sp>
      <p:grpSp>
        <p:nvGrpSpPr>
          <p:cNvPr id="23" name="Group 22">
            <a:extLst>
              <a:ext uri="{FF2B5EF4-FFF2-40B4-BE49-F238E27FC236}">
                <a16:creationId xmlns:a16="http://schemas.microsoft.com/office/drawing/2014/main" id="{6BDF1738-F40A-CCF3-513F-456441D46C5F}"/>
              </a:ext>
            </a:extLst>
          </p:cNvPr>
          <p:cNvGrpSpPr/>
          <p:nvPr/>
        </p:nvGrpSpPr>
        <p:grpSpPr>
          <a:xfrm>
            <a:off x="1641078" y="3591846"/>
            <a:ext cx="6152197" cy="2133939"/>
            <a:chOff x="1856231" y="3562262"/>
            <a:chExt cx="6152197" cy="2133939"/>
          </a:xfrm>
        </p:grpSpPr>
        <p:sp>
          <p:nvSpPr>
            <p:cNvPr id="5" name="TextBox 4">
              <a:extLst>
                <a:ext uri="{FF2B5EF4-FFF2-40B4-BE49-F238E27FC236}">
                  <a16:creationId xmlns:a16="http://schemas.microsoft.com/office/drawing/2014/main" id="{0AE1E796-AF01-B48A-2D5F-0761124E6140}"/>
                </a:ext>
              </a:extLst>
            </p:cNvPr>
            <p:cNvSpPr txBox="1"/>
            <p:nvPr/>
          </p:nvSpPr>
          <p:spPr>
            <a:xfrm>
              <a:off x="1856231" y="5326869"/>
              <a:ext cx="6152197" cy="369332"/>
            </a:xfrm>
            <a:prstGeom prst="rect">
              <a:avLst/>
            </a:prstGeom>
            <a:noFill/>
          </p:spPr>
          <p:txBody>
            <a:bodyPr wrap="none" rtlCol="0">
              <a:spAutoFit/>
            </a:bodyPr>
            <a:lstStyle/>
            <a:p>
              <a:r>
                <a:rPr lang="en-US" dirty="0">
                  <a:solidFill>
                    <a:srgbClr val="FF0000"/>
                  </a:solidFill>
                </a:rPr>
                <a:t>Models that have already been sampled, observed x &amp; f(x) pairs</a:t>
              </a:r>
            </a:p>
          </p:txBody>
        </p:sp>
        <p:cxnSp>
          <p:nvCxnSpPr>
            <p:cNvPr id="10" name="Straight Arrow Connector 9">
              <a:extLst>
                <a:ext uri="{FF2B5EF4-FFF2-40B4-BE49-F238E27FC236}">
                  <a16:creationId xmlns:a16="http://schemas.microsoft.com/office/drawing/2014/main" id="{BDEDD5D8-F02A-D968-48B1-757E55E80369}"/>
                </a:ext>
              </a:extLst>
            </p:cNvPr>
            <p:cNvCxnSpPr>
              <a:cxnSpLocks/>
            </p:cNvCxnSpPr>
            <p:nvPr/>
          </p:nvCxnSpPr>
          <p:spPr>
            <a:xfrm flipH="1" flipV="1">
              <a:off x="2667897" y="3806231"/>
              <a:ext cx="2108498" cy="146847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CD160CE-C0C3-071E-F5CF-1A937349DE7A}"/>
                </a:ext>
              </a:extLst>
            </p:cNvPr>
            <p:cNvCxnSpPr>
              <a:cxnSpLocks/>
            </p:cNvCxnSpPr>
            <p:nvPr/>
          </p:nvCxnSpPr>
          <p:spPr>
            <a:xfrm flipV="1">
              <a:off x="4776395" y="3562262"/>
              <a:ext cx="1421362" cy="171244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F11A92B-EA58-EED4-4018-16375CD13A6D}"/>
                </a:ext>
              </a:extLst>
            </p:cNvPr>
            <p:cNvCxnSpPr>
              <a:cxnSpLocks/>
            </p:cNvCxnSpPr>
            <p:nvPr/>
          </p:nvCxnSpPr>
          <p:spPr>
            <a:xfrm flipV="1">
              <a:off x="4776395" y="4330278"/>
              <a:ext cx="3008079" cy="94443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1" name="Straight Connector 30">
            <a:extLst>
              <a:ext uri="{FF2B5EF4-FFF2-40B4-BE49-F238E27FC236}">
                <a16:creationId xmlns:a16="http://schemas.microsoft.com/office/drawing/2014/main" id="{AA6D4C6B-D826-D378-1D0C-87B123D96132}"/>
              </a:ext>
            </a:extLst>
          </p:cNvPr>
          <p:cNvCxnSpPr>
            <a:cxnSpLocks/>
          </p:cNvCxnSpPr>
          <p:nvPr/>
        </p:nvCxnSpPr>
        <p:spPr>
          <a:xfrm>
            <a:off x="2607412" y="3429000"/>
            <a:ext cx="0" cy="44104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699BD18-B8DA-FCD8-EDB9-B7DED0F270AA}"/>
              </a:ext>
            </a:extLst>
          </p:cNvPr>
          <p:cNvCxnSpPr>
            <a:cxnSpLocks/>
          </p:cNvCxnSpPr>
          <p:nvPr/>
        </p:nvCxnSpPr>
        <p:spPr>
          <a:xfrm>
            <a:off x="4362702" y="2297727"/>
            <a:ext cx="0" cy="215034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3A11EE66-D17C-D36D-DCC5-DB594FFC9800}"/>
              </a:ext>
            </a:extLst>
          </p:cNvPr>
          <p:cNvGrpSpPr/>
          <p:nvPr/>
        </p:nvGrpSpPr>
        <p:grpSpPr>
          <a:xfrm>
            <a:off x="2607412" y="1258876"/>
            <a:ext cx="7599968" cy="2332970"/>
            <a:chOff x="2607412" y="1258876"/>
            <a:chExt cx="7599968" cy="2332970"/>
          </a:xfrm>
        </p:grpSpPr>
        <p:cxnSp>
          <p:nvCxnSpPr>
            <p:cNvPr id="21" name="Straight Arrow Connector 20">
              <a:extLst>
                <a:ext uri="{FF2B5EF4-FFF2-40B4-BE49-F238E27FC236}">
                  <a16:creationId xmlns:a16="http://schemas.microsoft.com/office/drawing/2014/main" id="{2F8D50D0-29DE-344D-80B6-5F9EFA8C69F3}"/>
                </a:ext>
              </a:extLst>
            </p:cNvPr>
            <p:cNvCxnSpPr>
              <a:cxnSpLocks/>
            </p:cNvCxnSpPr>
            <p:nvPr/>
          </p:nvCxnSpPr>
          <p:spPr>
            <a:xfrm flipH="1">
              <a:off x="2607412" y="1905207"/>
              <a:ext cx="1195529" cy="168663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A19F2CF-03AB-A3FC-302F-6AF0946756AA}"/>
                </a:ext>
              </a:extLst>
            </p:cNvPr>
            <p:cNvSpPr txBox="1"/>
            <p:nvPr/>
          </p:nvSpPr>
          <p:spPr>
            <a:xfrm>
              <a:off x="3121658" y="1258876"/>
              <a:ext cx="7085722" cy="646331"/>
            </a:xfrm>
            <a:prstGeom prst="rect">
              <a:avLst/>
            </a:prstGeom>
            <a:noFill/>
          </p:spPr>
          <p:txBody>
            <a:bodyPr wrap="none" rtlCol="0">
              <a:spAutoFit/>
            </a:bodyPr>
            <a:lstStyle/>
            <a:p>
              <a:r>
                <a:rPr lang="en-US" dirty="0">
                  <a:solidFill>
                    <a:srgbClr val="FF0000"/>
                  </a:solidFill>
                </a:rPr>
                <a:t>Fit Gaussian Process regression on these samples</a:t>
              </a:r>
            </a:p>
            <a:p>
              <a:r>
                <a:rPr lang="en-US" dirty="0">
                  <a:solidFill>
                    <a:srgbClr val="FF0000"/>
                  </a:solidFill>
                </a:rPr>
                <a:t>Low variance for predictions nearby. High variance for prediction far away</a:t>
              </a:r>
            </a:p>
          </p:txBody>
        </p:sp>
        <p:cxnSp>
          <p:nvCxnSpPr>
            <p:cNvPr id="37" name="Straight Arrow Connector 36">
              <a:extLst>
                <a:ext uri="{FF2B5EF4-FFF2-40B4-BE49-F238E27FC236}">
                  <a16:creationId xmlns:a16="http://schemas.microsoft.com/office/drawing/2014/main" id="{68BDB363-91E7-2B80-D37E-CD8731B8E407}"/>
                </a:ext>
              </a:extLst>
            </p:cNvPr>
            <p:cNvCxnSpPr>
              <a:cxnSpLocks/>
            </p:cNvCxnSpPr>
            <p:nvPr/>
          </p:nvCxnSpPr>
          <p:spPr>
            <a:xfrm flipH="1">
              <a:off x="4386315" y="1863873"/>
              <a:ext cx="2918127" cy="147985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1133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71C35-1C79-B190-19C4-D75301398860}"/>
              </a:ext>
            </a:extLst>
          </p:cNvPr>
          <p:cNvSpPr>
            <a:spLocks noGrp="1"/>
          </p:cNvSpPr>
          <p:nvPr>
            <p:ph type="title"/>
          </p:nvPr>
        </p:nvSpPr>
        <p:spPr/>
        <p:txBody>
          <a:bodyPr/>
          <a:lstStyle/>
          <a:p>
            <a:r>
              <a:rPr lang="en-US">
                <a:cs typeface="Calibri Light"/>
              </a:rPr>
              <a:t>Bayesian Optimization</a:t>
            </a:r>
            <a:endParaRPr lang="en-US"/>
          </a:p>
        </p:txBody>
      </p:sp>
      <p:sp>
        <p:nvSpPr>
          <p:cNvPr id="4" name="Slide Number Placeholder 3">
            <a:extLst>
              <a:ext uri="{FF2B5EF4-FFF2-40B4-BE49-F238E27FC236}">
                <a16:creationId xmlns:a16="http://schemas.microsoft.com/office/drawing/2014/main" id="{7FA32355-A42B-4D8E-5F5C-D68DD84909D2}"/>
              </a:ext>
            </a:extLst>
          </p:cNvPr>
          <p:cNvSpPr>
            <a:spLocks noGrp="1"/>
          </p:cNvSpPr>
          <p:nvPr>
            <p:ph type="sldNum" sz="quarter" idx="12"/>
          </p:nvPr>
        </p:nvSpPr>
        <p:spPr/>
        <p:txBody>
          <a:bodyPr/>
          <a:lstStyle/>
          <a:p>
            <a:fld id="{330EA680-D336-4FF7-8B7A-9848BB0A1C32}" type="slidenum">
              <a:rPr lang="en-US" smtClean="0"/>
              <a:t>16</a:t>
            </a:fld>
            <a:endParaRPr lang="en-US"/>
          </a:p>
        </p:txBody>
      </p:sp>
      <p:pic>
        <p:nvPicPr>
          <p:cNvPr id="3" name="Picture 4" descr="Chart&#10;&#10;Description automatically generated">
            <a:extLst>
              <a:ext uri="{FF2B5EF4-FFF2-40B4-BE49-F238E27FC236}">
                <a16:creationId xmlns:a16="http://schemas.microsoft.com/office/drawing/2014/main" id="{BBE30CB8-2707-E818-4F6C-4F05ED20064B}"/>
              </a:ext>
            </a:extLst>
          </p:cNvPr>
          <p:cNvPicPr>
            <a:picLocks noChangeAspect="1"/>
          </p:cNvPicPr>
          <p:nvPr/>
        </p:nvPicPr>
        <p:blipFill>
          <a:blip r:embed="rId2"/>
          <a:stretch>
            <a:fillRect/>
          </a:stretch>
        </p:blipFill>
        <p:spPr>
          <a:xfrm>
            <a:off x="940377" y="2612309"/>
            <a:ext cx="3179955" cy="1412466"/>
          </a:xfrm>
          <a:prstGeom prst="rect">
            <a:avLst/>
          </a:prstGeom>
        </p:spPr>
      </p:pic>
      <p:pic>
        <p:nvPicPr>
          <p:cNvPr id="6" name="Picture 6" descr="Chart&#10;&#10;Description automatically generated">
            <a:extLst>
              <a:ext uri="{FF2B5EF4-FFF2-40B4-BE49-F238E27FC236}">
                <a16:creationId xmlns:a16="http://schemas.microsoft.com/office/drawing/2014/main" id="{CE9C799B-AF98-9C8D-CD3E-41D3B55987DD}"/>
              </a:ext>
            </a:extLst>
          </p:cNvPr>
          <p:cNvPicPr>
            <a:picLocks noChangeAspect="1"/>
          </p:cNvPicPr>
          <p:nvPr/>
        </p:nvPicPr>
        <p:blipFill>
          <a:blip r:embed="rId3"/>
          <a:stretch>
            <a:fillRect/>
          </a:stretch>
        </p:blipFill>
        <p:spPr>
          <a:xfrm>
            <a:off x="840058" y="4388655"/>
            <a:ext cx="3310052" cy="1351713"/>
          </a:xfrm>
          <a:prstGeom prst="rect">
            <a:avLst/>
          </a:prstGeom>
        </p:spPr>
      </p:pic>
      <p:sp>
        <p:nvSpPr>
          <p:cNvPr id="12" name="TextBox 11">
            <a:extLst>
              <a:ext uri="{FF2B5EF4-FFF2-40B4-BE49-F238E27FC236}">
                <a16:creationId xmlns:a16="http://schemas.microsoft.com/office/drawing/2014/main" id="{4917D5B2-D4B3-D8F9-CE95-4A410F29AB81}"/>
              </a:ext>
            </a:extLst>
          </p:cNvPr>
          <p:cNvSpPr txBox="1"/>
          <p:nvPr/>
        </p:nvSpPr>
        <p:spPr>
          <a:xfrm>
            <a:off x="938983" y="6346270"/>
            <a:ext cx="82637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From: Martin </a:t>
            </a:r>
            <a:r>
              <a:rPr lang="en-US" err="1">
                <a:ea typeface="+mn-lt"/>
                <a:cs typeface="+mn-lt"/>
              </a:rPr>
              <a:t>Krasser</a:t>
            </a:r>
            <a:r>
              <a:rPr lang="en-US">
                <a:ea typeface="+mn-lt"/>
                <a:cs typeface="+mn-lt"/>
              </a:rPr>
              <a:t>. http://krasserm.github.io/2018/03/21/bayesian-optimization/ </a:t>
            </a:r>
          </a:p>
        </p:txBody>
      </p:sp>
      <p:pic>
        <p:nvPicPr>
          <p:cNvPr id="15" name="Picture 15" descr="Text&#10;&#10;Description automatically generated">
            <a:extLst>
              <a:ext uri="{FF2B5EF4-FFF2-40B4-BE49-F238E27FC236}">
                <a16:creationId xmlns:a16="http://schemas.microsoft.com/office/drawing/2014/main" id="{90AE7404-90EC-43AA-1FF2-EE6FF3E01D15}"/>
              </a:ext>
            </a:extLst>
          </p:cNvPr>
          <p:cNvPicPr>
            <a:picLocks noChangeAspect="1"/>
          </p:cNvPicPr>
          <p:nvPr/>
        </p:nvPicPr>
        <p:blipFill>
          <a:blip r:embed="rId4"/>
          <a:stretch>
            <a:fillRect/>
          </a:stretch>
        </p:blipFill>
        <p:spPr>
          <a:xfrm>
            <a:off x="8395010" y="782704"/>
            <a:ext cx="2111298" cy="711302"/>
          </a:xfrm>
          <a:prstGeom prst="rect">
            <a:avLst/>
          </a:prstGeom>
        </p:spPr>
      </p:pic>
      <p:pic>
        <p:nvPicPr>
          <p:cNvPr id="16" name="Picture 16" descr="Text&#10;&#10;Description automatically generated">
            <a:extLst>
              <a:ext uri="{FF2B5EF4-FFF2-40B4-BE49-F238E27FC236}">
                <a16:creationId xmlns:a16="http://schemas.microsoft.com/office/drawing/2014/main" id="{F1D4C8D6-ACB2-B6B0-F926-B99B9B30FCFE}"/>
              </a:ext>
            </a:extLst>
          </p:cNvPr>
          <p:cNvPicPr>
            <a:picLocks noChangeAspect="1"/>
          </p:cNvPicPr>
          <p:nvPr/>
        </p:nvPicPr>
        <p:blipFill>
          <a:blip r:embed="rId5"/>
          <a:stretch>
            <a:fillRect/>
          </a:stretch>
        </p:blipFill>
        <p:spPr>
          <a:xfrm>
            <a:off x="8413595" y="1529419"/>
            <a:ext cx="2362200" cy="472381"/>
          </a:xfrm>
          <a:prstGeom prst="rect">
            <a:avLst/>
          </a:prstGeom>
        </p:spPr>
      </p:pic>
      <p:sp>
        <p:nvSpPr>
          <p:cNvPr id="17" name="TextBox 16">
            <a:extLst>
              <a:ext uri="{FF2B5EF4-FFF2-40B4-BE49-F238E27FC236}">
                <a16:creationId xmlns:a16="http://schemas.microsoft.com/office/drawing/2014/main" id="{18CED6CE-683C-86B6-095F-88EC69927B1E}"/>
              </a:ext>
            </a:extLst>
          </p:cNvPr>
          <p:cNvSpPr txBox="1"/>
          <p:nvPr/>
        </p:nvSpPr>
        <p:spPr>
          <a:xfrm>
            <a:off x="1839951" y="2239536"/>
            <a:ext cx="117087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Iteration 1</a:t>
            </a:r>
            <a:endParaRPr lang="en-US"/>
          </a:p>
        </p:txBody>
      </p:sp>
      <p:sp>
        <p:nvSpPr>
          <p:cNvPr id="18" name="TextBox 17">
            <a:extLst>
              <a:ext uri="{FF2B5EF4-FFF2-40B4-BE49-F238E27FC236}">
                <a16:creationId xmlns:a16="http://schemas.microsoft.com/office/drawing/2014/main" id="{58C79FA5-C5BE-25B9-CF17-CB26C40B19AF}"/>
              </a:ext>
            </a:extLst>
          </p:cNvPr>
          <p:cNvSpPr txBox="1"/>
          <p:nvPr/>
        </p:nvSpPr>
        <p:spPr>
          <a:xfrm>
            <a:off x="5304615" y="2242700"/>
            <a:ext cx="117087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Iteration 2</a:t>
            </a:r>
            <a:endParaRPr lang="en-US"/>
          </a:p>
        </p:txBody>
      </p:sp>
      <p:sp>
        <p:nvSpPr>
          <p:cNvPr id="20" name="TextBox 19">
            <a:extLst>
              <a:ext uri="{FF2B5EF4-FFF2-40B4-BE49-F238E27FC236}">
                <a16:creationId xmlns:a16="http://schemas.microsoft.com/office/drawing/2014/main" id="{3CC19E06-6D94-E215-D198-5A4BEED60158}"/>
              </a:ext>
            </a:extLst>
          </p:cNvPr>
          <p:cNvSpPr txBox="1"/>
          <p:nvPr/>
        </p:nvSpPr>
        <p:spPr>
          <a:xfrm>
            <a:off x="8790878" y="718915"/>
            <a:ext cx="2611244" cy="1600438"/>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ea typeface="Calibri"/>
                <a:cs typeface="Calibri"/>
              </a:rPr>
              <a:t>f(x) objective function</a:t>
            </a:r>
          </a:p>
          <a:p>
            <a:r>
              <a:rPr lang="en-US" sz="1600">
                <a:ea typeface="Calibri"/>
                <a:cs typeface="Calibri"/>
              </a:rPr>
              <a:t>Gaussian Process Prediction</a:t>
            </a:r>
          </a:p>
          <a:p>
            <a:r>
              <a:rPr lang="en-US" sz="1600">
                <a:ea typeface="Calibri"/>
                <a:cs typeface="Calibri"/>
              </a:rPr>
              <a:t>Samples</a:t>
            </a:r>
          </a:p>
          <a:p>
            <a:r>
              <a:rPr lang="en-US" sz="1600">
                <a:ea typeface="Calibri"/>
                <a:cs typeface="Calibri"/>
              </a:rPr>
              <a:t>Expected Improvement</a:t>
            </a:r>
          </a:p>
          <a:p>
            <a:r>
              <a:rPr lang="en-US" sz="1600">
                <a:ea typeface="Calibri"/>
                <a:cs typeface="Calibri"/>
              </a:rPr>
              <a:t>Next Sampling Location</a:t>
            </a:r>
          </a:p>
          <a:p>
            <a:endParaRPr lang="en-US">
              <a:ea typeface="Calibri"/>
              <a:cs typeface="Calibri"/>
            </a:endParaRPr>
          </a:p>
        </p:txBody>
      </p:sp>
      <p:pic>
        <p:nvPicPr>
          <p:cNvPr id="5" name="Picture 10" descr="Chart, line chart&#10;&#10;Description automatically generated">
            <a:extLst>
              <a:ext uri="{FF2B5EF4-FFF2-40B4-BE49-F238E27FC236}">
                <a16:creationId xmlns:a16="http://schemas.microsoft.com/office/drawing/2014/main" id="{AB73250A-BAA5-54B2-6118-9A13A2E5AE30}"/>
              </a:ext>
            </a:extLst>
          </p:cNvPr>
          <p:cNvPicPr>
            <a:picLocks noChangeAspect="1"/>
          </p:cNvPicPr>
          <p:nvPr/>
        </p:nvPicPr>
        <p:blipFill>
          <a:blip r:embed="rId6"/>
          <a:stretch>
            <a:fillRect/>
          </a:stretch>
        </p:blipFill>
        <p:spPr>
          <a:xfrm>
            <a:off x="4287795" y="2623905"/>
            <a:ext cx="3204518" cy="1416603"/>
          </a:xfrm>
          <a:prstGeom prst="rect">
            <a:avLst/>
          </a:prstGeom>
        </p:spPr>
      </p:pic>
      <p:pic>
        <p:nvPicPr>
          <p:cNvPr id="11" name="Picture 12" descr="Chart, line chart&#10;&#10;Description automatically generated">
            <a:extLst>
              <a:ext uri="{FF2B5EF4-FFF2-40B4-BE49-F238E27FC236}">
                <a16:creationId xmlns:a16="http://schemas.microsoft.com/office/drawing/2014/main" id="{D7D7A1A6-CD6E-0CEA-6EE3-C291619DC879}"/>
              </a:ext>
            </a:extLst>
          </p:cNvPr>
          <p:cNvPicPr>
            <a:picLocks noChangeAspect="1"/>
          </p:cNvPicPr>
          <p:nvPr/>
        </p:nvPicPr>
        <p:blipFill>
          <a:blip r:embed="rId7"/>
          <a:stretch>
            <a:fillRect/>
          </a:stretch>
        </p:blipFill>
        <p:spPr>
          <a:xfrm>
            <a:off x="4164228" y="4358021"/>
            <a:ext cx="3336323" cy="1428855"/>
          </a:xfrm>
          <a:prstGeom prst="rect">
            <a:avLst/>
          </a:prstGeom>
        </p:spPr>
      </p:pic>
      <p:sp>
        <p:nvSpPr>
          <p:cNvPr id="7" name="TextBox 6">
            <a:extLst>
              <a:ext uri="{FF2B5EF4-FFF2-40B4-BE49-F238E27FC236}">
                <a16:creationId xmlns:a16="http://schemas.microsoft.com/office/drawing/2014/main" id="{3C7F7F27-252A-5514-83A1-F543CC924EC9}"/>
              </a:ext>
            </a:extLst>
          </p:cNvPr>
          <p:cNvSpPr txBox="1"/>
          <p:nvPr/>
        </p:nvSpPr>
        <p:spPr>
          <a:xfrm>
            <a:off x="8359" y="3984346"/>
            <a:ext cx="1459567" cy="646331"/>
          </a:xfrm>
          <a:prstGeom prst="rect">
            <a:avLst/>
          </a:prstGeom>
          <a:noFill/>
        </p:spPr>
        <p:txBody>
          <a:bodyPr wrap="none" rtlCol="0">
            <a:spAutoFit/>
          </a:bodyPr>
          <a:lstStyle/>
          <a:p>
            <a:r>
              <a:rPr lang="en-US" dirty="0">
                <a:solidFill>
                  <a:srgbClr val="FF0000"/>
                </a:solidFill>
              </a:rPr>
              <a:t>Expected </a:t>
            </a:r>
          </a:p>
          <a:p>
            <a:r>
              <a:rPr lang="en-US" dirty="0">
                <a:solidFill>
                  <a:srgbClr val="FF0000"/>
                </a:solidFill>
              </a:rPr>
              <a:t>Improvement</a:t>
            </a:r>
          </a:p>
        </p:txBody>
      </p:sp>
    </p:spTree>
    <p:extLst>
      <p:ext uri="{BB962C8B-B14F-4D97-AF65-F5344CB8AC3E}">
        <p14:creationId xmlns:p14="http://schemas.microsoft.com/office/powerpoint/2010/main" val="18642844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71C35-1C79-B190-19C4-D75301398860}"/>
              </a:ext>
            </a:extLst>
          </p:cNvPr>
          <p:cNvSpPr>
            <a:spLocks noGrp="1"/>
          </p:cNvSpPr>
          <p:nvPr>
            <p:ph type="title"/>
          </p:nvPr>
        </p:nvSpPr>
        <p:spPr/>
        <p:txBody>
          <a:bodyPr/>
          <a:lstStyle/>
          <a:p>
            <a:r>
              <a:rPr lang="en-US">
                <a:cs typeface="Calibri Light"/>
              </a:rPr>
              <a:t>Bayesian Optimization</a:t>
            </a:r>
            <a:endParaRPr lang="en-US"/>
          </a:p>
        </p:txBody>
      </p:sp>
      <p:sp>
        <p:nvSpPr>
          <p:cNvPr id="4" name="Slide Number Placeholder 3">
            <a:extLst>
              <a:ext uri="{FF2B5EF4-FFF2-40B4-BE49-F238E27FC236}">
                <a16:creationId xmlns:a16="http://schemas.microsoft.com/office/drawing/2014/main" id="{7FA32355-A42B-4D8E-5F5C-D68DD84909D2}"/>
              </a:ext>
            </a:extLst>
          </p:cNvPr>
          <p:cNvSpPr>
            <a:spLocks noGrp="1"/>
          </p:cNvSpPr>
          <p:nvPr>
            <p:ph type="sldNum" sz="quarter" idx="12"/>
          </p:nvPr>
        </p:nvSpPr>
        <p:spPr/>
        <p:txBody>
          <a:bodyPr/>
          <a:lstStyle/>
          <a:p>
            <a:fld id="{330EA680-D336-4FF7-8B7A-9848BB0A1C32}" type="slidenum">
              <a:rPr lang="en-US" smtClean="0"/>
              <a:t>17</a:t>
            </a:fld>
            <a:endParaRPr lang="en-US"/>
          </a:p>
        </p:txBody>
      </p:sp>
      <p:pic>
        <p:nvPicPr>
          <p:cNvPr id="7" name="Picture 7" descr="Chart&#10;&#10;Description automatically generated">
            <a:extLst>
              <a:ext uri="{FF2B5EF4-FFF2-40B4-BE49-F238E27FC236}">
                <a16:creationId xmlns:a16="http://schemas.microsoft.com/office/drawing/2014/main" id="{D5F81240-FD2D-1575-A44E-EB3783DDA265}"/>
              </a:ext>
            </a:extLst>
          </p:cNvPr>
          <p:cNvPicPr>
            <a:picLocks noChangeAspect="1"/>
          </p:cNvPicPr>
          <p:nvPr/>
        </p:nvPicPr>
        <p:blipFill>
          <a:blip r:embed="rId2"/>
          <a:stretch>
            <a:fillRect/>
          </a:stretch>
        </p:blipFill>
        <p:spPr>
          <a:xfrm>
            <a:off x="4380571" y="2640955"/>
            <a:ext cx="3179955" cy="1380942"/>
          </a:xfrm>
          <a:prstGeom prst="rect">
            <a:avLst/>
          </a:prstGeom>
        </p:spPr>
      </p:pic>
      <p:pic>
        <p:nvPicPr>
          <p:cNvPr id="8" name="Picture 8" descr="Chart, line chart&#10;&#10;Description automatically generated">
            <a:extLst>
              <a:ext uri="{FF2B5EF4-FFF2-40B4-BE49-F238E27FC236}">
                <a16:creationId xmlns:a16="http://schemas.microsoft.com/office/drawing/2014/main" id="{B7F36E17-32CA-F996-99C1-1C314C097B44}"/>
              </a:ext>
            </a:extLst>
          </p:cNvPr>
          <p:cNvPicPr>
            <a:picLocks noChangeAspect="1"/>
          </p:cNvPicPr>
          <p:nvPr/>
        </p:nvPicPr>
        <p:blipFill>
          <a:blip r:embed="rId3"/>
          <a:stretch>
            <a:fillRect/>
          </a:stretch>
        </p:blipFill>
        <p:spPr>
          <a:xfrm>
            <a:off x="4306229" y="4391029"/>
            <a:ext cx="3254296" cy="1365550"/>
          </a:xfrm>
          <a:prstGeom prst="rect">
            <a:avLst/>
          </a:prstGeom>
        </p:spPr>
      </p:pic>
      <p:pic>
        <p:nvPicPr>
          <p:cNvPr id="9" name="Picture 9" descr="Chart&#10;&#10;Description automatically generated">
            <a:extLst>
              <a:ext uri="{FF2B5EF4-FFF2-40B4-BE49-F238E27FC236}">
                <a16:creationId xmlns:a16="http://schemas.microsoft.com/office/drawing/2014/main" id="{3465A5D9-038D-46F2-800E-08D3200376A5}"/>
              </a:ext>
            </a:extLst>
          </p:cNvPr>
          <p:cNvPicPr>
            <a:picLocks noChangeAspect="1"/>
          </p:cNvPicPr>
          <p:nvPr/>
        </p:nvPicPr>
        <p:blipFill>
          <a:blip r:embed="rId4"/>
          <a:stretch>
            <a:fillRect/>
          </a:stretch>
        </p:blipFill>
        <p:spPr>
          <a:xfrm>
            <a:off x="7781692" y="2680239"/>
            <a:ext cx="3179955" cy="1413886"/>
          </a:xfrm>
          <a:prstGeom prst="rect">
            <a:avLst/>
          </a:prstGeom>
        </p:spPr>
      </p:pic>
      <p:pic>
        <p:nvPicPr>
          <p:cNvPr id="10" name="Picture 10" descr="Chart, histogram&#10;&#10;Description automatically generated">
            <a:extLst>
              <a:ext uri="{FF2B5EF4-FFF2-40B4-BE49-F238E27FC236}">
                <a16:creationId xmlns:a16="http://schemas.microsoft.com/office/drawing/2014/main" id="{B3BF30A9-9282-C7E4-5519-B7820DF04420}"/>
              </a:ext>
            </a:extLst>
          </p:cNvPr>
          <p:cNvPicPr>
            <a:picLocks noChangeAspect="1"/>
          </p:cNvPicPr>
          <p:nvPr/>
        </p:nvPicPr>
        <p:blipFill>
          <a:blip r:embed="rId5"/>
          <a:stretch>
            <a:fillRect/>
          </a:stretch>
        </p:blipFill>
        <p:spPr>
          <a:xfrm>
            <a:off x="7735229" y="4392065"/>
            <a:ext cx="3226418" cy="1363479"/>
          </a:xfrm>
          <a:prstGeom prst="rect">
            <a:avLst/>
          </a:prstGeom>
        </p:spPr>
      </p:pic>
      <p:sp>
        <p:nvSpPr>
          <p:cNvPr id="12" name="TextBox 11">
            <a:extLst>
              <a:ext uri="{FF2B5EF4-FFF2-40B4-BE49-F238E27FC236}">
                <a16:creationId xmlns:a16="http://schemas.microsoft.com/office/drawing/2014/main" id="{4917D5B2-D4B3-D8F9-CE95-4A410F29AB81}"/>
              </a:ext>
            </a:extLst>
          </p:cNvPr>
          <p:cNvSpPr txBox="1"/>
          <p:nvPr/>
        </p:nvSpPr>
        <p:spPr>
          <a:xfrm>
            <a:off x="938983" y="6346270"/>
            <a:ext cx="82637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From: Martin </a:t>
            </a:r>
            <a:r>
              <a:rPr lang="en-US" err="1">
                <a:ea typeface="+mn-lt"/>
                <a:cs typeface="+mn-lt"/>
              </a:rPr>
              <a:t>Krasser</a:t>
            </a:r>
            <a:r>
              <a:rPr lang="en-US">
                <a:ea typeface="+mn-lt"/>
                <a:cs typeface="+mn-lt"/>
              </a:rPr>
              <a:t>. http://krasserm.github.io/2018/03/21/bayesian-optimization/ </a:t>
            </a:r>
          </a:p>
        </p:txBody>
      </p:sp>
      <p:pic>
        <p:nvPicPr>
          <p:cNvPr id="15" name="Picture 15" descr="Text&#10;&#10;Description automatically generated">
            <a:extLst>
              <a:ext uri="{FF2B5EF4-FFF2-40B4-BE49-F238E27FC236}">
                <a16:creationId xmlns:a16="http://schemas.microsoft.com/office/drawing/2014/main" id="{90AE7404-90EC-43AA-1FF2-EE6FF3E01D15}"/>
              </a:ext>
            </a:extLst>
          </p:cNvPr>
          <p:cNvPicPr>
            <a:picLocks noChangeAspect="1"/>
          </p:cNvPicPr>
          <p:nvPr/>
        </p:nvPicPr>
        <p:blipFill>
          <a:blip r:embed="rId6"/>
          <a:stretch>
            <a:fillRect/>
          </a:stretch>
        </p:blipFill>
        <p:spPr>
          <a:xfrm>
            <a:off x="8395010" y="782704"/>
            <a:ext cx="2111298" cy="711302"/>
          </a:xfrm>
          <a:prstGeom prst="rect">
            <a:avLst/>
          </a:prstGeom>
        </p:spPr>
      </p:pic>
      <p:pic>
        <p:nvPicPr>
          <p:cNvPr id="16" name="Picture 16" descr="Text&#10;&#10;Description automatically generated">
            <a:extLst>
              <a:ext uri="{FF2B5EF4-FFF2-40B4-BE49-F238E27FC236}">
                <a16:creationId xmlns:a16="http://schemas.microsoft.com/office/drawing/2014/main" id="{F1D4C8D6-ACB2-B6B0-F926-B99B9B30FCFE}"/>
              </a:ext>
            </a:extLst>
          </p:cNvPr>
          <p:cNvPicPr>
            <a:picLocks noChangeAspect="1"/>
          </p:cNvPicPr>
          <p:nvPr/>
        </p:nvPicPr>
        <p:blipFill>
          <a:blip r:embed="rId7"/>
          <a:stretch>
            <a:fillRect/>
          </a:stretch>
        </p:blipFill>
        <p:spPr>
          <a:xfrm>
            <a:off x="8413595" y="1529419"/>
            <a:ext cx="2362200" cy="472381"/>
          </a:xfrm>
          <a:prstGeom prst="rect">
            <a:avLst/>
          </a:prstGeom>
        </p:spPr>
      </p:pic>
      <p:sp>
        <p:nvSpPr>
          <p:cNvPr id="18" name="TextBox 17">
            <a:extLst>
              <a:ext uri="{FF2B5EF4-FFF2-40B4-BE49-F238E27FC236}">
                <a16:creationId xmlns:a16="http://schemas.microsoft.com/office/drawing/2014/main" id="{58C79FA5-C5BE-25B9-CF17-CB26C40B19AF}"/>
              </a:ext>
            </a:extLst>
          </p:cNvPr>
          <p:cNvSpPr txBox="1"/>
          <p:nvPr/>
        </p:nvSpPr>
        <p:spPr>
          <a:xfrm>
            <a:off x="5510561" y="2267414"/>
            <a:ext cx="117087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Iteration 3</a:t>
            </a:r>
            <a:endParaRPr lang="en-US"/>
          </a:p>
        </p:txBody>
      </p:sp>
      <p:sp>
        <p:nvSpPr>
          <p:cNvPr id="19" name="TextBox 18">
            <a:extLst>
              <a:ext uri="{FF2B5EF4-FFF2-40B4-BE49-F238E27FC236}">
                <a16:creationId xmlns:a16="http://schemas.microsoft.com/office/drawing/2014/main" id="{5938D5CD-211D-F8D8-B5B8-1539166842B7}"/>
              </a:ext>
            </a:extLst>
          </p:cNvPr>
          <p:cNvSpPr txBox="1"/>
          <p:nvPr/>
        </p:nvSpPr>
        <p:spPr>
          <a:xfrm>
            <a:off x="9013902" y="2304585"/>
            <a:ext cx="117087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Iteration 8</a:t>
            </a:r>
            <a:endParaRPr lang="en-US"/>
          </a:p>
        </p:txBody>
      </p:sp>
      <p:sp>
        <p:nvSpPr>
          <p:cNvPr id="20" name="TextBox 19">
            <a:extLst>
              <a:ext uri="{FF2B5EF4-FFF2-40B4-BE49-F238E27FC236}">
                <a16:creationId xmlns:a16="http://schemas.microsoft.com/office/drawing/2014/main" id="{3CC19E06-6D94-E215-D198-5A4BEED60158}"/>
              </a:ext>
            </a:extLst>
          </p:cNvPr>
          <p:cNvSpPr txBox="1"/>
          <p:nvPr/>
        </p:nvSpPr>
        <p:spPr>
          <a:xfrm>
            <a:off x="8790878" y="718915"/>
            <a:ext cx="2611244" cy="1600438"/>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ea typeface="Calibri"/>
                <a:cs typeface="Calibri"/>
              </a:rPr>
              <a:t>f(x) objective function</a:t>
            </a:r>
          </a:p>
          <a:p>
            <a:r>
              <a:rPr lang="en-US" sz="1600">
                <a:ea typeface="Calibri"/>
                <a:cs typeface="Calibri"/>
              </a:rPr>
              <a:t>Gaussian Process Prediction</a:t>
            </a:r>
          </a:p>
          <a:p>
            <a:r>
              <a:rPr lang="en-US" sz="1600">
                <a:ea typeface="Calibri"/>
                <a:cs typeface="Calibri"/>
              </a:rPr>
              <a:t>Samples</a:t>
            </a:r>
          </a:p>
          <a:p>
            <a:r>
              <a:rPr lang="en-US" sz="1600">
                <a:ea typeface="Calibri"/>
                <a:cs typeface="Calibri"/>
              </a:rPr>
              <a:t>Expected Improvement</a:t>
            </a:r>
          </a:p>
          <a:p>
            <a:r>
              <a:rPr lang="en-US" sz="1600">
                <a:ea typeface="Calibri"/>
                <a:cs typeface="Calibri"/>
              </a:rPr>
              <a:t>Next Sampling Location</a:t>
            </a:r>
          </a:p>
          <a:p>
            <a:endParaRPr lang="en-US">
              <a:ea typeface="Calibri"/>
              <a:cs typeface="Calibri"/>
            </a:endParaRPr>
          </a:p>
        </p:txBody>
      </p:sp>
      <p:sp>
        <p:nvSpPr>
          <p:cNvPr id="11" name="TextBox 10">
            <a:extLst>
              <a:ext uri="{FF2B5EF4-FFF2-40B4-BE49-F238E27FC236}">
                <a16:creationId xmlns:a16="http://schemas.microsoft.com/office/drawing/2014/main" id="{5600360C-D0C7-CE17-F8EC-BF3B2C81AA87}"/>
              </a:ext>
            </a:extLst>
          </p:cNvPr>
          <p:cNvSpPr txBox="1"/>
          <p:nvPr/>
        </p:nvSpPr>
        <p:spPr>
          <a:xfrm>
            <a:off x="1885912" y="2267414"/>
            <a:ext cx="117087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Iteration 2</a:t>
            </a:r>
            <a:endParaRPr lang="en-US"/>
          </a:p>
        </p:txBody>
      </p:sp>
      <p:pic>
        <p:nvPicPr>
          <p:cNvPr id="14" name="Picture 10" descr="Chart, line chart&#10;&#10;Description automatically generated">
            <a:extLst>
              <a:ext uri="{FF2B5EF4-FFF2-40B4-BE49-F238E27FC236}">
                <a16:creationId xmlns:a16="http://schemas.microsoft.com/office/drawing/2014/main" id="{1C259E7A-3A08-C37D-F1F7-4B0AA7F836B3}"/>
              </a:ext>
            </a:extLst>
          </p:cNvPr>
          <p:cNvPicPr>
            <a:picLocks noChangeAspect="1"/>
          </p:cNvPicPr>
          <p:nvPr/>
        </p:nvPicPr>
        <p:blipFill>
          <a:blip r:embed="rId8"/>
          <a:stretch>
            <a:fillRect/>
          </a:stretch>
        </p:blipFill>
        <p:spPr>
          <a:xfrm>
            <a:off x="885568" y="2652739"/>
            <a:ext cx="3113902" cy="1379532"/>
          </a:xfrm>
          <a:prstGeom prst="rect">
            <a:avLst/>
          </a:prstGeom>
        </p:spPr>
      </p:pic>
      <p:pic>
        <p:nvPicPr>
          <p:cNvPr id="22" name="Picture 12" descr="Chart, line chart&#10;&#10;Description automatically generated">
            <a:extLst>
              <a:ext uri="{FF2B5EF4-FFF2-40B4-BE49-F238E27FC236}">
                <a16:creationId xmlns:a16="http://schemas.microsoft.com/office/drawing/2014/main" id="{1954F368-54B2-F1A8-BEC9-0978FD662B36}"/>
              </a:ext>
            </a:extLst>
          </p:cNvPr>
          <p:cNvPicPr>
            <a:picLocks noChangeAspect="1"/>
          </p:cNvPicPr>
          <p:nvPr/>
        </p:nvPicPr>
        <p:blipFill>
          <a:blip r:embed="rId9"/>
          <a:stretch>
            <a:fillRect/>
          </a:stretch>
        </p:blipFill>
        <p:spPr>
          <a:xfrm>
            <a:off x="745525" y="4353902"/>
            <a:ext cx="3270421" cy="1391786"/>
          </a:xfrm>
          <a:prstGeom prst="rect">
            <a:avLst/>
          </a:prstGeom>
        </p:spPr>
      </p:pic>
      <p:sp>
        <p:nvSpPr>
          <p:cNvPr id="3" name="TextBox 2">
            <a:extLst>
              <a:ext uri="{FF2B5EF4-FFF2-40B4-BE49-F238E27FC236}">
                <a16:creationId xmlns:a16="http://schemas.microsoft.com/office/drawing/2014/main" id="{0AFAF74B-9B8E-A90E-90D0-91AACC89A59B}"/>
              </a:ext>
            </a:extLst>
          </p:cNvPr>
          <p:cNvSpPr txBox="1"/>
          <p:nvPr/>
        </p:nvSpPr>
        <p:spPr>
          <a:xfrm>
            <a:off x="8359" y="3984346"/>
            <a:ext cx="1459567" cy="646331"/>
          </a:xfrm>
          <a:prstGeom prst="rect">
            <a:avLst/>
          </a:prstGeom>
          <a:noFill/>
        </p:spPr>
        <p:txBody>
          <a:bodyPr wrap="none" rtlCol="0">
            <a:spAutoFit/>
          </a:bodyPr>
          <a:lstStyle/>
          <a:p>
            <a:r>
              <a:rPr lang="en-US" dirty="0">
                <a:solidFill>
                  <a:srgbClr val="FF0000"/>
                </a:solidFill>
              </a:rPr>
              <a:t>Expected </a:t>
            </a:r>
          </a:p>
          <a:p>
            <a:r>
              <a:rPr lang="en-US" dirty="0">
                <a:solidFill>
                  <a:srgbClr val="FF0000"/>
                </a:solidFill>
              </a:rPr>
              <a:t>Improvement</a:t>
            </a:r>
          </a:p>
        </p:txBody>
      </p:sp>
    </p:spTree>
    <p:extLst>
      <p:ext uri="{BB962C8B-B14F-4D97-AF65-F5344CB8AC3E}">
        <p14:creationId xmlns:p14="http://schemas.microsoft.com/office/powerpoint/2010/main" val="3148032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Covariance Matrix Adaptation</a:t>
            </a:r>
            <a:br>
              <a:rPr lang="en-US" dirty="0"/>
            </a:br>
            <a:r>
              <a:rPr lang="en-US" dirty="0"/>
              <a:t>Evolutionary Strategy (CMA-ES)</a:t>
            </a:r>
          </a:p>
        </p:txBody>
      </p:sp>
      <p:sp>
        <p:nvSpPr>
          <p:cNvPr id="4" name="テキスト ボックス 141"/>
          <p:cNvSpPr txBox="1"/>
          <p:nvPr/>
        </p:nvSpPr>
        <p:spPr>
          <a:xfrm>
            <a:off x="3619117" y="4346223"/>
            <a:ext cx="2295730" cy="707886"/>
          </a:xfrm>
          <a:prstGeom prst="rect">
            <a:avLst/>
          </a:prstGeom>
          <a:noFill/>
        </p:spPr>
        <p:txBody>
          <a:bodyPr wrap="square" rtlCol="0">
            <a:spAutoFit/>
          </a:bodyPr>
          <a:lstStyle/>
          <a:p>
            <a:pPr algn="ctr"/>
            <a:r>
              <a:rPr kumimoji="1" lang="en-US" altLang="ja-JP" sz="2000" dirty="0"/>
              <a:t>Update</a:t>
            </a:r>
          </a:p>
          <a:p>
            <a:pPr algn="ctr"/>
            <a:r>
              <a:rPr kumimoji="1" lang="en-US" altLang="ja-JP" sz="2000" dirty="0"/>
              <a:t>distribution</a:t>
            </a:r>
            <a:endParaRPr kumimoji="1" lang="ja-JP" altLang="en-US" sz="2000" dirty="0"/>
          </a:p>
        </p:txBody>
      </p:sp>
      <p:grpSp>
        <p:nvGrpSpPr>
          <p:cNvPr id="5" name="図形グループ 4"/>
          <p:cNvGrpSpPr/>
          <p:nvPr/>
        </p:nvGrpSpPr>
        <p:grpSpPr>
          <a:xfrm>
            <a:off x="6380853" y="4689800"/>
            <a:ext cx="1777243" cy="589969"/>
            <a:chOff x="6722032" y="5322167"/>
            <a:chExt cx="1777243" cy="589969"/>
          </a:xfrm>
        </p:grpSpPr>
        <p:sp>
          <p:nvSpPr>
            <p:cNvPr id="6" name="テキスト ボックス 49"/>
            <p:cNvSpPr txBox="1"/>
            <p:nvPr/>
          </p:nvSpPr>
          <p:spPr>
            <a:xfrm>
              <a:off x="6882598" y="5322167"/>
              <a:ext cx="1616677" cy="400110"/>
            </a:xfrm>
            <a:prstGeom prst="rect">
              <a:avLst/>
            </a:prstGeom>
            <a:ln>
              <a:solidFill>
                <a:srgbClr val="000000"/>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ja-JP" altLang="en-US" sz="2000" dirty="0"/>
                <a:t>評価結果</a:t>
              </a:r>
              <a:endParaRPr kumimoji="1" lang="ja-JP" altLang="en-US" sz="2000" dirty="0"/>
            </a:p>
          </p:txBody>
        </p:sp>
        <p:sp>
          <p:nvSpPr>
            <p:cNvPr id="7" name="テキスト ボックス 48"/>
            <p:cNvSpPr txBox="1"/>
            <p:nvPr/>
          </p:nvSpPr>
          <p:spPr>
            <a:xfrm>
              <a:off x="6846862" y="5364807"/>
              <a:ext cx="1616677" cy="400110"/>
            </a:xfrm>
            <a:prstGeom prst="rect">
              <a:avLst/>
            </a:prstGeom>
            <a:ln>
              <a:solidFill>
                <a:srgbClr val="000000"/>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ja-JP" altLang="en-US" sz="2000" dirty="0"/>
                <a:t>評価結果</a:t>
              </a:r>
              <a:endParaRPr kumimoji="1" lang="ja-JP" altLang="en-US" sz="2000" dirty="0"/>
            </a:p>
          </p:txBody>
        </p:sp>
        <p:sp>
          <p:nvSpPr>
            <p:cNvPr id="8" name="テキスト ボックス 45"/>
            <p:cNvSpPr txBox="1"/>
            <p:nvPr/>
          </p:nvSpPr>
          <p:spPr>
            <a:xfrm>
              <a:off x="6811720" y="5413546"/>
              <a:ext cx="1616677" cy="400110"/>
            </a:xfrm>
            <a:prstGeom prst="rect">
              <a:avLst/>
            </a:prstGeom>
            <a:ln>
              <a:solidFill>
                <a:srgbClr val="000000"/>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ja-JP" altLang="en-US" sz="2000" dirty="0"/>
                <a:t>評価結果</a:t>
              </a:r>
              <a:endParaRPr kumimoji="1" lang="ja-JP" altLang="en-US" sz="2000" dirty="0"/>
            </a:p>
          </p:txBody>
        </p:sp>
        <p:sp>
          <p:nvSpPr>
            <p:cNvPr id="9" name="テキスト ボックス 44"/>
            <p:cNvSpPr txBox="1"/>
            <p:nvPr/>
          </p:nvSpPr>
          <p:spPr>
            <a:xfrm>
              <a:off x="6764686" y="5460586"/>
              <a:ext cx="1616677" cy="400110"/>
            </a:xfrm>
            <a:prstGeom prst="rect">
              <a:avLst/>
            </a:prstGeom>
            <a:ln>
              <a:solidFill>
                <a:srgbClr val="000000"/>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ja-JP" altLang="en-US" sz="2000" dirty="0"/>
                <a:t>評価結果</a:t>
              </a:r>
              <a:endParaRPr kumimoji="1" lang="ja-JP" altLang="en-US" sz="2000" dirty="0"/>
            </a:p>
          </p:txBody>
        </p:sp>
        <p:sp>
          <p:nvSpPr>
            <p:cNvPr id="10" name="テキスト ボックス 43"/>
            <p:cNvSpPr txBox="1"/>
            <p:nvPr/>
          </p:nvSpPr>
          <p:spPr>
            <a:xfrm>
              <a:off x="6722032" y="5512026"/>
              <a:ext cx="1616677" cy="400110"/>
            </a:xfrm>
            <a:prstGeom prst="rect">
              <a:avLst/>
            </a:prstGeom>
            <a:ln>
              <a:solidFill>
                <a:srgbClr val="000000"/>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altLang="ja-JP" sz="2000" dirty="0"/>
                <a:t>Evaluate f(x)</a:t>
              </a:r>
              <a:endParaRPr kumimoji="1" lang="ja-JP" altLang="en-US" sz="2000" dirty="0"/>
            </a:p>
          </p:txBody>
        </p:sp>
      </p:grpSp>
      <p:grpSp>
        <p:nvGrpSpPr>
          <p:cNvPr id="11" name="図形グループ 50"/>
          <p:cNvGrpSpPr/>
          <p:nvPr/>
        </p:nvGrpSpPr>
        <p:grpSpPr>
          <a:xfrm>
            <a:off x="2017341" y="2362644"/>
            <a:ext cx="2403639" cy="1865021"/>
            <a:chOff x="-3174341" y="4307041"/>
            <a:chExt cx="2403639" cy="1865021"/>
          </a:xfrm>
        </p:grpSpPr>
        <p:sp>
          <p:nvSpPr>
            <p:cNvPr id="12" name="角丸四角形吹き出し 51"/>
            <p:cNvSpPr/>
            <p:nvPr/>
          </p:nvSpPr>
          <p:spPr>
            <a:xfrm>
              <a:off x="-3174341" y="4453776"/>
              <a:ext cx="2403639" cy="1718286"/>
            </a:xfrm>
            <a:prstGeom prst="wedgeRoundRectCallout">
              <a:avLst>
                <a:gd name="adj1" fmla="val 1445"/>
                <a:gd name="adj2" fmla="val -50609"/>
                <a:gd name="adj3" fmla="val 16667"/>
              </a:avLst>
            </a:prstGeom>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テキスト ボックス 52"/>
            <p:cNvSpPr txBox="1"/>
            <p:nvPr/>
          </p:nvSpPr>
          <p:spPr>
            <a:xfrm>
              <a:off x="-2947322" y="4307041"/>
              <a:ext cx="1942353" cy="707886"/>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en-US" altLang="ja-JP" sz="2000" dirty="0"/>
                <a:t>Search Distribution </a:t>
              </a:r>
              <a:endParaRPr kumimoji="1" lang="ja-JP" altLang="en-US" sz="2000" dirty="0"/>
            </a:p>
          </p:txBody>
        </p:sp>
        <p:sp>
          <p:nvSpPr>
            <p:cNvPr id="14" name="テキスト ボックス 53"/>
            <p:cNvSpPr txBox="1"/>
            <p:nvPr/>
          </p:nvSpPr>
          <p:spPr>
            <a:xfrm>
              <a:off x="-3108852" y="4759565"/>
              <a:ext cx="2321669" cy="1323439"/>
            </a:xfrm>
            <a:prstGeom prst="rect">
              <a:avLst/>
            </a:prstGeom>
            <a:noFill/>
          </p:spPr>
          <p:txBody>
            <a:bodyPr wrap="none" rtlCol="0">
              <a:spAutoFit/>
            </a:bodyPr>
            <a:lstStyle/>
            <a:p>
              <a:pPr marL="285750" indent="-285750">
                <a:buFont typeface="Arial"/>
                <a:buChar char="•"/>
              </a:pPr>
              <a:endParaRPr lang="en-US" altLang="ja-JP" sz="2000" dirty="0"/>
            </a:p>
            <a:p>
              <a:r>
                <a:rPr lang="en-US" altLang="ja-JP" sz="2000" dirty="0">
                  <a:solidFill>
                    <a:srgbClr val="FF0000"/>
                  </a:solidFill>
                </a:rPr>
                <a:t>Normal Distribution</a:t>
              </a:r>
              <a:r>
                <a:rPr lang="en-US" altLang="ja-JP" sz="2000" dirty="0"/>
                <a:t>:</a:t>
              </a:r>
            </a:p>
            <a:p>
              <a:pPr marL="285750" indent="-285750">
                <a:buFont typeface="Arial"/>
                <a:buChar char="•"/>
              </a:pPr>
              <a:r>
                <a:rPr lang="en-US" altLang="ja-JP" sz="2000" dirty="0">
                  <a:solidFill>
                    <a:srgbClr val="FF0000"/>
                  </a:solidFill>
                </a:rPr>
                <a:t>mean</a:t>
              </a:r>
              <a:endParaRPr kumimoji="1" lang="en-US" altLang="ja-JP" sz="2000" dirty="0">
                <a:solidFill>
                  <a:srgbClr val="FF0000"/>
                </a:solidFill>
              </a:endParaRPr>
            </a:p>
            <a:p>
              <a:pPr marL="285750" indent="-285750">
                <a:buFont typeface="Arial"/>
                <a:buChar char="•"/>
              </a:pPr>
              <a:r>
                <a:rPr lang="en-US" altLang="ja-JP" sz="2000" dirty="0">
                  <a:solidFill>
                    <a:srgbClr val="FF0000"/>
                  </a:solidFill>
                </a:rPr>
                <a:t>covariance</a:t>
              </a:r>
            </a:p>
          </p:txBody>
        </p:sp>
      </p:grpSp>
      <p:grpSp>
        <p:nvGrpSpPr>
          <p:cNvPr id="15" name="図形グループ 66"/>
          <p:cNvGrpSpPr/>
          <p:nvPr/>
        </p:nvGrpSpPr>
        <p:grpSpPr>
          <a:xfrm rot="227285">
            <a:off x="4480349" y="2668065"/>
            <a:ext cx="2287424" cy="895829"/>
            <a:chOff x="23606745" y="8462884"/>
            <a:chExt cx="4049108" cy="1512100"/>
          </a:xfrm>
        </p:grpSpPr>
        <p:sp>
          <p:nvSpPr>
            <p:cNvPr id="16" name="円/楕円 67"/>
            <p:cNvSpPr/>
            <p:nvPr/>
          </p:nvSpPr>
          <p:spPr bwMode="auto">
            <a:xfrm rot="19644629">
              <a:off x="23606745" y="8462884"/>
              <a:ext cx="4049108" cy="1512100"/>
            </a:xfrm>
            <a:prstGeom prst="ellipse">
              <a:avLst/>
            </a:prstGeom>
            <a:solidFill>
              <a:schemeClr val="accent2">
                <a:lumMod val="40000"/>
                <a:lumOff val="60000"/>
              </a:schemeClr>
            </a:solidFill>
            <a:ln>
              <a:solidFill>
                <a:schemeClr val="tx2">
                  <a:lumMod val="20000"/>
                  <a:lumOff val="8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dirty="0"/>
            </a:p>
          </p:txBody>
        </p:sp>
        <p:sp>
          <p:nvSpPr>
            <p:cNvPr id="17" name="円/楕円 68"/>
            <p:cNvSpPr/>
            <p:nvPr/>
          </p:nvSpPr>
          <p:spPr bwMode="auto">
            <a:xfrm rot="19591144">
              <a:off x="24145232" y="8748051"/>
              <a:ext cx="2839416" cy="1060005"/>
            </a:xfrm>
            <a:prstGeom prst="ellipse">
              <a:avLst/>
            </a:prstGeom>
            <a:solidFill>
              <a:schemeClr val="accent2">
                <a:lumMod val="60000"/>
                <a:lumOff val="40000"/>
              </a:schemeClr>
            </a:solidFill>
            <a:ln>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dirty="0"/>
            </a:p>
          </p:txBody>
        </p:sp>
      </p:grpSp>
      <p:grpSp>
        <p:nvGrpSpPr>
          <p:cNvPr id="18" name="図形グループ 25"/>
          <p:cNvGrpSpPr/>
          <p:nvPr/>
        </p:nvGrpSpPr>
        <p:grpSpPr>
          <a:xfrm>
            <a:off x="8293693" y="2451765"/>
            <a:ext cx="2287424" cy="1251309"/>
            <a:chOff x="4796056" y="5407362"/>
            <a:chExt cx="2287424" cy="1251309"/>
          </a:xfrm>
        </p:grpSpPr>
        <p:grpSp>
          <p:nvGrpSpPr>
            <p:cNvPr id="19" name="図形グループ 88"/>
            <p:cNvGrpSpPr/>
            <p:nvPr/>
          </p:nvGrpSpPr>
          <p:grpSpPr>
            <a:xfrm rot="227285">
              <a:off x="4796056" y="5663046"/>
              <a:ext cx="2287424" cy="895829"/>
              <a:chOff x="23606745" y="8462884"/>
              <a:chExt cx="4049108" cy="1512100"/>
            </a:xfrm>
          </p:grpSpPr>
          <p:sp>
            <p:nvSpPr>
              <p:cNvPr id="25" name="円/楕円 89"/>
              <p:cNvSpPr/>
              <p:nvPr/>
            </p:nvSpPr>
            <p:spPr bwMode="auto">
              <a:xfrm rot="19644629">
                <a:off x="23606745" y="8462884"/>
                <a:ext cx="4049108" cy="1512100"/>
              </a:xfrm>
              <a:prstGeom prst="ellipse">
                <a:avLst/>
              </a:prstGeom>
              <a:solidFill>
                <a:schemeClr val="accent2">
                  <a:lumMod val="40000"/>
                  <a:lumOff val="60000"/>
                </a:schemeClr>
              </a:solidFill>
              <a:ln>
                <a:solidFill>
                  <a:schemeClr val="tx2">
                    <a:lumMod val="20000"/>
                    <a:lumOff val="8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dirty="0"/>
              </a:p>
            </p:txBody>
          </p:sp>
          <p:sp>
            <p:nvSpPr>
              <p:cNvPr id="26" name="円/楕円 90"/>
              <p:cNvSpPr/>
              <p:nvPr/>
            </p:nvSpPr>
            <p:spPr bwMode="auto">
              <a:xfrm rot="19591144">
                <a:off x="24145232" y="8748051"/>
                <a:ext cx="2839416" cy="1060005"/>
              </a:xfrm>
              <a:prstGeom prst="ellipse">
                <a:avLst/>
              </a:prstGeom>
              <a:solidFill>
                <a:srgbClr val="D99694"/>
              </a:solidFill>
              <a:ln>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dirty="0"/>
              </a:p>
            </p:txBody>
          </p:sp>
        </p:grpSp>
        <p:graphicFrame>
          <p:nvGraphicFramePr>
            <p:cNvPr id="20" name="オブジェクト 3"/>
            <p:cNvGraphicFramePr>
              <a:graphicFrameLocks/>
            </p:cNvGraphicFramePr>
            <p:nvPr/>
          </p:nvGraphicFramePr>
          <p:xfrm>
            <a:off x="6094192" y="5672441"/>
            <a:ext cx="486115" cy="552375"/>
          </p:xfrm>
          <a:graphic>
            <a:graphicData uri="http://schemas.openxmlformats.org/presentationml/2006/ole">
              <mc:AlternateContent xmlns:mc="http://schemas.openxmlformats.org/markup-compatibility/2006">
                <mc:Choice xmlns:v="urn:schemas-microsoft-com:vml" Requires="v">
                  <p:oleObj name="Equation" r:id="rId2" imgW="152400" imgH="203200" progId="Equation.3">
                    <p:embed/>
                  </p:oleObj>
                </mc:Choice>
                <mc:Fallback>
                  <p:oleObj name="Equation" r:id="rId2" imgW="152400" imgH="203200" progId="Equation.3">
                    <p:embed/>
                    <p:pic>
                      <p:nvPicPr>
                        <p:cNvPr id="20" name="オブジェクト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4192" y="5672441"/>
                          <a:ext cx="486115" cy="552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オブジェクト 12"/>
            <p:cNvGraphicFramePr>
              <a:graphicFrameLocks/>
            </p:cNvGraphicFramePr>
            <p:nvPr/>
          </p:nvGraphicFramePr>
          <p:xfrm>
            <a:off x="5161762" y="6103685"/>
            <a:ext cx="537286" cy="554986"/>
          </p:xfrm>
          <a:graphic>
            <a:graphicData uri="http://schemas.openxmlformats.org/presentationml/2006/ole">
              <mc:AlternateContent xmlns:mc="http://schemas.openxmlformats.org/markup-compatibility/2006">
                <mc:Choice xmlns:v="urn:schemas-microsoft-com:vml" Requires="v">
                  <p:oleObj name="数式" r:id="rId4" imgW="177800" imgH="203200" progId="Equation.3">
                    <p:embed/>
                  </p:oleObj>
                </mc:Choice>
                <mc:Fallback>
                  <p:oleObj name="数式" r:id="rId4" imgW="177800" imgH="203200" progId="Equation.3">
                    <p:embed/>
                    <p:pic>
                      <p:nvPicPr>
                        <p:cNvPr id="21" name="オブジェクト 12"/>
                        <p:cNvPicPr>
                          <a:picLocks noChangeAspect="1" noChangeArrowheads="1"/>
                        </p:cNvPicPr>
                        <p:nvPr/>
                      </p:nvPicPr>
                      <p:blipFill>
                        <a:blip r:embed="rId5"/>
                        <a:srcRect/>
                        <a:stretch>
                          <a:fillRect/>
                        </a:stretch>
                      </p:blipFill>
                      <p:spPr bwMode="auto">
                        <a:xfrm>
                          <a:off x="5161762" y="6103685"/>
                          <a:ext cx="537286" cy="554986"/>
                        </a:xfrm>
                        <a:prstGeom prst="rect">
                          <a:avLst/>
                        </a:prstGeom>
                        <a:noFill/>
                        <a:ln>
                          <a:noFill/>
                        </a:ln>
                      </p:spPr>
                    </p:pic>
                  </p:oleObj>
                </mc:Fallback>
              </mc:AlternateContent>
            </a:graphicData>
          </a:graphic>
        </p:graphicFrame>
        <p:graphicFrame>
          <p:nvGraphicFramePr>
            <p:cNvPr id="22" name="オブジェクト 16"/>
            <p:cNvGraphicFramePr>
              <a:graphicFrameLocks/>
            </p:cNvGraphicFramePr>
            <p:nvPr/>
          </p:nvGraphicFramePr>
          <p:xfrm>
            <a:off x="6337708" y="5407362"/>
            <a:ext cx="486115" cy="554986"/>
          </p:xfrm>
          <a:graphic>
            <a:graphicData uri="http://schemas.openxmlformats.org/presentationml/2006/ole">
              <mc:AlternateContent xmlns:mc="http://schemas.openxmlformats.org/markup-compatibility/2006">
                <mc:Choice xmlns:v="urn:schemas-microsoft-com:vml" Requires="v">
                  <p:oleObj name="数式" r:id="rId6" imgW="165100" imgH="215900" progId="Equation.3">
                    <p:embed/>
                  </p:oleObj>
                </mc:Choice>
                <mc:Fallback>
                  <p:oleObj name="数式" r:id="rId6" imgW="165100" imgH="215900" progId="Equation.3">
                    <p:embed/>
                    <p:pic>
                      <p:nvPicPr>
                        <p:cNvPr id="22" name="オブジェクト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7708" y="5407362"/>
                          <a:ext cx="486115" cy="554986"/>
                        </a:xfrm>
                        <a:prstGeom prst="rect">
                          <a:avLst/>
                        </a:prstGeom>
                        <a:noFill/>
                        <a:ln>
                          <a:noFill/>
                        </a:ln>
                      </p:spPr>
                    </p:pic>
                  </p:oleObj>
                </mc:Fallback>
              </mc:AlternateContent>
            </a:graphicData>
          </a:graphic>
        </p:graphicFrame>
        <p:graphicFrame>
          <p:nvGraphicFramePr>
            <p:cNvPr id="23" name="オブジェクト 19"/>
            <p:cNvGraphicFramePr>
              <a:graphicFrameLocks/>
            </p:cNvGraphicFramePr>
            <p:nvPr/>
          </p:nvGraphicFramePr>
          <p:xfrm>
            <a:off x="5644353" y="5571195"/>
            <a:ext cx="537286" cy="554986"/>
          </p:xfrm>
          <a:graphic>
            <a:graphicData uri="http://schemas.openxmlformats.org/presentationml/2006/ole">
              <mc:AlternateContent xmlns:mc="http://schemas.openxmlformats.org/markup-compatibility/2006">
                <mc:Choice xmlns:v="urn:schemas-microsoft-com:vml" Requires="v">
                  <p:oleObj name="数式" r:id="rId8" imgW="177800" imgH="203200" progId="Equation.3">
                    <p:embed/>
                  </p:oleObj>
                </mc:Choice>
                <mc:Fallback>
                  <p:oleObj name="数式" r:id="rId8" imgW="177800" imgH="203200" progId="Equation.3">
                    <p:embed/>
                    <p:pic>
                      <p:nvPicPr>
                        <p:cNvPr id="23" name="オブジェクト 19"/>
                        <p:cNvPicPr>
                          <a:picLocks noChangeAspect="1" noChangeArrowheads="1"/>
                        </p:cNvPicPr>
                        <p:nvPr/>
                      </p:nvPicPr>
                      <p:blipFill>
                        <a:blip r:embed="rId9"/>
                        <a:srcRect/>
                        <a:stretch>
                          <a:fillRect/>
                        </a:stretch>
                      </p:blipFill>
                      <p:spPr bwMode="auto">
                        <a:xfrm>
                          <a:off x="5644353" y="5571195"/>
                          <a:ext cx="537286" cy="5549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オブジェクト 21"/>
            <p:cNvGraphicFramePr>
              <a:graphicFrameLocks/>
            </p:cNvGraphicFramePr>
            <p:nvPr/>
          </p:nvGraphicFramePr>
          <p:xfrm>
            <a:off x="5556993" y="5944836"/>
            <a:ext cx="626167" cy="589692"/>
          </p:xfrm>
          <a:graphic>
            <a:graphicData uri="http://schemas.openxmlformats.org/presentationml/2006/ole">
              <mc:AlternateContent xmlns:mc="http://schemas.openxmlformats.org/markup-compatibility/2006">
                <mc:Choice xmlns:v="urn:schemas-microsoft-com:vml" Requires="v">
                  <p:oleObj name="数式" r:id="rId10" imgW="203200" imgH="215900" progId="Equation.3">
                    <p:embed/>
                  </p:oleObj>
                </mc:Choice>
                <mc:Fallback>
                  <p:oleObj name="数式" r:id="rId10" imgW="203200" imgH="215900" progId="Equation.3">
                    <p:embed/>
                    <p:pic>
                      <p:nvPicPr>
                        <p:cNvPr id="24" name="オブジェクト 21"/>
                        <p:cNvPicPr>
                          <a:picLocks noChangeAspect="1" noChangeArrowheads="1"/>
                        </p:cNvPicPr>
                        <p:nvPr/>
                      </p:nvPicPr>
                      <p:blipFill>
                        <a:blip r:embed="rId11"/>
                        <a:srcRect/>
                        <a:stretch>
                          <a:fillRect/>
                        </a:stretch>
                      </p:blipFill>
                      <p:spPr bwMode="auto">
                        <a:xfrm>
                          <a:off x="5556993" y="5944836"/>
                          <a:ext cx="626167" cy="589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pSp>
      <p:sp>
        <p:nvSpPr>
          <p:cNvPr id="27" name="フリーフォーム 10"/>
          <p:cNvSpPr/>
          <p:nvPr/>
        </p:nvSpPr>
        <p:spPr>
          <a:xfrm rot="16200000" flipV="1">
            <a:off x="5385873" y="4220604"/>
            <a:ext cx="902907" cy="742223"/>
          </a:xfrm>
          <a:custGeom>
            <a:avLst/>
            <a:gdLst>
              <a:gd name="connsiteX0" fmla="*/ 0 w 373530"/>
              <a:gd name="connsiteY0" fmla="*/ 0 h 552824"/>
              <a:gd name="connsiteX1" fmla="*/ 0 w 373530"/>
              <a:gd name="connsiteY1" fmla="*/ 0 h 552824"/>
              <a:gd name="connsiteX2" fmla="*/ 0 w 373530"/>
              <a:gd name="connsiteY2" fmla="*/ 552824 h 552824"/>
              <a:gd name="connsiteX3" fmla="*/ 373530 w 373530"/>
              <a:gd name="connsiteY3" fmla="*/ 552824 h 552824"/>
              <a:gd name="connsiteX4" fmla="*/ 373530 w 373530"/>
              <a:gd name="connsiteY4" fmla="*/ 552824 h 552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530" h="552824">
                <a:moveTo>
                  <a:pt x="0" y="0"/>
                </a:moveTo>
                <a:lnTo>
                  <a:pt x="0" y="0"/>
                </a:lnTo>
                <a:lnTo>
                  <a:pt x="0" y="552824"/>
                </a:lnTo>
                <a:lnTo>
                  <a:pt x="373530" y="552824"/>
                </a:lnTo>
                <a:lnTo>
                  <a:pt x="373530" y="552824"/>
                </a:lnTo>
              </a:path>
            </a:pathLst>
          </a:custGeom>
          <a:ln>
            <a:tailEnd type="arrow"/>
          </a:ln>
        </p:spPr>
        <p:style>
          <a:lnRef idx="3">
            <a:schemeClr val="accent1"/>
          </a:lnRef>
          <a:fillRef idx="0">
            <a:schemeClr val="accent1"/>
          </a:fillRef>
          <a:effectRef idx="2">
            <a:schemeClr val="accent1"/>
          </a:effectRef>
          <a:fontRef idx="minor">
            <a:schemeClr val="tx1"/>
          </a:fontRef>
        </p:style>
        <p:txBody>
          <a:bodyPr rtlCol="0" anchor="ctr"/>
          <a:lstStyle/>
          <a:p>
            <a:pPr algn="ctr"/>
            <a:endParaRPr kumimoji="1" lang="ja-JP" altLang="en-US"/>
          </a:p>
        </p:txBody>
      </p:sp>
      <p:sp>
        <p:nvSpPr>
          <p:cNvPr id="29" name="フリーフォーム 80"/>
          <p:cNvSpPr/>
          <p:nvPr/>
        </p:nvSpPr>
        <p:spPr>
          <a:xfrm flipH="1">
            <a:off x="8321589" y="3857883"/>
            <a:ext cx="932437" cy="1185285"/>
          </a:xfrm>
          <a:custGeom>
            <a:avLst/>
            <a:gdLst>
              <a:gd name="connsiteX0" fmla="*/ 0 w 373530"/>
              <a:gd name="connsiteY0" fmla="*/ 0 h 552824"/>
              <a:gd name="connsiteX1" fmla="*/ 0 w 373530"/>
              <a:gd name="connsiteY1" fmla="*/ 0 h 552824"/>
              <a:gd name="connsiteX2" fmla="*/ 0 w 373530"/>
              <a:gd name="connsiteY2" fmla="*/ 552824 h 552824"/>
              <a:gd name="connsiteX3" fmla="*/ 373530 w 373530"/>
              <a:gd name="connsiteY3" fmla="*/ 552824 h 552824"/>
              <a:gd name="connsiteX4" fmla="*/ 373530 w 373530"/>
              <a:gd name="connsiteY4" fmla="*/ 552824 h 552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530" h="552824">
                <a:moveTo>
                  <a:pt x="0" y="0"/>
                </a:moveTo>
                <a:lnTo>
                  <a:pt x="0" y="0"/>
                </a:lnTo>
                <a:lnTo>
                  <a:pt x="0" y="552824"/>
                </a:lnTo>
                <a:lnTo>
                  <a:pt x="373530" y="552824"/>
                </a:lnTo>
                <a:lnTo>
                  <a:pt x="373530" y="552824"/>
                </a:lnTo>
              </a:path>
            </a:pathLst>
          </a:custGeom>
          <a:ln>
            <a:tailEnd type="arrow"/>
          </a:ln>
        </p:spPr>
        <p:style>
          <a:lnRef idx="3">
            <a:schemeClr val="accent1"/>
          </a:lnRef>
          <a:fillRef idx="0">
            <a:schemeClr val="accent1"/>
          </a:fillRef>
          <a:effectRef idx="2">
            <a:schemeClr val="accent1"/>
          </a:effectRef>
          <a:fontRef idx="minor">
            <a:schemeClr val="tx1"/>
          </a:fontRef>
        </p:style>
        <p:txBody>
          <a:bodyPr rtlCol="0" anchor="ctr"/>
          <a:lstStyle/>
          <a:p>
            <a:pPr algn="ctr"/>
            <a:endParaRPr kumimoji="1" lang="ja-JP" altLang="en-US"/>
          </a:p>
        </p:txBody>
      </p:sp>
      <p:sp>
        <p:nvSpPr>
          <p:cNvPr id="31" name="テキスト ボックス 15"/>
          <p:cNvSpPr txBox="1"/>
          <p:nvPr/>
        </p:nvSpPr>
        <p:spPr>
          <a:xfrm>
            <a:off x="7039588" y="2390179"/>
            <a:ext cx="951477" cy="400110"/>
          </a:xfrm>
          <a:prstGeom prst="rect">
            <a:avLst/>
          </a:prstGeom>
          <a:noFill/>
        </p:spPr>
        <p:txBody>
          <a:bodyPr wrap="none" rtlCol="0">
            <a:spAutoFit/>
          </a:bodyPr>
          <a:lstStyle/>
          <a:p>
            <a:pPr algn="ctr"/>
            <a:r>
              <a:rPr kumimoji="1" lang="en-US" altLang="ja-JP" sz="2000" dirty="0"/>
              <a:t>Sample</a:t>
            </a:r>
            <a:endParaRPr kumimoji="1" lang="ja-JP" altLang="en-US" sz="2000" dirty="0"/>
          </a:p>
        </p:txBody>
      </p:sp>
      <p:cxnSp>
        <p:nvCxnSpPr>
          <p:cNvPr id="33" name="直線矢印コネクタ 82"/>
          <p:cNvCxnSpPr/>
          <p:nvPr/>
        </p:nvCxnSpPr>
        <p:spPr>
          <a:xfrm>
            <a:off x="6619218" y="3031511"/>
            <a:ext cx="1883808"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34" name="環状矢印 91"/>
          <p:cNvSpPr>
            <a:spLocks noChangeAspect="1"/>
          </p:cNvSpPr>
          <p:nvPr/>
        </p:nvSpPr>
        <p:spPr>
          <a:xfrm rot="9149433" flipH="1" flipV="1">
            <a:off x="6539327" y="3123396"/>
            <a:ext cx="1438393" cy="1439998"/>
          </a:xfrm>
          <a:prstGeom prst="circularArrow">
            <a:avLst>
              <a:gd name="adj1" fmla="val 12500"/>
              <a:gd name="adj2" fmla="val 1142319"/>
              <a:gd name="adj3" fmla="val 20457681"/>
              <a:gd name="adj4" fmla="val 3981719"/>
              <a:gd name="adj5" fmla="val 12500"/>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35" name="テキスト ボックス 92"/>
          <p:cNvSpPr txBox="1"/>
          <p:nvPr/>
        </p:nvSpPr>
        <p:spPr>
          <a:xfrm flipH="1">
            <a:off x="7024926" y="3609010"/>
            <a:ext cx="1051340" cy="461665"/>
          </a:xfrm>
          <a:prstGeom prst="rect">
            <a:avLst/>
          </a:prstGeom>
          <a:noFill/>
          <a:ln w="28575" cmpd="sng">
            <a:noFill/>
          </a:ln>
        </p:spPr>
        <p:txBody>
          <a:bodyPr wrap="none" rtlCol="0">
            <a:spAutoFit/>
          </a:bodyPr>
          <a:lstStyle/>
          <a:p>
            <a:pPr algn="ctr"/>
            <a:r>
              <a:rPr lang="en-US" altLang="ja-JP" sz="2400" b="1" dirty="0">
                <a:solidFill>
                  <a:srgbClr val="000000"/>
                </a:solidFill>
              </a:rPr>
              <a:t>Iterate</a:t>
            </a:r>
            <a:endParaRPr kumimoji="1" lang="ja-JP" altLang="en-US" sz="2400" b="1" dirty="0">
              <a:solidFill>
                <a:srgbClr val="000000"/>
              </a:solidFill>
            </a:endParaRPr>
          </a:p>
        </p:txBody>
      </p:sp>
      <p:sp>
        <p:nvSpPr>
          <p:cNvPr id="37" name="Slide Number Placeholder 36"/>
          <p:cNvSpPr>
            <a:spLocks noGrp="1"/>
          </p:cNvSpPr>
          <p:nvPr>
            <p:ph type="sldNum" sz="quarter" idx="12"/>
          </p:nvPr>
        </p:nvSpPr>
        <p:spPr/>
        <p:txBody>
          <a:bodyPr/>
          <a:lstStyle/>
          <a:p>
            <a:fld id="{7DC7F3BB-991E-F747-A296-6E32DD010A15}" type="slidenum">
              <a:rPr lang="en-US" smtClean="0"/>
              <a:t>18</a:t>
            </a:fld>
            <a:endParaRPr lang="en-US"/>
          </a:p>
        </p:txBody>
      </p:sp>
      <p:sp>
        <p:nvSpPr>
          <p:cNvPr id="3" name="TextBox 2"/>
          <p:cNvSpPr txBox="1"/>
          <p:nvPr/>
        </p:nvSpPr>
        <p:spPr>
          <a:xfrm>
            <a:off x="1728616" y="5815949"/>
            <a:ext cx="8482184" cy="923330"/>
          </a:xfrm>
          <a:prstGeom prst="rect">
            <a:avLst/>
          </a:prstGeom>
          <a:noFill/>
        </p:spPr>
        <p:txBody>
          <a:bodyPr wrap="square" rtlCol="0">
            <a:spAutoFit/>
          </a:bodyPr>
          <a:lstStyle/>
          <a:p>
            <a:r>
              <a:rPr lang="en-US" dirty="0"/>
              <a:t>N. Hansen, S. D. Muller, and P. </a:t>
            </a:r>
            <a:r>
              <a:rPr lang="en-US" dirty="0" err="1"/>
              <a:t>Koumoutsakos</a:t>
            </a:r>
            <a:r>
              <a:rPr lang="en-US" dirty="0"/>
              <a:t>, “Reducing the time complexity of the </a:t>
            </a:r>
            <a:r>
              <a:rPr lang="en-US" dirty="0" err="1"/>
              <a:t>derandomized</a:t>
            </a:r>
            <a:r>
              <a:rPr lang="en-US" dirty="0"/>
              <a:t> evolution strategy with covariance matrix adaptation (CMA-ES),” Evolutionary Computation, vol. 11, no. 1, pp. 1–18, 2003.</a:t>
            </a:r>
          </a:p>
        </p:txBody>
      </p:sp>
    </p:spTree>
    <p:extLst>
      <p:ext uri="{BB962C8B-B14F-4D97-AF65-F5344CB8AC3E}">
        <p14:creationId xmlns:p14="http://schemas.microsoft.com/office/powerpoint/2010/main" val="818835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0603D83-544A-2845-BE0A-CC4CAA492D30}"/>
              </a:ext>
            </a:extLst>
          </p:cNvPr>
          <p:cNvPicPr>
            <a:picLocks noChangeAspect="1"/>
          </p:cNvPicPr>
          <p:nvPr/>
        </p:nvPicPr>
        <p:blipFill>
          <a:blip r:embed="rId3"/>
          <a:stretch>
            <a:fillRect/>
          </a:stretch>
        </p:blipFill>
        <p:spPr>
          <a:xfrm>
            <a:off x="844127" y="1720849"/>
            <a:ext cx="7753469" cy="5137150"/>
          </a:xfrm>
          <a:prstGeom prst="rect">
            <a:avLst/>
          </a:prstGeom>
        </p:spPr>
      </p:pic>
      <p:sp>
        <p:nvSpPr>
          <p:cNvPr id="2" name="Title 1"/>
          <p:cNvSpPr>
            <a:spLocks noGrp="1"/>
          </p:cNvSpPr>
          <p:nvPr>
            <p:ph type="title"/>
          </p:nvPr>
        </p:nvSpPr>
        <p:spPr/>
        <p:txBody>
          <a:bodyPr/>
          <a:lstStyle/>
          <a:p>
            <a:r>
              <a:rPr lang="en-US" dirty="0"/>
              <a:t>It’s important to tune hyperparameters!</a:t>
            </a:r>
          </a:p>
        </p:txBody>
      </p:sp>
      <p:sp>
        <p:nvSpPr>
          <p:cNvPr id="5" name="TextBox 4"/>
          <p:cNvSpPr txBox="1"/>
          <p:nvPr/>
        </p:nvSpPr>
        <p:spPr>
          <a:xfrm>
            <a:off x="8631045" y="3055645"/>
            <a:ext cx="3568392" cy="193898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3366FF"/>
                </a:solidFill>
                <a:effectLst/>
                <a:uFillTx/>
                <a:latin typeface="+mj-lt"/>
                <a:ea typeface="+mj-ea"/>
                <a:cs typeface="+mj-cs"/>
                <a:sym typeface="Calibri"/>
              </a:rPr>
              <a:t>Histogram</a:t>
            </a:r>
            <a:r>
              <a:rPr kumimoji="0" lang="en-US" sz="2400" b="0" i="0" u="none" strike="noStrike" cap="none" spc="0" normalizeH="0" dirty="0">
                <a:ln>
                  <a:noFill/>
                </a:ln>
                <a:solidFill>
                  <a:srgbClr val="3366FF"/>
                </a:solidFill>
                <a:effectLst/>
                <a:uFillTx/>
                <a:latin typeface="+mj-lt"/>
                <a:ea typeface="+mj-ea"/>
                <a:cs typeface="+mj-cs"/>
                <a:sym typeface="Calibri"/>
              </a:rPr>
              <a:t> of </a:t>
            </a:r>
            <a:r>
              <a:rPr lang="en-US" sz="2400" dirty="0">
                <a:solidFill>
                  <a:srgbClr val="3366FF"/>
                </a:solidFill>
              </a:rPr>
              <a:t>BLEU scores for 700+ </a:t>
            </a:r>
            <a:r>
              <a:rPr kumimoji="0" lang="en-US" sz="2400" b="0" i="0" strike="noStrike" cap="none" spc="0" normalizeH="0" dirty="0">
                <a:ln>
                  <a:noFill/>
                </a:ln>
                <a:solidFill>
                  <a:srgbClr val="3366FF"/>
                </a:solidFill>
                <a:effectLst/>
                <a:uFillTx/>
                <a:latin typeface="+mj-lt"/>
                <a:ea typeface="+mj-ea"/>
                <a:cs typeface="+mj-cs"/>
                <a:sym typeface="Calibri"/>
              </a:rPr>
              <a:t>Swahili</a:t>
            </a:r>
            <a:r>
              <a:rPr kumimoji="0" lang="en-US" sz="2400" b="0" i="0" u="none" strike="noStrike" cap="none" spc="0" normalizeH="0" baseline="0" dirty="0">
                <a:ln>
                  <a:noFill/>
                </a:ln>
                <a:solidFill>
                  <a:srgbClr val="3366FF"/>
                </a:solidFill>
                <a:effectLst/>
                <a:uFillTx/>
                <a:latin typeface="+mj-lt"/>
                <a:ea typeface="+mj-ea"/>
                <a:cs typeface="+mj-cs"/>
                <a:sym typeface="Calibri"/>
              </a:rPr>
              <a:t>-English Neural Machine Translation </a:t>
            </a:r>
            <a:r>
              <a:rPr kumimoji="0" lang="en-US" sz="2400" b="0" i="0" u="none" strike="noStrike" cap="none" spc="0" normalizeH="0" dirty="0">
                <a:ln>
                  <a:noFill/>
                </a:ln>
                <a:solidFill>
                  <a:srgbClr val="3366FF"/>
                </a:solidFill>
                <a:effectLst/>
                <a:uFillTx/>
                <a:latin typeface="+mj-lt"/>
                <a:ea typeface="+mj-ea"/>
                <a:cs typeface="+mj-cs"/>
                <a:sym typeface="Calibri"/>
              </a:rPr>
              <a:t>models: same training data, different hyperparameters</a:t>
            </a:r>
          </a:p>
        </p:txBody>
      </p:sp>
      <p:grpSp>
        <p:nvGrpSpPr>
          <p:cNvPr id="7" name="Group 6"/>
          <p:cNvGrpSpPr/>
          <p:nvPr/>
        </p:nvGrpSpPr>
        <p:grpSpPr>
          <a:xfrm>
            <a:off x="7140143" y="6382308"/>
            <a:ext cx="1747379" cy="369328"/>
            <a:chOff x="3876305" y="5539991"/>
            <a:chExt cx="1747379" cy="369328"/>
          </a:xfrm>
        </p:grpSpPr>
        <p:cxnSp>
          <p:nvCxnSpPr>
            <p:cNvPr id="9" name="Straight Arrow Connector 8"/>
            <p:cNvCxnSpPr/>
            <p:nvPr/>
          </p:nvCxnSpPr>
          <p:spPr>
            <a:xfrm>
              <a:off x="4045449" y="5879158"/>
              <a:ext cx="1578235" cy="0"/>
            </a:xfrm>
            <a:prstGeom prst="straightConnector1">
              <a:avLst/>
            </a:prstGeom>
            <a:ln w="38100">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876305" y="5539991"/>
              <a:ext cx="1747379"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dirty="0">
                  <a:solidFill>
                    <a:schemeClr val="bg1">
                      <a:lumMod val="65000"/>
                    </a:schemeClr>
                  </a:solidFill>
                </a:rPr>
                <a:t>b</a:t>
              </a:r>
              <a:r>
                <a:rPr kumimoji="0" lang="en-US" sz="1800" b="0" i="0" u="none" strike="noStrike" cap="none" spc="0" normalizeH="0" baseline="0" dirty="0">
                  <a:ln>
                    <a:noFill/>
                  </a:ln>
                  <a:solidFill>
                    <a:schemeClr val="bg1">
                      <a:lumMod val="65000"/>
                    </a:schemeClr>
                  </a:solidFill>
                  <a:effectLst/>
                  <a:uFillTx/>
                  <a:latin typeface="+mj-lt"/>
                  <a:ea typeface="+mj-ea"/>
                  <a:cs typeface="+mj-cs"/>
                  <a:sym typeface="Calibri"/>
                </a:rPr>
                <a:t>etter translation</a:t>
              </a:r>
            </a:p>
          </p:txBody>
        </p:sp>
      </p:grpSp>
      <p:sp>
        <p:nvSpPr>
          <p:cNvPr id="11" name="Slide Number Placeholder 10"/>
          <p:cNvSpPr>
            <a:spLocks noGrp="1"/>
          </p:cNvSpPr>
          <p:nvPr>
            <p:ph type="sldNum" sz="quarter" idx="12"/>
          </p:nvPr>
        </p:nvSpPr>
        <p:spPr/>
        <p:txBody>
          <a:bodyPr/>
          <a:lstStyle/>
          <a:p>
            <a:fld id="{7AEC2905-5512-B149-B940-0191064904E0}" type="slidenum">
              <a:rPr lang="en-US" smtClean="0"/>
              <a:t>1</a:t>
            </a:fld>
            <a:endParaRPr lang="en-US"/>
          </a:p>
        </p:txBody>
      </p:sp>
    </p:spTree>
    <p:extLst>
      <p:ext uri="{BB962C8B-B14F-4D97-AF65-F5344CB8AC3E}">
        <p14:creationId xmlns:p14="http://schemas.microsoft.com/office/powerpoint/2010/main" val="17952987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Evolutionary Strategy for HPO</a:t>
            </a:r>
          </a:p>
        </p:txBody>
      </p:sp>
      <p:grpSp>
        <p:nvGrpSpPr>
          <p:cNvPr id="6" name="図形グループ 88"/>
          <p:cNvGrpSpPr/>
          <p:nvPr/>
        </p:nvGrpSpPr>
        <p:grpSpPr>
          <a:xfrm rot="20506894">
            <a:off x="3722186" y="2969108"/>
            <a:ext cx="3300660" cy="1289413"/>
            <a:chOff x="23606745" y="8462884"/>
            <a:chExt cx="4049108" cy="1512100"/>
          </a:xfrm>
        </p:grpSpPr>
        <p:sp>
          <p:nvSpPr>
            <p:cNvPr id="12" name="円/楕円 89"/>
            <p:cNvSpPr/>
            <p:nvPr/>
          </p:nvSpPr>
          <p:spPr bwMode="auto">
            <a:xfrm rot="19644629">
              <a:off x="23606745" y="8462884"/>
              <a:ext cx="4049108" cy="1512100"/>
            </a:xfrm>
            <a:prstGeom prst="ellipse">
              <a:avLst/>
            </a:prstGeom>
            <a:solidFill>
              <a:schemeClr val="accent2">
                <a:lumMod val="40000"/>
                <a:lumOff val="60000"/>
              </a:schemeClr>
            </a:solidFill>
            <a:ln>
              <a:solidFill>
                <a:schemeClr val="tx2">
                  <a:lumMod val="20000"/>
                  <a:lumOff val="8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dirty="0"/>
            </a:p>
          </p:txBody>
        </p:sp>
        <p:sp>
          <p:nvSpPr>
            <p:cNvPr id="13" name="円/楕円 90"/>
            <p:cNvSpPr/>
            <p:nvPr/>
          </p:nvSpPr>
          <p:spPr bwMode="auto">
            <a:xfrm rot="19591144">
              <a:off x="24145232" y="8748051"/>
              <a:ext cx="2839416" cy="1060005"/>
            </a:xfrm>
            <a:prstGeom prst="ellipse">
              <a:avLst/>
            </a:prstGeom>
            <a:solidFill>
              <a:srgbClr val="D99694"/>
            </a:solidFill>
            <a:ln>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dirty="0"/>
            </a:p>
          </p:txBody>
        </p:sp>
      </p:grpSp>
      <p:graphicFrame>
        <p:nvGraphicFramePr>
          <p:cNvPr id="7" name="オブジェクト 3"/>
          <p:cNvGraphicFramePr>
            <a:graphicFrameLocks/>
          </p:cNvGraphicFramePr>
          <p:nvPr/>
        </p:nvGraphicFramePr>
        <p:xfrm>
          <a:off x="5173932" y="3569500"/>
          <a:ext cx="701444" cy="795062"/>
        </p:xfrm>
        <a:graphic>
          <a:graphicData uri="http://schemas.openxmlformats.org/presentationml/2006/ole">
            <mc:AlternateContent xmlns:mc="http://schemas.openxmlformats.org/markup-compatibility/2006">
              <mc:Choice xmlns:v="urn:schemas-microsoft-com:vml" Requires="v">
                <p:oleObj name="Equation" r:id="rId2" imgW="152400" imgH="203200" progId="Equation.3">
                  <p:embed/>
                </p:oleObj>
              </mc:Choice>
              <mc:Fallback>
                <p:oleObj name="Equation" r:id="rId2" imgW="152400" imgH="2032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3932" y="3569500"/>
                        <a:ext cx="701444" cy="795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8" name="オブジェクト 12"/>
          <p:cNvGraphicFramePr>
            <a:graphicFrameLocks/>
          </p:cNvGraphicFramePr>
          <p:nvPr/>
        </p:nvGraphicFramePr>
        <p:xfrm>
          <a:off x="3153093" y="3372244"/>
          <a:ext cx="775282" cy="798820"/>
        </p:xfrm>
        <a:graphic>
          <a:graphicData uri="http://schemas.openxmlformats.org/presentationml/2006/ole">
            <mc:AlternateContent xmlns:mc="http://schemas.openxmlformats.org/markup-compatibility/2006">
              <mc:Choice xmlns:v="urn:schemas-microsoft-com:vml" Requires="v">
                <p:oleObj name="数式" r:id="rId4" imgW="177800" imgH="203200" progId="Equation.3">
                  <p:embed/>
                </p:oleObj>
              </mc:Choice>
              <mc:Fallback>
                <p:oleObj name="数式" r:id="rId4" imgW="177800" imgH="203200" progId="Equation.3">
                  <p:embed/>
                  <p:pic>
                    <p:nvPicPr>
                      <p:cNvPr id="0" name=""/>
                      <p:cNvPicPr>
                        <a:picLocks noChangeAspect="1" noChangeArrowheads="1"/>
                      </p:cNvPicPr>
                      <p:nvPr/>
                    </p:nvPicPr>
                    <p:blipFill>
                      <a:blip r:embed="rId5"/>
                      <a:srcRect/>
                      <a:stretch>
                        <a:fillRect/>
                      </a:stretch>
                    </p:blipFill>
                    <p:spPr bwMode="auto">
                      <a:xfrm>
                        <a:off x="3153093" y="3372244"/>
                        <a:ext cx="775282" cy="798820"/>
                      </a:xfrm>
                      <a:prstGeom prst="rect">
                        <a:avLst/>
                      </a:prstGeom>
                      <a:noFill/>
                      <a:ln>
                        <a:noFill/>
                      </a:ln>
                    </p:spPr>
                  </p:pic>
                </p:oleObj>
              </mc:Fallback>
            </mc:AlternateContent>
          </a:graphicData>
        </a:graphic>
      </p:graphicFrame>
      <p:graphicFrame>
        <p:nvGraphicFramePr>
          <p:cNvPr id="9" name="オブジェクト 16"/>
          <p:cNvGraphicFramePr>
            <a:graphicFrameLocks/>
          </p:cNvGraphicFramePr>
          <p:nvPr/>
        </p:nvGraphicFramePr>
        <p:xfrm>
          <a:off x="4616923" y="4171064"/>
          <a:ext cx="701444" cy="798820"/>
        </p:xfrm>
        <a:graphic>
          <a:graphicData uri="http://schemas.openxmlformats.org/presentationml/2006/ole">
            <mc:AlternateContent xmlns:mc="http://schemas.openxmlformats.org/markup-compatibility/2006">
              <mc:Choice xmlns:v="urn:schemas-microsoft-com:vml" Requires="v">
                <p:oleObj name="数式" r:id="rId6" imgW="165100" imgH="215900" progId="Equation.3">
                  <p:embed/>
                </p:oleObj>
              </mc:Choice>
              <mc:Fallback>
                <p:oleObj name="数式" r:id="rId6" imgW="165100" imgH="2159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6923" y="4171064"/>
                        <a:ext cx="701444" cy="798820"/>
                      </a:xfrm>
                      <a:prstGeom prst="rect">
                        <a:avLst/>
                      </a:prstGeom>
                      <a:noFill/>
                      <a:ln>
                        <a:noFill/>
                      </a:ln>
                    </p:spPr>
                  </p:pic>
                </p:oleObj>
              </mc:Fallback>
            </mc:AlternateContent>
          </a:graphicData>
        </a:graphic>
      </p:graphicFrame>
      <p:graphicFrame>
        <p:nvGraphicFramePr>
          <p:cNvPr id="10" name="オブジェクト 19"/>
          <p:cNvGraphicFramePr>
            <a:graphicFrameLocks/>
          </p:cNvGraphicFramePr>
          <p:nvPr/>
        </p:nvGraphicFramePr>
        <p:xfrm>
          <a:off x="5100094" y="2972834"/>
          <a:ext cx="775282" cy="798820"/>
        </p:xfrm>
        <a:graphic>
          <a:graphicData uri="http://schemas.openxmlformats.org/presentationml/2006/ole">
            <mc:AlternateContent xmlns:mc="http://schemas.openxmlformats.org/markup-compatibility/2006">
              <mc:Choice xmlns:v="urn:schemas-microsoft-com:vml" Requires="v">
                <p:oleObj name="数式" r:id="rId8" imgW="177800" imgH="203200" progId="Equation.3">
                  <p:embed/>
                </p:oleObj>
              </mc:Choice>
              <mc:Fallback>
                <p:oleObj name="数式" r:id="rId8" imgW="177800" imgH="203200" progId="Equation.3">
                  <p:embed/>
                  <p:pic>
                    <p:nvPicPr>
                      <p:cNvPr id="0" name=""/>
                      <p:cNvPicPr>
                        <a:picLocks noChangeAspect="1" noChangeArrowheads="1"/>
                      </p:cNvPicPr>
                      <p:nvPr/>
                    </p:nvPicPr>
                    <p:blipFill>
                      <a:blip r:embed="rId9"/>
                      <a:srcRect/>
                      <a:stretch>
                        <a:fillRect/>
                      </a:stretch>
                    </p:blipFill>
                    <p:spPr bwMode="auto">
                      <a:xfrm>
                        <a:off x="5100094" y="2972834"/>
                        <a:ext cx="775282" cy="798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14" name="オブジェクト 12"/>
          <p:cNvGraphicFramePr>
            <a:graphicFrameLocks/>
          </p:cNvGraphicFramePr>
          <p:nvPr/>
        </p:nvGraphicFramePr>
        <p:xfrm>
          <a:off x="3109244" y="4969885"/>
          <a:ext cx="720725" cy="847725"/>
        </p:xfrm>
        <a:graphic>
          <a:graphicData uri="http://schemas.openxmlformats.org/presentationml/2006/ole">
            <mc:AlternateContent xmlns:mc="http://schemas.openxmlformats.org/markup-compatibility/2006">
              <mc:Choice xmlns:v="urn:schemas-microsoft-com:vml" Requires="v">
                <p:oleObj name="Equation" r:id="rId10" imgW="165100" imgH="215900" progId="Equation.3">
                  <p:embed/>
                </p:oleObj>
              </mc:Choice>
              <mc:Fallback>
                <p:oleObj name="Equation" r:id="rId10" imgW="165100" imgH="215900" progId="Equation.3">
                  <p:embed/>
                  <p:pic>
                    <p:nvPicPr>
                      <p:cNvPr id="0" name=""/>
                      <p:cNvPicPr>
                        <a:picLocks noChangeAspect="1" noChangeArrowheads="1"/>
                      </p:cNvPicPr>
                      <p:nvPr/>
                    </p:nvPicPr>
                    <p:blipFill>
                      <a:blip r:embed="rId11"/>
                      <a:srcRect/>
                      <a:stretch>
                        <a:fillRect/>
                      </a:stretch>
                    </p:blipFill>
                    <p:spPr bwMode="auto">
                      <a:xfrm>
                        <a:off x="3109244" y="4969885"/>
                        <a:ext cx="720725" cy="847725"/>
                      </a:xfrm>
                      <a:prstGeom prst="rect">
                        <a:avLst/>
                      </a:prstGeom>
                      <a:noFill/>
                      <a:ln>
                        <a:noFill/>
                      </a:ln>
                    </p:spPr>
                  </p:pic>
                </p:oleObj>
              </mc:Fallback>
            </mc:AlternateContent>
          </a:graphicData>
        </a:graphic>
      </p:graphicFrame>
      <p:graphicFrame>
        <p:nvGraphicFramePr>
          <p:cNvPr id="15" name="オブジェクト 12"/>
          <p:cNvGraphicFramePr>
            <a:graphicFrameLocks/>
          </p:cNvGraphicFramePr>
          <p:nvPr/>
        </p:nvGraphicFramePr>
        <p:xfrm>
          <a:off x="6408843" y="4816576"/>
          <a:ext cx="776288" cy="847725"/>
        </p:xfrm>
        <a:graphic>
          <a:graphicData uri="http://schemas.openxmlformats.org/presentationml/2006/ole">
            <mc:AlternateContent xmlns:mc="http://schemas.openxmlformats.org/markup-compatibility/2006">
              <mc:Choice xmlns:v="urn:schemas-microsoft-com:vml" Requires="v">
                <p:oleObj name="Equation" r:id="rId12" imgW="177800" imgH="215900" progId="Equation.3">
                  <p:embed/>
                </p:oleObj>
              </mc:Choice>
              <mc:Fallback>
                <p:oleObj name="Equation" r:id="rId12" imgW="177800" imgH="215900" progId="Equation.3">
                  <p:embed/>
                  <p:pic>
                    <p:nvPicPr>
                      <p:cNvPr id="0" name=""/>
                      <p:cNvPicPr>
                        <a:picLocks noChangeAspect="1" noChangeArrowheads="1"/>
                      </p:cNvPicPr>
                      <p:nvPr/>
                    </p:nvPicPr>
                    <p:blipFill>
                      <a:blip r:embed="rId13"/>
                      <a:srcRect/>
                      <a:stretch>
                        <a:fillRect/>
                      </a:stretch>
                    </p:blipFill>
                    <p:spPr bwMode="auto">
                      <a:xfrm>
                        <a:off x="6408843" y="4816576"/>
                        <a:ext cx="776288" cy="847725"/>
                      </a:xfrm>
                      <a:prstGeom prst="rect">
                        <a:avLst/>
                      </a:prstGeom>
                      <a:noFill/>
                      <a:ln>
                        <a:noFill/>
                      </a:ln>
                    </p:spPr>
                  </p:pic>
                </p:oleObj>
              </mc:Fallback>
            </mc:AlternateContent>
          </a:graphicData>
        </a:graphic>
      </p:graphicFrame>
      <p:sp>
        <p:nvSpPr>
          <p:cNvPr id="17" name="TextBox 16"/>
          <p:cNvSpPr txBox="1"/>
          <p:nvPr/>
        </p:nvSpPr>
        <p:spPr>
          <a:xfrm>
            <a:off x="1792417" y="6078954"/>
            <a:ext cx="2641543" cy="646331"/>
          </a:xfrm>
          <a:prstGeom prst="rect">
            <a:avLst/>
          </a:prstGeom>
          <a:noFill/>
        </p:spPr>
        <p:txBody>
          <a:bodyPr wrap="none" rtlCol="0">
            <a:spAutoFit/>
          </a:bodyPr>
          <a:lstStyle/>
          <a:p>
            <a:r>
              <a:rPr lang="en-US" sz="3600" dirty="0"/>
              <a:t>Generation 0</a:t>
            </a:r>
          </a:p>
        </p:txBody>
      </p:sp>
      <p:sp>
        <p:nvSpPr>
          <p:cNvPr id="3" name="TextBox 2"/>
          <p:cNvSpPr txBox="1"/>
          <p:nvPr/>
        </p:nvSpPr>
        <p:spPr>
          <a:xfrm>
            <a:off x="7499319" y="4699939"/>
            <a:ext cx="4622252" cy="1938992"/>
          </a:xfrm>
          <a:prstGeom prst="rect">
            <a:avLst/>
          </a:prstGeom>
          <a:noFill/>
        </p:spPr>
        <p:txBody>
          <a:bodyPr wrap="square" rtlCol="0">
            <a:spAutoFit/>
          </a:bodyPr>
          <a:lstStyle/>
          <a:p>
            <a:pPr marL="342900" indent="-342900">
              <a:buAutoNum type="arabicPeriod"/>
            </a:pPr>
            <a:r>
              <a:rPr lang="en-US" sz="2400" dirty="0">
                <a:solidFill>
                  <a:schemeClr val="accent1"/>
                </a:solidFill>
              </a:rPr>
              <a:t>Start with a population of “individuals”, each representing a </a:t>
            </a:r>
            <a:r>
              <a:rPr lang="en-US" sz="2400" dirty="0" err="1">
                <a:solidFill>
                  <a:schemeClr val="accent1"/>
                </a:solidFill>
              </a:rPr>
              <a:t>hyperparameter</a:t>
            </a:r>
            <a:r>
              <a:rPr lang="en-US" sz="2400" dirty="0">
                <a:solidFill>
                  <a:schemeClr val="accent1"/>
                </a:solidFill>
              </a:rPr>
              <a:t> setting</a:t>
            </a:r>
          </a:p>
          <a:p>
            <a:pPr marL="342900" indent="-342900">
              <a:buAutoNum type="arabicPeriod"/>
            </a:pPr>
            <a:r>
              <a:rPr lang="en-US" sz="2400" dirty="0">
                <a:solidFill>
                  <a:schemeClr val="accent1"/>
                </a:solidFill>
              </a:rPr>
              <a:t>The “fittest” ones (high </a:t>
            </a:r>
            <a:r>
              <a:rPr lang="en-US" sz="2400" b="1" dirty="0">
                <a:solidFill>
                  <a:schemeClr val="accent1"/>
                </a:solidFill>
              </a:rPr>
              <a:t>f(x)</a:t>
            </a:r>
            <a:r>
              <a:rPr lang="en-US" sz="2400" dirty="0">
                <a:solidFill>
                  <a:schemeClr val="accent1"/>
                </a:solidFill>
              </a:rPr>
              <a:t>) survive and produce offspring</a:t>
            </a:r>
          </a:p>
        </p:txBody>
      </p:sp>
      <p:sp>
        <p:nvSpPr>
          <p:cNvPr id="5" name="Slide Number Placeholder 4"/>
          <p:cNvSpPr>
            <a:spLocks noGrp="1"/>
          </p:cNvSpPr>
          <p:nvPr>
            <p:ph type="sldNum" sz="quarter" idx="12"/>
          </p:nvPr>
        </p:nvSpPr>
        <p:spPr/>
        <p:txBody>
          <a:bodyPr/>
          <a:lstStyle/>
          <a:p>
            <a:fld id="{7AEC2905-5512-B149-B940-0191064904E0}" type="slidenum">
              <a:rPr lang="en-US" smtClean="0"/>
              <a:t>19</a:t>
            </a:fld>
            <a:endParaRPr lang="en-US"/>
          </a:p>
        </p:txBody>
      </p:sp>
    </p:spTree>
    <p:extLst>
      <p:ext uri="{BB962C8B-B14F-4D97-AF65-F5344CB8AC3E}">
        <p14:creationId xmlns:p14="http://schemas.microsoft.com/office/powerpoint/2010/main" val="1577359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図形グループ 88"/>
          <p:cNvGrpSpPr/>
          <p:nvPr/>
        </p:nvGrpSpPr>
        <p:grpSpPr>
          <a:xfrm rot="20506894">
            <a:off x="3722186" y="2969108"/>
            <a:ext cx="3300660" cy="1289413"/>
            <a:chOff x="23606745" y="8462884"/>
            <a:chExt cx="4049108" cy="1512100"/>
          </a:xfrm>
        </p:grpSpPr>
        <p:sp>
          <p:nvSpPr>
            <p:cNvPr id="18" name="円/楕円 89"/>
            <p:cNvSpPr/>
            <p:nvPr/>
          </p:nvSpPr>
          <p:spPr bwMode="auto">
            <a:xfrm rot="19644629">
              <a:off x="23606745" y="8462884"/>
              <a:ext cx="4049108" cy="1512100"/>
            </a:xfrm>
            <a:prstGeom prst="ellipse">
              <a:avLst/>
            </a:prstGeom>
            <a:solidFill>
              <a:schemeClr val="accent2">
                <a:lumMod val="40000"/>
                <a:lumOff val="60000"/>
              </a:schemeClr>
            </a:solidFill>
            <a:ln>
              <a:solidFill>
                <a:schemeClr val="tx2">
                  <a:lumMod val="20000"/>
                  <a:lumOff val="8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dirty="0"/>
            </a:p>
          </p:txBody>
        </p:sp>
        <p:sp>
          <p:nvSpPr>
            <p:cNvPr id="19" name="円/楕円 90"/>
            <p:cNvSpPr/>
            <p:nvPr/>
          </p:nvSpPr>
          <p:spPr bwMode="auto">
            <a:xfrm rot="19591144">
              <a:off x="24145232" y="8748051"/>
              <a:ext cx="2839416" cy="1060005"/>
            </a:xfrm>
            <a:prstGeom prst="ellipse">
              <a:avLst/>
            </a:prstGeom>
            <a:solidFill>
              <a:srgbClr val="D99694"/>
            </a:solidFill>
            <a:ln>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dirty="0"/>
            </a:p>
          </p:txBody>
        </p:sp>
      </p:grpSp>
      <p:sp>
        <p:nvSpPr>
          <p:cNvPr id="2" name="Title 1"/>
          <p:cNvSpPr>
            <a:spLocks noGrp="1"/>
          </p:cNvSpPr>
          <p:nvPr>
            <p:ph type="title"/>
          </p:nvPr>
        </p:nvSpPr>
        <p:spPr/>
        <p:txBody>
          <a:bodyPr/>
          <a:lstStyle/>
          <a:p>
            <a:r>
              <a:rPr lang="en-US" dirty="0"/>
              <a:t>Evolutionary Strategy for HPO</a:t>
            </a:r>
          </a:p>
        </p:txBody>
      </p:sp>
      <p:grpSp>
        <p:nvGrpSpPr>
          <p:cNvPr id="6" name="図形グループ 88"/>
          <p:cNvGrpSpPr/>
          <p:nvPr/>
        </p:nvGrpSpPr>
        <p:grpSpPr>
          <a:xfrm rot="1668416">
            <a:off x="4525399" y="1611087"/>
            <a:ext cx="3238329" cy="2145563"/>
            <a:chOff x="23606745" y="8462884"/>
            <a:chExt cx="4049108" cy="1512100"/>
          </a:xfrm>
        </p:grpSpPr>
        <p:sp>
          <p:nvSpPr>
            <p:cNvPr id="12" name="円/楕円 89"/>
            <p:cNvSpPr/>
            <p:nvPr/>
          </p:nvSpPr>
          <p:spPr bwMode="auto">
            <a:xfrm rot="19644629">
              <a:off x="23606745" y="8462884"/>
              <a:ext cx="4049108" cy="1512100"/>
            </a:xfrm>
            <a:prstGeom prst="ellipse">
              <a:avLst/>
            </a:prstGeom>
            <a:solidFill>
              <a:schemeClr val="accent2">
                <a:lumMod val="40000"/>
                <a:lumOff val="60000"/>
              </a:schemeClr>
            </a:solidFill>
            <a:ln>
              <a:solidFill>
                <a:schemeClr val="tx2">
                  <a:lumMod val="20000"/>
                  <a:lumOff val="8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dirty="0"/>
            </a:p>
          </p:txBody>
        </p:sp>
        <p:sp>
          <p:nvSpPr>
            <p:cNvPr id="13" name="円/楕円 90"/>
            <p:cNvSpPr/>
            <p:nvPr/>
          </p:nvSpPr>
          <p:spPr bwMode="auto">
            <a:xfrm rot="19591144">
              <a:off x="24145232" y="8748051"/>
              <a:ext cx="2839416" cy="1060005"/>
            </a:xfrm>
            <a:prstGeom prst="ellipse">
              <a:avLst/>
            </a:prstGeom>
            <a:solidFill>
              <a:srgbClr val="D99694"/>
            </a:solidFill>
            <a:ln>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dirty="0"/>
            </a:p>
          </p:txBody>
        </p:sp>
      </p:grpSp>
      <p:graphicFrame>
        <p:nvGraphicFramePr>
          <p:cNvPr id="7" name="オブジェクト 3"/>
          <p:cNvGraphicFramePr>
            <a:graphicFrameLocks/>
          </p:cNvGraphicFramePr>
          <p:nvPr/>
        </p:nvGraphicFramePr>
        <p:xfrm>
          <a:off x="5707399" y="2206213"/>
          <a:ext cx="701444" cy="795062"/>
        </p:xfrm>
        <a:graphic>
          <a:graphicData uri="http://schemas.openxmlformats.org/presentationml/2006/ole">
            <mc:AlternateContent xmlns:mc="http://schemas.openxmlformats.org/markup-compatibility/2006">
              <mc:Choice xmlns:v="urn:schemas-microsoft-com:vml" Requires="v">
                <p:oleObj name="Equation" r:id="rId2" imgW="152400" imgH="203200" progId="Equation.3">
                  <p:embed/>
                </p:oleObj>
              </mc:Choice>
              <mc:Fallback>
                <p:oleObj name="Equation" r:id="rId2" imgW="152400" imgH="2032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7399" y="2206213"/>
                        <a:ext cx="701444" cy="795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8" name="オブジェクト 12"/>
          <p:cNvGraphicFramePr>
            <a:graphicFrameLocks/>
          </p:cNvGraphicFramePr>
          <p:nvPr/>
        </p:nvGraphicFramePr>
        <p:xfrm>
          <a:off x="5100094" y="2302338"/>
          <a:ext cx="775282" cy="798820"/>
        </p:xfrm>
        <a:graphic>
          <a:graphicData uri="http://schemas.openxmlformats.org/presentationml/2006/ole">
            <mc:AlternateContent xmlns:mc="http://schemas.openxmlformats.org/markup-compatibility/2006">
              <mc:Choice xmlns:v="urn:schemas-microsoft-com:vml" Requires="v">
                <p:oleObj name="数式" r:id="rId4" imgW="177800" imgH="203200" progId="Equation.3">
                  <p:embed/>
                </p:oleObj>
              </mc:Choice>
              <mc:Fallback>
                <p:oleObj name="数式" r:id="rId4" imgW="177800" imgH="203200" progId="Equation.3">
                  <p:embed/>
                  <p:pic>
                    <p:nvPicPr>
                      <p:cNvPr id="0" name=""/>
                      <p:cNvPicPr>
                        <a:picLocks noChangeAspect="1" noChangeArrowheads="1"/>
                      </p:cNvPicPr>
                      <p:nvPr/>
                    </p:nvPicPr>
                    <p:blipFill>
                      <a:blip r:embed="rId5"/>
                      <a:srcRect/>
                      <a:stretch>
                        <a:fillRect/>
                      </a:stretch>
                    </p:blipFill>
                    <p:spPr bwMode="auto">
                      <a:xfrm>
                        <a:off x="5100094" y="2302338"/>
                        <a:ext cx="775282" cy="798820"/>
                      </a:xfrm>
                      <a:prstGeom prst="rect">
                        <a:avLst/>
                      </a:prstGeom>
                      <a:noFill/>
                      <a:ln>
                        <a:noFill/>
                      </a:ln>
                    </p:spPr>
                  </p:pic>
                </p:oleObj>
              </mc:Fallback>
            </mc:AlternateContent>
          </a:graphicData>
        </a:graphic>
      </p:graphicFrame>
      <p:graphicFrame>
        <p:nvGraphicFramePr>
          <p:cNvPr id="9" name="オブジェクト 16"/>
          <p:cNvGraphicFramePr>
            <a:graphicFrameLocks/>
          </p:cNvGraphicFramePr>
          <p:nvPr/>
        </p:nvGraphicFramePr>
        <p:xfrm>
          <a:off x="4749372" y="3771654"/>
          <a:ext cx="701444" cy="798820"/>
        </p:xfrm>
        <a:graphic>
          <a:graphicData uri="http://schemas.openxmlformats.org/presentationml/2006/ole">
            <mc:AlternateContent xmlns:mc="http://schemas.openxmlformats.org/markup-compatibility/2006">
              <mc:Choice xmlns:v="urn:schemas-microsoft-com:vml" Requires="v">
                <p:oleObj name="数式" r:id="rId6" imgW="165100" imgH="215900" progId="Equation.3">
                  <p:embed/>
                </p:oleObj>
              </mc:Choice>
              <mc:Fallback>
                <p:oleObj name="数式" r:id="rId6" imgW="165100" imgH="2159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9372" y="3771654"/>
                        <a:ext cx="701444" cy="798820"/>
                      </a:xfrm>
                      <a:prstGeom prst="rect">
                        <a:avLst/>
                      </a:prstGeom>
                      <a:noFill/>
                      <a:ln>
                        <a:noFill/>
                      </a:ln>
                    </p:spPr>
                  </p:pic>
                </p:oleObj>
              </mc:Fallback>
            </mc:AlternateContent>
          </a:graphicData>
        </a:graphic>
      </p:graphicFrame>
      <p:graphicFrame>
        <p:nvGraphicFramePr>
          <p:cNvPr id="10" name="オブジェクト 19"/>
          <p:cNvGraphicFramePr>
            <a:graphicFrameLocks/>
          </p:cNvGraphicFramePr>
          <p:nvPr/>
        </p:nvGraphicFramePr>
        <p:xfrm>
          <a:off x="5249504" y="2972834"/>
          <a:ext cx="775282" cy="798820"/>
        </p:xfrm>
        <a:graphic>
          <a:graphicData uri="http://schemas.openxmlformats.org/presentationml/2006/ole">
            <mc:AlternateContent xmlns:mc="http://schemas.openxmlformats.org/markup-compatibility/2006">
              <mc:Choice xmlns:v="urn:schemas-microsoft-com:vml" Requires="v">
                <p:oleObj name="数式" r:id="rId8" imgW="177800" imgH="203200" progId="Equation.3">
                  <p:embed/>
                </p:oleObj>
              </mc:Choice>
              <mc:Fallback>
                <p:oleObj name="数式" r:id="rId8" imgW="177800" imgH="203200" progId="Equation.3">
                  <p:embed/>
                  <p:pic>
                    <p:nvPicPr>
                      <p:cNvPr id="0" name=""/>
                      <p:cNvPicPr>
                        <a:picLocks noChangeAspect="1" noChangeArrowheads="1"/>
                      </p:cNvPicPr>
                      <p:nvPr/>
                    </p:nvPicPr>
                    <p:blipFill>
                      <a:blip r:embed="rId9"/>
                      <a:srcRect/>
                      <a:stretch>
                        <a:fillRect/>
                      </a:stretch>
                    </p:blipFill>
                    <p:spPr bwMode="auto">
                      <a:xfrm>
                        <a:off x="5249504" y="2972834"/>
                        <a:ext cx="775282" cy="798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14" name="オブジェクト 12"/>
          <p:cNvGraphicFramePr>
            <a:graphicFrameLocks/>
          </p:cNvGraphicFramePr>
          <p:nvPr/>
        </p:nvGraphicFramePr>
        <p:xfrm>
          <a:off x="3625066" y="4443064"/>
          <a:ext cx="720725" cy="847725"/>
        </p:xfrm>
        <a:graphic>
          <a:graphicData uri="http://schemas.openxmlformats.org/presentationml/2006/ole">
            <mc:AlternateContent xmlns:mc="http://schemas.openxmlformats.org/markup-compatibility/2006">
              <mc:Choice xmlns:v="urn:schemas-microsoft-com:vml" Requires="v">
                <p:oleObj name="Equation" r:id="rId10" imgW="165100" imgH="215900" progId="Equation.3">
                  <p:embed/>
                </p:oleObj>
              </mc:Choice>
              <mc:Fallback>
                <p:oleObj name="Equation" r:id="rId10" imgW="165100" imgH="215900" progId="Equation.3">
                  <p:embed/>
                  <p:pic>
                    <p:nvPicPr>
                      <p:cNvPr id="0" name=""/>
                      <p:cNvPicPr>
                        <a:picLocks noChangeAspect="1" noChangeArrowheads="1"/>
                      </p:cNvPicPr>
                      <p:nvPr/>
                    </p:nvPicPr>
                    <p:blipFill>
                      <a:blip r:embed="rId11"/>
                      <a:srcRect/>
                      <a:stretch>
                        <a:fillRect/>
                      </a:stretch>
                    </p:blipFill>
                    <p:spPr bwMode="auto">
                      <a:xfrm>
                        <a:off x="3625066" y="4443064"/>
                        <a:ext cx="720725" cy="847725"/>
                      </a:xfrm>
                      <a:prstGeom prst="rect">
                        <a:avLst/>
                      </a:prstGeom>
                      <a:noFill/>
                      <a:ln>
                        <a:noFill/>
                      </a:ln>
                    </p:spPr>
                  </p:pic>
                </p:oleObj>
              </mc:Fallback>
            </mc:AlternateContent>
          </a:graphicData>
        </a:graphic>
      </p:graphicFrame>
      <p:graphicFrame>
        <p:nvGraphicFramePr>
          <p:cNvPr id="15" name="オブジェクト 12"/>
          <p:cNvGraphicFramePr>
            <a:graphicFrameLocks/>
          </p:cNvGraphicFramePr>
          <p:nvPr/>
        </p:nvGraphicFramePr>
        <p:xfrm>
          <a:off x="6436148" y="2272457"/>
          <a:ext cx="776288" cy="847725"/>
        </p:xfrm>
        <a:graphic>
          <a:graphicData uri="http://schemas.openxmlformats.org/presentationml/2006/ole">
            <mc:AlternateContent xmlns:mc="http://schemas.openxmlformats.org/markup-compatibility/2006">
              <mc:Choice xmlns:v="urn:schemas-microsoft-com:vml" Requires="v">
                <p:oleObj name="Equation" r:id="rId12" imgW="177800" imgH="215900" progId="Equation.3">
                  <p:embed/>
                </p:oleObj>
              </mc:Choice>
              <mc:Fallback>
                <p:oleObj name="Equation" r:id="rId12" imgW="177800" imgH="215900" progId="Equation.3">
                  <p:embed/>
                  <p:pic>
                    <p:nvPicPr>
                      <p:cNvPr id="0" name=""/>
                      <p:cNvPicPr>
                        <a:picLocks noChangeAspect="1" noChangeArrowheads="1"/>
                      </p:cNvPicPr>
                      <p:nvPr/>
                    </p:nvPicPr>
                    <p:blipFill>
                      <a:blip r:embed="rId13"/>
                      <a:srcRect/>
                      <a:stretch>
                        <a:fillRect/>
                      </a:stretch>
                    </p:blipFill>
                    <p:spPr bwMode="auto">
                      <a:xfrm>
                        <a:off x="6436148" y="2272457"/>
                        <a:ext cx="776288" cy="847725"/>
                      </a:xfrm>
                      <a:prstGeom prst="rect">
                        <a:avLst/>
                      </a:prstGeom>
                      <a:noFill/>
                      <a:ln>
                        <a:noFill/>
                      </a:ln>
                    </p:spPr>
                  </p:pic>
                </p:oleObj>
              </mc:Fallback>
            </mc:AlternateContent>
          </a:graphicData>
        </a:graphic>
      </p:graphicFrame>
      <p:sp>
        <p:nvSpPr>
          <p:cNvPr id="17" name="TextBox 16"/>
          <p:cNvSpPr txBox="1"/>
          <p:nvPr/>
        </p:nvSpPr>
        <p:spPr>
          <a:xfrm>
            <a:off x="1792417" y="6078954"/>
            <a:ext cx="2641543" cy="646331"/>
          </a:xfrm>
          <a:prstGeom prst="rect">
            <a:avLst/>
          </a:prstGeom>
          <a:noFill/>
        </p:spPr>
        <p:txBody>
          <a:bodyPr wrap="none" rtlCol="0">
            <a:spAutoFit/>
          </a:bodyPr>
          <a:lstStyle/>
          <a:p>
            <a:r>
              <a:rPr lang="en-US" sz="3600" dirty="0"/>
              <a:t>Generation 1</a:t>
            </a:r>
          </a:p>
        </p:txBody>
      </p:sp>
      <p:sp>
        <p:nvSpPr>
          <p:cNvPr id="20" name="TextBox 19"/>
          <p:cNvSpPr txBox="1"/>
          <p:nvPr/>
        </p:nvSpPr>
        <p:spPr>
          <a:xfrm>
            <a:off x="7499319" y="4699939"/>
            <a:ext cx="4622252" cy="1938992"/>
          </a:xfrm>
          <a:prstGeom prst="rect">
            <a:avLst/>
          </a:prstGeom>
          <a:noFill/>
        </p:spPr>
        <p:txBody>
          <a:bodyPr wrap="square" rtlCol="0">
            <a:spAutoFit/>
          </a:bodyPr>
          <a:lstStyle/>
          <a:p>
            <a:pPr marL="342900" indent="-342900">
              <a:buAutoNum type="arabicPeriod"/>
            </a:pPr>
            <a:r>
              <a:rPr lang="en-US" sz="2400" dirty="0">
                <a:solidFill>
                  <a:schemeClr val="accent1"/>
                </a:solidFill>
              </a:rPr>
              <a:t>Start with a population of “individuals”, each representing a </a:t>
            </a:r>
            <a:r>
              <a:rPr lang="en-US" sz="2400" dirty="0" err="1">
                <a:solidFill>
                  <a:schemeClr val="accent1"/>
                </a:solidFill>
              </a:rPr>
              <a:t>hyperparameter</a:t>
            </a:r>
            <a:r>
              <a:rPr lang="en-US" sz="2400" dirty="0">
                <a:solidFill>
                  <a:schemeClr val="accent1"/>
                </a:solidFill>
              </a:rPr>
              <a:t> setting</a:t>
            </a:r>
          </a:p>
          <a:p>
            <a:pPr marL="342900" indent="-342900">
              <a:buAutoNum type="arabicPeriod"/>
            </a:pPr>
            <a:r>
              <a:rPr lang="en-US" sz="2400" dirty="0">
                <a:solidFill>
                  <a:schemeClr val="accent1"/>
                </a:solidFill>
              </a:rPr>
              <a:t>The “fittest” ones (high </a:t>
            </a:r>
            <a:r>
              <a:rPr lang="en-US" sz="2400" b="1" dirty="0">
                <a:solidFill>
                  <a:schemeClr val="accent1"/>
                </a:solidFill>
              </a:rPr>
              <a:t>f(x)</a:t>
            </a:r>
            <a:r>
              <a:rPr lang="en-US" sz="2400" dirty="0">
                <a:solidFill>
                  <a:schemeClr val="accent1"/>
                </a:solidFill>
              </a:rPr>
              <a:t>) survive and produce offspring</a:t>
            </a:r>
          </a:p>
        </p:txBody>
      </p:sp>
      <p:sp>
        <p:nvSpPr>
          <p:cNvPr id="3" name="Slide Number Placeholder 2"/>
          <p:cNvSpPr>
            <a:spLocks noGrp="1"/>
          </p:cNvSpPr>
          <p:nvPr>
            <p:ph type="sldNum" sz="quarter" idx="12"/>
          </p:nvPr>
        </p:nvSpPr>
        <p:spPr/>
        <p:txBody>
          <a:bodyPr/>
          <a:lstStyle/>
          <a:p>
            <a:fld id="{7AEC2905-5512-B149-B940-0191064904E0}" type="slidenum">
              <a:rPr lang="en-US" smtClean="0"/>
              <a:t>20</a:t>
            </a:fld>
            <a:endParaRPr lang="en-US"/>
          </a:p>
        </p:txBody>
      </p:sp>
    </p:spTree>
    <p:extLst>
      <p:ext uri="{BB962C8B-B14F-4D97-AF65-F5344CB8AC3E}">
        <p14:creationId xmlns:p14="http://schemas.microsoft.com/office/powerpoint/2010/main" val="214136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図形グループ 88"/>
          <p:cNvGrpSpPr/>
          <p:nvPr/>
        </p:nvGrpSpPr>
        <p:grpSpPr>
          <a:xfrm rot="20506894">
            <a:off x="3722186" y="2969108"/>
            <a:ext cx="3300660" cy="1289413"/>
            <a:chOff x="23606745" y="8462884"/>
            <a:chExt cx="4049108" cy="1512100"/>
          </a:xfrm>
        </p:grpSpPr>
        <p:sp>
          <p:nvSpPr>
            <p:cNvPr id="18" name="円/楕円 89"/>
            <p:cNvSpPr/>
            <p:nvPr/>
          </p:nvSpPr>
          <p:spPr bwMode="auto">
            <a:xfrm rot="19644629">
              <a:off x="23606745" y="8462884"/>
              <a:ext cx="4049108" cy="1512100"/>
            </a:xfrm>
            <a:prstGeom prst="ellipse">
              <a:avLst/>
            </a:prstGeom>
            <a:solidFill>
              <a:schemeClr val="accent2">
                <a:lumMod val="40000"/>
                <a:lumOff val="60000"/>
              </a:schemeClr>
            </a:solidFill>
            <a:ln>
              <a:solidFill>
                <a:schemeClr val="tx2">
                  <a:lumMod val="20000"/>
                  <a:lumOff val="8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dirty="0"/>
            </a:p>
          </p:txBody>
        </p:sp>
        <p:sp>
          <p:nvSpPr>
            <p:cNvPr id="19" name="円/楕円 90"/>
            <p:cNvSpPr/>
            <p:nvPr/>
          </p:nvSpPr>
          <p:spPr bwMode="auto">
            <a:xfrm rot="19591144">
              <a:off x="24145232" y="8748051"/>
              <a:ext cx="2839416" cy="1060005"/>
            </a:xfrm>
            <a:prstGeom prst="ellipse">
              <a:avLst/>
            </a:prstGeom>
            <a:solidFill>
              <a:srgbClr val="D99694"/>
            </a:solidFill>
            <a:ln>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dirty="0"/>
            </a:p>
          </p:txBody>
        </p:sp>
      </p:grpSp>
      <p:sp>
        <p:nvSpPr>
          <p:cNvPr id="2" name="Title 1"/>
          <p:cNvSpPr>
            <a:spLocks noGrp="1"/>
          </p:cNvSpPr>
          <p:nvPr>
            <p:ph type="title"/>
          </p:nvPr>
        </p:nvSpPr>
        <p:spPr/>
        <p:txBody>
          <a:bodyPr/>
          <a:lstStyle/>
          <a:p>
            <a:r>
              <a:rPr lang="en-US" dirty="0"/>
              <a:t>Evolutionary Strategy for HPO</a:t>
            </a:r>
          </a:p>
        </p:txBody>
      </p:sp>
      <p:grpSp>
        <p:nvGrpSpPr>
          <p:cNvPr id="6" name="図形グループ 88"/>
          <p:cNvGrpSpPr/>
          <p:nvPr/>
        </p:nvGrpSpPr>
        <p:grpSpPr>
          <a:xfrm rot="1668416">
            <a:off x="4525399" y="1611087"/>
            <a:ext cx="3238329" cy="2145563"/>
            <a:chOff x="23606745" y="8462884"/>
            <a:chExt cx="4049108" cy="1512100"/>
          </a:xfrm>
        </p:grpSpPr>
        <p:sp>
          <p:nvSpPr>
            <p:cNvPr id="12" name="円/楕円 89"/>
            <p:cNvSpPr/>
            <p:nvPr/>
          </p:nvSpPr>
          <p:spPr bwMode="auto">
            <a:xfrm rot="19644629">
              <a:off x="23606745" y="8462884"/>
              <a:ext cx="4049108" cy="1512100"/>
            </a:xfrm>
            <a:prstGeom prst="ellipse">
              <a:avLst/>
            </a:prstGeom>
            <a:solidFill>
              <a:schemeClr val="accent2">
                <a:lumMod val="40000"/>
                <a:lumOff val="60000"/>
              </a:schemeClr>
            </a:solidFill>
            <a:ln>
              <a:solidFill>
                <a:schemeClr val="tx2">
                  <a:lumMod val="20000"/>
                  <a:lumOff val="8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dirty="0"/>
            </a:p>
          </p:txBody>
        </p:sp>
        <p:sp>
          <p:nvSpPr>
            <p:cNvPr id="13" name="円/楕円 90"/>
            <p:cNvSpPr/>
            <p:nvPr/>
          </p:nvSpPr>
          <p:spPr bwMode="auto">
            <a:xfrm rot="19591144">
              <a:off x="24145232" y="8748051"/>
              <a:ext cx="2839416" cy="1060005"/>
            </a:xfrm>
            <a:prstGeom prst="ellipse">
              <a:avLst/>
            </a:prstGeom>
            <a:solidFill>
              <a:srgbClr val="D99694"/>
            </a:solidFill>
            <a:ln>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dirty="0"/>
            </a:p>
          </p:txBody>
        </p:sp>
      </p:grpSp>
      <p:graphicFrame>
        <p:nvGraphicFramePr>
          <p:cNvPr id="7" name="オブジェクト 3"/>
          <p:cNvGraphicFramePr>
            <a:graphicFrameLocks/>
          </p:cNvGraphicFramePr>
          <p:nvPr/>
        </p:nvGraphicFramePr>
        <p:xfrm>
          <a:off x="6058121" y="1782350"/>
          <a:ext cx="701444" cy="795062"/>
        </p:xfrm>
        <a:graphic>
          <a:graphicData uri="http://schemas.openxmlformats.org/presentationml/2006/ole">
            <mc:AlternateContent xmlns:mc="http://schemas.openxmlformats.org/markup-compatibility/2006">
              <mc:Choice xmlns:v="urn:schemas-microsoft-com:vml" Requires="v">
                <p:oleObj name="Equation" r:id="rId2" imgW="152400" imgH="203200" progId="Equation.3">
                  <p:embed/>
                </p:oleObj>
              </mc:Choice>
              <mc:Fallback>
                <p:oleObj name="Equation" r:id="rId2" imgW="152400" imgH="2032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8121" y="1782350"/>
                        <a:ext cx="701444" cy="795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8" name="オブジェクト 12"/>
          <p:cNvGraphicFramePr>
            <a:graphicFrameLocks/>
          </p:cNvGraphicFramePr>
          <p:nvPr/>
        </p:nvGraphicFramePr>
        <p:xfrm>
          <a:off x="5775939" y="2302338"/>
          <a:ext cx="775282" cy="798820"/>
        </p:xfrm>
        <a:graphic>
          <a:graphicData uri="http://schemas.openxmlformats.org/presentationml/2006/ole">
            <mc:AlternateContent xmlns:mc="http://schemas.openxmlformats.org/markup-compatibility/2006">
              <mc:Choice xmlns:v="urn:schemas-microsoft-com:vml" Requires="v">
                <p:oleObj name="数式" r:id="rId4" imgW="177800" imgH="203200" progId="Equation.3">
                  <p:embed/>
                </p:oleObj>
              </mc:Choice>
              <mc:Fallback>
                <p:oleObj name="数式" r:id="rId4" imgW="177800" imgH="203200" progId="Equation.3">
                  <p:embed/>
                  <p:pic>
                    <p:nvPicPr>
                      <p:cNvPr id="0" name=""/>
                      <p:cNvPicPr>
                        <a:picLocks noChangeAspect="1" noChangeArrowheads="1"/>
                      </p:cNvPicPr>
                      <p:nvPr/>
                    </p:nvPicPr>
                    <p:blipFill>
                      <a:blip r:embed="rId5"/>
                      <a:srcRect/>
                      <a:stretch>
                        <a:fillRect/>
                      </a:stretch>
                    </p:blipFill>
                    <p:spPr bwMode="auto">
                      <a:xfrm>
                        <a:off x="5775939" y="2302338"/>
                        <a:ext cx="775282" cy="798820"/>
                      </a:xfrm>
                      <a:prstGeom prst="rect">
                        <a:avLst/>
                      </a:prstGeom>
                      <a:noFill/>
                      <a:ln>
                        <a:noFill/>
                      </a:ln>
                    </p:spPr>
                  </p:pic>
                </p:oleObj>
              </mc:Fallback>
            </mc:AlternateContent>
          </a:graphicData>
        </a:graphic>
      </p:graphicFrame>
      <p:graphicFrame>
        <p:nvGraphicFramePr>
          <p:cNvPr id="10" name="オブジェクト 19"/>
          <p:cNvGraphicFramePr>
            <a:graphicFrameLocks/>
          </p:cNvGraphicFramePr>
          <p:nvPr/>
        </p:nvGraphicFramePr>
        <p:xfrm>
          <a:off x="4474222" y="2090886"/>
          <a:ext cx="775282" cy="798820"/>
        </p:xfrm>
        <a:graphic>
          <a:graphicData uri="http://schemas.openxmlformats.org/presentationml/2006/ole">
            <mc:AlternateContent xmlns:mc="http://schemas.openxmlformats.org/markup-compatibility/2006">
              <mc:Choice xmlns:v="urn:schemas-microsoft-com:vml" Requires="v">
                <p:oleObj name="数式" r:id="rId6" imgW="177800" imgH="203200" progId="Equation.3">
                  <p:embed/>
                </p:oleObj>
              </mc:Choice>
              <mc:Fallback>
                <p:oleObj name="数式" r:id="rId6" imgW="177800" imgH="203200" progId="Equation.3">
                  <p:embed/>
                  <p:pic>
                    <p:nvPicPr>
                      <p:cNvPr id="0" name=""/>
                      <p:cNvPicPr>
                        <a:picLocks noChangeAspect="1" noChangeArrowheads="1"/>
                      </p:cNvPicPr>
                      <p:nvPr/>
                    </p:nvPicPr>
                    <p:blipFill>
                      <a:blip r:embed="rId7"/>
                      <a:srcRect/>
                      <a:stretch>
                        <a:fillRect/>
                      </a:stretch>
                    </p:blipFill>
                    <p:spPr bwMode="auto">
                      <a:xfrm>
                        <a:off x="4474222" y="2090886"/>
                        <a:ext cx="775282" cy="798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14" name="オブジェクト 12"/>
          <p:cNvGraphicFramePr>
            <a:graphicFrameLocks/>
          </p:cNvGraphicFramePr>
          <p:nvPr/>
        </p:nvGraphicFramePr>
        <p:xfrm>
          <a:off x="5238656" y="1782351"/>
          <a:ext cx="720725" cy="847725"/>
        </p:xfrm>
        <a:graphic>
          <a:graphicData uri="http://schemas.openxmlformats.org/presentationml/2006/ole">
            <mc:AlternateContent xmlns:mc="http://schemas.openxmlformats.org/markup-compatibility/2006">
              <mc:Choice xmlns:v="urn:schemas-microsoft-com:vml" Requires="v">
                <p:oleObj name="Equation" r:id="rId8" imgW="165100" imgH="215900" progId="Equation.3">
                  <p:embed/>
                </p:oleObj>
              </mc:Choice>
              <mc:Fallback>
                <p:oleObj name="Equation" r:id="rId8" imgW="165100" imgH="215900" progId="Equation.3">
                  <p:embed/>
                  <p:pic>
                    <p:nvPicPr>
                      <p:cNvPr id="0" name=""/>
                      <p:cNvPicPr>
                        <a:picLocks noChangeAspect="1" noChangeArrowheads="1"/>
                      </p:cNvPicPr>
                      <p:nvPr/>
                    </p:nvPicPr>
                    <p:blipFill>
                      <a:blip r:embed="rId9"/>
                      <a:srcRect/>
                      <a:stretch>
                        <a:fillRect/>
                      </a:stretch>
                    </p:blipFill>
                    <p:spPr bwMode="auto">
                      <a:xfrm>
                        <a:off x="5238656" y="1782351"/>
                        <a:ext cx="720725" cy="847725"/>
                      </a:xfrm>
                      <a:prstGeom prst="rect">
                        <a:avLst/>
                      </a:prstGeom>
                      <a:noFill/>
                      <a:ln>
                        <a:noFill/>
                      </a:ln>
                    </p:spPr>
                  </p:pic>
                </p:oleObj>
              </mc:Fallback>
            </mc:AlternateContent>
          </a:graphicData>
        </a:graphic>
      </p:graphicFrame>
      <p:sp>
        <p:nvSpPr>
          <p:cNvPr id="17" name="TextBox 16"/>
          <p:cNvSpPr txBox="1"/>
          <p:nvPr/>
        </p:nvSpPr>
        <p:spPr>
          <a:xfrm>
            <a:off x="1792417" y="6078954"/>
            <a:ext cx="2641543" cy="646331"/>
          </a:xfrm>
          <a:prstGeom prst="rect">
            <a:avLst/>
          </a:prstGeom>
          <a:noFill/>
        </p:spPr>
        <p:txBody>
          <a:bodyPr wrap="none" rtlCol="0">
            <a:spAutoFit/>
          </a:bodyPr>
          <a:lstStyle/>
          <a:p>
            <a:r>
              <a:rPr lang="en-US" sz="3600" dirty="0"/>
              <a:t>Generation 2</a:t>
            </a:r>
          </a:p>
        </p:txBody>
      </p:sp>
      <p:grpSp>
        <p:nvGrpSpPr>
          <p:cNvPr id="20" name="図形グループ 88"/>
          <p:cNvGrpSpPr/>
          <p:nvPr/>
        </p:nvGrpSpPr>
        <p:grpSpPr>
          <a:xfrm rot="1668416">
            <a:off x="6770877" y="1632579"/>
            <a:ext cx="1590836" cy="2345181"/>
            <a:chOff x="23606745" y="8462884"/>
            <a:chExt cx="4049108" cy="1512100"/>
          </a:xfrm>
        </p:grpSpPr>
        <p:sp>
          <p:nvSpPr>
            <p:cNvPr id="21" name="円/楕円 89"/>
            <p:cNvSpPr/>
            <p:nvPr/>
          </p:nvSpPr>
          <p:spPr bwMode="auto">
            <a:xfrm rot="19644629">
              <a:off x="23606745" y="8462884"/>
              <a:ext cx="4049108" cy="1512100"/>
            </a:xfrm>
            <a:prstGeom prst="ellipse">
              <a:avLst/>
            </a:prstGeom>
            <a:solidFill>
              <a:schemeClr val="accent2">
                <a:lumMod val="40000"/>
                <a:lumOff val="60000"/>
              </a:schemeClr>
            </a:solidFill>
            <a:ln>
              <a:solidFill>
                <a:schemeClr val="tx2">
                  <a:lumMod val="20000"/>
                  <a:lumOff val="8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dirty="0"/>
            </a:p>
          </p:txBody>
        </p:sp>
        <p:sp>
          <p:nvSpPr>
            <p:cNvPr id="22" name="円/楕円 90"/>
            <p:cNvSpPr/>
            <p:nvPr/>
          </p:nvSpPr>
          <p:spPr bwMode="auto">
            <a:xfrm rot="19591144">
              <a:off x="24145232" y="8748051"/>
              <a:ext cx="2839416" cy="1060005"/>
            </a:xfrm>
            <a:prstGeom prst="ellipse">
              <a:avLst/>
            </a:prstGeom>
            <a:solidFill>
              <a:srgbClr val="D99694"/>
            </a:solidFill>
            <a:ln>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dirty="0"/>
            </a:p>
          </p:txBody>
        </p:sp>
      </p:grpSp>
      <p:graphicFrame>
        <p:nvGraphicFramePr>
          <p:cNvPr id="15" name="オブジェクト 12"/>
          <p:cNvGraphicFramePr>
            <a:graphicFrameLocks/>
          </p:cNvGraphicFramePr>
          <p:nvPr/>
        </p:nvGraphicFramePr>
        <p:xfrm>
          <a:off x="6946568" y="2577413"/>
          <a:ext cx="776288" cy="847725"/>
        </p:xfrm>
        <a:graphic>
          <a:graphicData uri="http://schemas.openxmlformats.org/presentationml/2006/ole">
            <mc:AlternateContent xmlns:mc="http://schemas.openxmlformats.org/markup-compatibility/2006">
              <mc:Choice xmlns:v="urn:schemas-microsoft-com:vml" Requires="v">
                <p:oleObj name="Equation" r:id="rId10" imgW="177800" imgH="215900" progId="Equation.3">
                  <p:embed/>
                </p:oleObj>
              </mc:Choice>
              <mc:Fallback>
                <p:oleObj name="Equation" r:id="rId10" imgW="177800" imgH="215900" progId="Equation.3">
                  <p:embed/>
                  <p:pic>
                    <p:nvPicPr>
                      <p:cNvPr id="0" name=""/>
                      <p:cNvPicPr>
                        <a:picLocks noChangeAspect="1" noChangeArrowheads="1"/>
                      </p:cNvPicPr>
                      <p:nvPr/>
                    </p:nvPicPr>
                    <p:blipFill>
                      <a:blip r:embed="rId11"/>
                      <a:srcRect/>
                      <a:stretch>
                        <a:fillRect/>
                      </a:stretch>
                    </p:blipFill>
                    <p:spPr bwMode="auto">
                      <a:xfrm>
                        <a:off x="6946568" y="2577413"/>
                        <a:ext cx="776288" cy="847725"/>
                      </a:xfrm>
                      <a:prstGeom prst="rect">
                        <a:avLst/>
                      </a:prstGeom>
                      <a:noFill/>
                      <a:ln>
                        <a:noFill/>
                      </a:ln>
                    </p:spPr>
                  </p:pic>
                </p:oleObj>
              </mc:Fallback>
            </mc:AlternateContent>
          </a:graphicData>
        </a:graphic>
      </p:graphicFrame>
      <p:graphicFrame>
        <p:nvGraphicFramePr>
          <p:cNvPr id="9" name="オブジェクト 16"/>
          <p:cNvGraphicFramePr>
            <a:graphicFrameLocks/>
          </p:cNvGraphicFramePr>
          <p:nvPr/>
        </p:nvGraphicFramePr>
        <p:xfrm>
          <a:off x="7144731" y="1902928"/>
          <a:ext cx="701444" cy="798820"/>
        </p:xfrm>
        <a:graphic>
          <a:graphicData uri="http://schemas.openxmlformats.org/presentationml/2006/ole">
            <mc:AlternateContent xmlns:mc="http://schemas.openxmlformats.org/markup-compatibility/2006">
              <mc:Choice xmlns:v="urn:schemas-microsoft-com:vml" Requires="v">
                <p:oleObj name="数式" r:id="rId12" imgW="165100" imgH="215900" progId="Equation.3">
                  <p:embed/>
                </p:oleObj>
              </mc:Choice>
              <mc:Fallback>
                <p:oleObj name="数式" r:id="rId12" imgW="165100" imgH="2159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44731" y="1902928"/>
                        <a:ext cx="701444" cy="798820"/>
                      </a:xfrm>
                      <a:prstGeom prst="rect">
                        <a:avLst/>
                      </a:prstGeom>
                      <a:noFill/>
                      <a:ln>
                        <a:noFill/>
                      </a:ln>
                    </p:spPr>
                  </p:pic>
                </p:oleObj>
              </mc:Fallback>
            </mc:AlternateContent>
          </a:graphicData>
        </a:graphic>
      </p:graphicFrame>
      <p:sp>
        <p:nvSpPr>
          <p:cNvPr id="23" name="TextBox 22"/>
          <p:cNvSpPr txBox="1"/>
          <p:nvPr/>
        </p:nvSpPr>
        <p:spPr>
          <a:xfrm>
            <a:off x="7499319" y="4699939"/>
            <a:ext cx="4622252" cy="1938992"/>
          </a:xfrm>
          <a:prstGeom prst="rect">
            <a:avLst/>
          </a:prstGeom>
          <a:noFill/>
        </p:spPr>
        <p:txBody>
          <a:bodyPr wrap="square" rtlCol="0">
            <a:spAutoFit/>
          </a:bodyPr>
          <a:lstStyle/>
          <a:p>
            <a:pPr marL="342900" indent="-342900">
              <a:buAutoNum type="arabicPeriod"/>
            </a:pPr>
            <a:r>
              <a:rPr lang="en-US" sz="2400" dirty="0">
                <a:solidFill>
                  <a:schemeClr val="accent1"/>
                </a:solidFill>
              </a:rPr>
              <a:t>Start with a population of “individuals”, each representing a </a:t>
            </a:r>
            <a:r>
              <a:rPr lang="en-US" sz="2400" dirty="0" err="1">
                <a:solidFill>
                  <a:schemeClr val="accent1"/>
                </a:solidFill>
              </a:rPr>
              <a:t>hyperparameter</a:t>
            </a:r>
            <a:r>
              <a:rPr lang="en-US" sz="2400" dirty="0">
                <a:solidFill>
                  <a:schemeClr val="accent1"/>
                </a:solidFill>
              </a:rPr>
              <a:t> setting</a:t>
            </a:r>
          </a:p>
          <a:p>
            <a:pPr marL="342900" indent="-342900">
              <a:buAutoNum type="arabicPeriod"/>
            </a:pPr>
            <a:r>
              <a:rPr lang="en-US" sz="2400" dirty="0">
                <a:solidFill>
                  <a:schemeClr val="accent1"/>
                </a:solidFill>
              </a:rPr>
              <a:t>The “fittest” ones (high </a:t>
            </a:r>
            <a:r>
              <a:rPr lang="en-US" sz="2400" b="1" dirty="0">
                <a:solidFill>
                  <a:schemeClr val="accent1"/>
                </a:solidFill>
              </a:rPr>
              <a:t>f(x)</a:t>
            </a:r>
            <a:r>
              <a:rPr lang="en-US" sz="2400" dirty="0">
                <a:solidFill>
                  <a:schemeClr val="accent1"/>
                </a:solidFill>
              </a:rPr>
              <a:t>) survive and produce offspring</a:t>
            </a:r>
          </a:p>
        </p:txBody>
      </p:sp>
      <p:sp>
        <p:nvSpPr>
          <p:cNvPr id="3" name="Slide Number Placeholder 2"/>
          <p:cNvSpPr>
            <a:spLocks noGrp="1"/>
          </p:cNvSpPr>
          <p:nvPr>
            <p:ph type="sldNum" sz="quarter" idx="12"/>
          </p:nvPr>
        </p:nvSpPr>
        <p:spPr/>
        <p:txBody>
          <a:bodyPr/>
          <a:lstStyle/>
          <a:p>
            <a:fld id="{7AEC2905-5512-B149-B940-0191064904E0}" type="slidenum">
              <a:rPr lang="en-US" smtClean="0"/>
              <a:t>21</a:t>
            </a:fld>
            <a:endParaRPr lang="en-US"/>
          </a:p>
        </p:txBody>
      </p:sp>
    </p:spTree>
    <p:extLst>
      <p:ext uri="{BB962C8B-B14F-4D97-AF65-F5344CB8AC3E}">
        <p14:creationId xmlns:p14="http://schemas.microsoft.com/office/powerpoint/2010/main" val="145338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Content Placeholder 6" descr="latex-image-1.pdf">
            <a:extLst>
              <a:ext uri="{FF2B5EF4-FFF2-40B4-BE49-F238E27FC236}">
                <a16:creationId xmlns:a16="http://schemas.microsoft.com/office/drawing/2014/main" id="{31DDBCB4-E204-584C-8400-C41400109B39}"/>
              </a:ext>
            </a:extLst>
          </p:cNvPr>
          <p:cNvPicPr>
            <a:picLocks noChangeAspect="1"/>
          </p:cNvPicPr>
          <p:nvPr/>
        </p:nvPicPr>
        <p:blipFill>
          <a:blip r:embed="rId3">
            <a:extLst>
              <a:ext uri="{28A0092B-C50C-407E-A947-70E740481C1C}">
                <a14:useLocalDpi xmlns:a14="http://schemas.microsoft.com/office/drawing/2010/main" val="0"/>
              </a:ext>
            </a:extLst>
          </a:blip>
          <a:srcRect t="-101239" b="-101239"/>
          <a:stretch>
            <a:fillRect/>
          </a:stretch>
        </p:blipFill>
        <p:spPr>
          <a:xfrm>
            <a:off x="2294345" y="3820869"/>
            <a:ext cx="6550888" cy="3602736"/>
          </a:xfrm>
          <a:prstGeom prst="rect">
            <a:avLst/>
          </a:prstGeom>
        </p:spPr>
      </p:pic>
      <p:grpSp>
        <p:nvGrpSpPr>
          <p:cNvPr id="16" name="図形グループ 88"/>
          <p:cNvGrpSpPr/>
          <p:nvPr/>
        </p:nvGrpSpPr>
        <p:grpSpPr>
          <a:xfrm rot="20506894">
            <a:off x="3722186" y="2969108"/>
            <a:ext cx="3300660" cy="1289413"/>
            <a:chOff x="23606745" y="8462884"/>
            <a:chExt cx="4049108" cy="1512100"/>
          </a:xfrm>
        </p:grpSpPr>
        <p:sp>
          <p:nvSpPr>
            <p:cNvPr id="18" name="円/楕円 89"/>
            <p:cNvSpPr/>
            <p:nvPr/>
          </p:nvSpPr>
          <p:spPr bwMode="auto">
            <a:xfrm rot="19644629">
              <a:off x="23606745" y="8462884"/>
              <a:ext cx="4049108" cy="1512100"/>
            </a:xfrm>
            <a:prstGeom prst="ellipse">
              <a:avLst/>
            </a:prstGeom>
            <a:solidFill>
              <a:schemeClr val="accent2">
                <a:lumMod val="40000"/>
                <a:lumOff val="60000"/>
              </a:schemeClr>
            </a:solidFill>
            <a:ln>
              <a:solidFill>
                <a:schemeClr val="tx2">
                  <a:lumMod val="20000"/>
                  <a:lumOff val="8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dirty="0"/>
            </a:p>
          </p:txBody>
        </p:sp>
        <p:sp>
          <p:nvSpPr>
            <p:cNvPr id="19" name="円/楕円 90"/>
            <p:cNvSpPr/>
            <p:nvPr/>
          </p:nvSpPr>
          <p:spPr bwMode="auto">
            <a:xfrm rot="19591144">
              <a:off x="24145232" y="8748051"/>
              <a:ext cx="2839416" cy="1060005"/>
            </a:xfrm>
            <a:prstGeom prst="ellipse">
              <a:avLst/>
            </a:prstGeom>
            <a:solidFill>
              <a:srgbClr val="D99694"/>
            </a:solidFill>
            <a:ln>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dirty="0"/>
            </a:p>
          </p:txBody>
        </p:sp>
      </p:grpSp>
      <p:sp>
        <p:nvSpPr>
          <p:cNvPr id="2" name="Title 1"/>
          <p:cNvSpPr>
            <a:spLocks noGrp="1"/>
          </p:cNvSpPr>
          <p:nvPr>
            <p:ph type="title"/>
          </p:nvPr>
        </p:nvSpPr>
        <p:spPr/>
        <p:txBody>
          <a:bodyPr/>
          <a:lstStyle/>
          <a:p>
            <a:r>
              <a:rPr lang="en-US" dirty="0"/>
              <a:t>Estimating the search distribution</a:t>
            </a:r>
          </a:p>
        </p:txBody>
      </p:sp>
      <p:sp>
        <p:nvSpPr>
          <p:cNvPr id="4" name="Slide Number Placeholder 3"/>
          <p:cNvSpPr>
            <a:spLocks noGrp="1"/>
          </p:cNvSpPr>
          <p:nvPr>
            <p:ph type="sldNum" sz="quarter" idx="12"/>
          </p:nvPr>
        </p:nvSpPr>
        <p:spPr/>
        <p:txBody>
          <a:bodyPr/>
          <a:lstStyle/>
          <a:p>
            <a:fld id="{7DC7F3BB-991E-F747-A296-6E32DD010A15}" type="slidenum">
              <a:rPr lang="en-US" smtClean="0"/>
              <a:t>22</a:t>
            </a:fld>
            <a:endParaRPr lang="en-US"/>
          </a:p>
        </p:txBody>
      </p:sp>
      <p:grpSp>
        <p:nvGrpSpPr>
          <p:cNvPr id="6" name="図形グループ 88"/>
          <p:cNvGrpSpPr/>
          <p:nvPr/>
        </p:nvGrpSpPr>
        <p:grpSpPr>
          <a:xfrm rot="1668416">
            <a:off x="4525399" y="1611087"/>
            <a:ext cx="3238329" cy="2145563"/>
            <a:chOff x="23606745" y="8462884"/>
            <a:chExt cx="4049108" cy="1512100"/>
          </a:xfrm>
        </p:grpSpPr>
        <p:sp>
          <p:nvSpPr>
            <p:cNvPr id="12" name="円/楕円 89"/>
            <p:cNvSpPr/>
            <p:nvPr/>
          </p:nvSpPr>
          <p:spPr bwMode="auto">
            <a:xfrm rot="19644629">
              <a:off x="23606745" y="8462884"/>
              <a:ext cx="4049108" cy="1512100"/>
            </a:xfrm>
            <a:prstGeom prst="ellipse">
              <a:avLst/>
            </a:prstGeom>
            <a:solidFill>
              <a:schemeClr val="accent2">
                <a:lumMod val="40000"/>
                <a:lumOff val="60000"/>
              </a:schemeClr>
            </a:solidFill>
            <a:ln>
              <a:solidFill>
                <a:schemeClr val="tx2">
                  <a:lumMod val="20000"/>
                  <a:lumOff val="8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dirty="0"/>
            </a:p>
          </p:txBody>
        </p:sp>
        <p:sp>
          <p:nvSpPr>
            <p:cNvPr id="13" name="円/楕円 90"/>
            <p:cNvSpPr/>
            <p:nvPr/>
          </p:nvSpPr>
          <p:spPr bwMode="auto">
            <a:xfrm rot="19591144">
              <a:off x="24145232" y="8748051"/>
              <a:ext cx="2839416" cy="1060005"/>
            </a:xfrm>
            <a:prstGeom prst="ellipse">
              <a:avLst/>
            </a:prstGeom>
            <a:solidFill>
              <a:srgbClr val="D99694"/>
            </a:solidFill>
            <a:ln>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dirty="0"/>
            </a:p>
          </p:txBody>
        </p:sp>
      </p:grpSp>
      <p:grpSp>
        <p:nvGrpSpPr>
          <p:cNvPr id="20" name="図形グループ 88"/>
          <p:cNvGrpSpPr/>
          <p:nvPr/>
        </p:nvGrpSpPr>
        <p:grpSpPr>
          <a:xfrm rot="1668416">
            <a:off x="6770877" y="1632579"/>
            <a:ext cx="1590836" cy="2345181"/>
            <a:chOff x="23606745" y="8462884"/>
            <a:chExt cx="4049108" cy="1512100"/>
          </a:xfrm>
        </p:grpSpPr>
        <p:sp>
          <p:nvSpPr>
            <p:cNvPr id="21" name="円/楕円 89"/>
            <p:cNvSpPr/>
            <p:nvPr/>
          </p:nvSpPr>
          <p:spPr bwMode="auto">
            <a:xfrm rot="19644629">
              <a:off x="23606745" y="8462884"/>
              <a:ext cx="4049108" cy="1512100"/>
            </a:xfrm>
            <a:prstGeom prst="ellipse">
              <a:avLst/>
            </a:prstGeom>
            <a:solidFill>
              <a:schemeClr val="accent2">
                <a:lumMod val="40000"/>
                <a:lumOff val="60000"/>
              </a:schemeClr>
            </a:solidFill>
            <a:ln>
              <a:solidFill>
                <a:schemeClr val="tx2">
                  <a:lumMod val="20000"/>
                  <a:lumOff val="8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dirty="0"/>
            </a:p>
          </p:txBody>
        </p:sp>
        <p:sp>
          <p:nvSpPr>
            <p:cNvPr id="22" name="円/楕円 90"/>
            <p:cNvSpPr/>
            <p:nvPr/>
          </p:nvSpPr>
          <p:spPr bwMode="auto">
            <a:xfrm rot="19591144">
              <a:off x="24145232" y="8748051"/>
              <a:ext cx="2839416" cy="1060005"/>
            </a:xfrm>
            <a:prstGeom prst="ellipse">
              <a:avLst/>
            </a:prstGeom>
            <a:solidFill>
              <a:srgbClr val="D99694"/>
            </a:solidFill>
            <a:ln>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dirty="0"/>
            </a:p>
          </p:txBody>
        </p:sp>
      </p:grpSp>
      <p:cxnSp>
        <p:nvCxnSpPr>
          <p:cNvPr id="11" name="Straight Arrow Connector 10"/>
          <p:cNvCxnSpPr/>
          <p:nvPr/>
        </p:nvCxnSpPr>
        <p:spPr>
          <a:xfrm flipV="1">
            <a:off x="5154707" y="2838825"/>
            <a:ext cx="881529" cy="96622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6036236" y="2838824"/>
            <a:ext cx="1509059"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27" name="Picture 26"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0203" y="2680447"/>
            <a:ext cx="368300" cy="406400"/>
          </a:xfrm>
          <a:prstGeom prst="rect">
            <a:avLst/>
          </a:prstGeom>
        </p:spPr>
      </p:pic>
      <p:pic>
        <p:nvPicPr>
          <p:cNvPr id="28" name="Picture 27"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0474" y="3843992"/>
            <a:ext cx="2540000" cy="469900"/>
          </a:xfrm>
          <a:prstGeom prst="rect">
            <a:avLst/>
          </a:prstGeom>
        </p:spPr>
      </p:pic>
      <p:pic>
        <p:nvPicPr>
          <p:cNvPr id="29" name="Picture 28"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3259" y="2486212"/>
            <a:ext cx="355600" cy="406400"/>
          </a:xfrm>
          <a:prstGeom prst="rect">
            <a:avLst/>
          </a:prstGeom>
        </p:spPr>
      </p:pic>
      <p:pic>
        <p:nvPicPr>
          <p:cNvPr id="30" name="Content Placeholder 6" descr="latex-image-1.pdf"/>
          <p:cNvPicPr>
            <a:picLocks noGrp="1" noChangeAspect="1"/>
          </p:cNvPicPr>
          <p:nvPr>
            <p:ph idx="1"/>
          </p:nvPr>
        </p:nvPicPr>
        <p:blipFill>
          <a:blip r:embed="rId7">
            <a:extLst>
              <a:ext uri="{28A0092B-C50C-407E-A947-70E740481C1C}">
                <a14:useLocalDpi xmlns:a14="http://schemas.microsoft.com/office/drawing/2010/main" val="0"/>
              </a:ext>
            </a:extLst>
          </a:blip>
          <a:srcRect t="-37268" b="-37268"/>
          <a:stretch>
            <a:fillRect/>
          </a:stretch>
        </p:blipFill>
        <p:spPr>
          <a:xfrm>
            <a:off x="388005" y="2185998"/>
            <a:ext cx="3708787" cy="2039690"/>
          </a:xfrm>
        </p:spPr>
      </p:pic>
      <p:sp>
        <p:nvSpPr>
          <p:cNvPr id="26" name="TextBox 25">
            <a:extLst>
              <a:ext uri="{FF2B5EF4-FFF2-40B4-BE49-F238E27FC236}">
                <a16:creationId xmlns:a16="http://schemas.microsoft.com/office/drawing/2014/main" id="{1A68AAFD-98B5-CE45-B15B-80BAF9ECC585}"/>
              </a:ext>
            </a:extLst>
          </p:cNvPr>
          <p:cNvSpPr txBox="1"/>
          <p:nvPr/>
        </p:nvSpPr>
        <p:spPr>
          <a:xfrm>
            <a:off x="6230474" y="6052244"/>
            <a:ext cx="4622099" cy="830997"/>
          </a:xfrm>
          <a:prstGeom prst="rect">
            <a:avLst/>
          </a:prstGeom>
          <a:noFill/>
        </p:spPr>
        <p:txBody>
          <a:bodyPr wrap="none" rtlCol="0">
            <a:spAutoFit/>
          </a:bodyPr>
          <a:lstStyle/>
          <a:p>
            <a:r>
              <a:rPr lang="en-US" sz="2400" dirty="0">
                <a:solidFill>
                  <a:srgbClr val="FF0000"/>
                </a:solidFill>
              </a:rPr>
              <a:t>Weight for individual (</a:t>
            </a:r>
            <a:r>
              <a:rPr lang="en-US" sz="2400" dirty="0" err="1">
                <a:solidFill>
                  <a:srgbClr val="FF0000"/>
                </a:solidFill>
              </a:rPr>
              <a:t>x</a:t>
            </a:r>
            <a:r>
              <a:rPr lang="en-US" sz="2400" baseline="-25000" dirty="0" err="1">
                <a:solidFill>
                  <a:srgbClr val="FF0000"/>
                </a:solidFill>
              </a:rPr>
              <a:t>k</a:t>
            </a:r>
            <a:r>
              <a:rPr lang="en-US" sz="2400" dirty="0">
                <a:solidFill>
                  <a:srgbClr val="FF0000"/>
                </a:solidFill>
              </a:rPr>
              <a:t>, </a:t>
            </a:r>
            <a:r>
              <a:rPr lang="en-US" sz="2400" dirty="0" err="1">
                <a:solidFill>
                  <a:srgbClr val="FF0000"/>
                </a:solidFill>
              </a:rPr>
              <a:t>y</a:t>
            </a:r>
            <a:r>
              <a:rPr lang="en-US" sz="2400" baseline="-25000" dirty="0" err="1">
                <a:solidFill>
                  <a:srgbClr val="FF0000"/>
                </a:solidFill>
              </a:rPr>
              <a:t>k</a:t>
            </a:r>
            <a:r>
              <a:rPr lang="en-US" sz="2400" dirty="0">
                <a:solidFill>
                  <a:srgbClr val="FF0000"/>
                </a:solidFill>
              </a:rPr>
              <a:t>=f(</a:t>
            </a:r>
            <a:r>
              <a:rPr lang="en-US" sz="2400" dirty="0" err="1">
                <a:solidFill>
                  <a:srgbClr val="FF0000"/>
                </a:solidFill>
              </a:rPr>
              <a:t>x</a:t>
            </a:r>
            <a:r>
              <a:rPr lang="en-US" sz="2400" baseline="-25000" dirty="0" err="1">
                <a:solidFill>
                  <a:srgbClr val="FF0000"/>
                </a:solidFill>
              </a:rPr>
              <a:t>k</a:t>
            </a:r>
            <a:r>
              <a:rPr lang="en-US" sz="2400" dirty="0">
                <a:solidFill>
                  <a:srgbClr val="FF0000"/>
                </a:solidFill>
              </a:rPr>
              <a:t>)),</a:t>
            </a:r>
          </a:p>
          <a:p>
            <a:r>
              <a:rPr lang="en-US" sz="2400" dirty="0">
                <a:solidFill>
                  <a:srgbClr val="FF0000"/>
                </a:solidFill>
              </a:rPr>
              <a:t>Better Pareto rank </a:t>
            </a:r>
            <a:r>
              <a:rPr lang="en-US" sz="2400" dirty="0">
                <a:solidFill>
                  <a:srgbClr val="FF0000"/>
                </a:solidFill>
                <a:sym typeface="Wingdings"/>
              </a:rPr>
              <a:t> higher weight</a:t>
            </a:r>
            <a:endParaRPr lang="en-US" sz="2400" dirty="0">
              <a:solidFill>
                <a:srgbClr val="FF0000"/>
              </a:solidFill>
            </a:endParaRPr>
          </a:p>
        </p:txBody>
      </p:sp>
      <p:sp>
        <p:nvSpPr>
          <p:cNvPr id="31" name="TextBox 30">
            <a:extLst>
              <a:ext uri="{FF2B5EF4-FFF2-40B4-BE49-F238E27FC236}">
                <a16:creationId xmlns:a16="http://schemas.microsoft.com/office/drawing/2014/main" id="{1D4D4FDC-E235-FF46-83F4-1F329E21EE79}"/>
              </a:ext>
            </a:extLst>
          </p:cNvPr>
          <p:cNvSpPr txBox="1"/>
          <p:nvPr/>
        </p:nvSpPr>
        <p:spPr>
          <a:xfrm>
            <a:off x="6489769" y="4510385"/>
            <a:ext cx="4213269" cy="461665"/>
          </a:xfrm>
          <a:prstGeom prst="rect">
            <a:avLst/>
          </a:prstGeom>
          <a:noFill/>
        </p:spPr>
        <p:txBody>
          <a:bodyPr wrap="none" rtlCol="0">
            <a:spAutoFit/>
          </a:bodyPr>
          <a:lstStyle/>
          <a:p>
            <a:r>
              <a:rPr lang="en-US" sz="2400" dirty="0">
                <a:solidFill>
                  <a:srgbClr val="FF0000"/>
                </a:solidFill>
              </a:rPr>
              <a:t>Vector from previous mean to </a:t>
            </a:r>
            <a:r>
              <a:rPr lang="en-US" sz="2400" dirty="0" err="1">
                <a:solidFill>
                  <a:srgbClr val="FF0000"/>
                </a:solidFill>
              </a:rPr>
              <a:t>x</a:t>
            </a:r>
            <a:r>
              <a:rPr lang="en-US" sz="2400" baseline="-25000" dirty="0" err="1">
                <a:solidFill>
                  <a:srgbClr val="FF0000"/>
                </a:solidFill>
              </a:rPr>
              <a:t>k</a:t>
            </a:r>
            <a:endParaRPr lang="en-US" sz="2400" baseline="-25000" dirty="0">
              <a:solidFill>
                <a:srgbClr val="FF0000"/>
              </a:solidFill>
            </a:endParaRPr>
          </a:p>
        </p:txBody>
      </p:sp>
      <p:cxnSp>
        <p:nvCxnSpPr>
          <p:cNvPr id="32" name="Straight Arrow Connector 31">
            <a:extLst>
              <a:ext uri="{FF2B5EF4-FFF2-40B4-BE49-F238E27FC236}">
                <a16:creationId xmlns:a16="http://schemas.microsoft.com/office/drawing/2014/main" id="{6C741B18-917A-4A4F-84F1-3AE813A28866}"/>
              </a:ext>
            </a:extLst>
          </p:cNvPr>
          <p:cNvCxnSpPr>
            <a:cxnSpLocks/>
          </p:cNvCxnSpPr>
          <p:nvPr/>
        </p:nvCxnSpPr>
        <p:spPr>
          <a:xfrm flipH="1" flipV="1">
            <a:off x="5998375" y="5941720"/>
            <a:ext cx="260484" cy="26569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F2DA0A4B-B04A-754C-BCC6-1D2F4122728F}"/>
              </a:ext>
            </a:extLst>
          </p:cNvPr>
          <p:cNvCxnSpPr/>
          <p:nvPr/>
        </p:nvCxnSpPr>
        <p:spPr>
          <a:xfrm>
            <a:off x="7682202" y="4920510"/>
            <a:ext cx="1" cy="521889"/>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384F6694-0DE2-2541-A4DD-ED02CC010A2B}"/>
              </a:ext>
            </a:extLst>
          </p:cNvPr>
          <p:cNvSpPr txBox="1"/>
          <p:nvPr/>
        </p:nvSpPr>
        <p:spPr>
          <a:xfrm>
            <a:off x="1689355" y="4866927"/>
            <a:ext cx="1944956" cy="461665"/>
          </a:xfrm>
          <a:prstGeom prst="rect">
            <a:avLst/>
          </a:prstGeom>
          <a:noFill/>
        </p:spPr>
        <p:txBody>
          <a:bodyPr wrap="none" rtlCol="0">
            <a:spAutoFit/>
          </a:bodyPr>
          <a:lstStyle/>
          <a:p>
            <a:r>
              <a:rPr lang="en-US" sz="2400" dirty="0">
                <a:solidFill>
                  <a:srgbClr val="FF0000"/>
                </a:solidFill>
              </a:rPr>
              <a:t>Mean update:</a:t>
            </a:r>
          </a:p>
        </p:txBody>
      </p:sp>
      <p:sp>
        <p:nvSpPr>
          <p:cNvPr id="37" name="TextBox 36">
            <a:extLst>
              <a:ext uri="{FF2B5EF4-FFF2-40B4-BE49-F238E27FC236}">
                <a16:creationId xmlns:a16="http://schemas.microsoft.com/office/drawing/2014/main" id="{01ED2891-842A-8F41-A17E-DD872E4218C2}"/>
              </a:ext>
            </a:extLst>
          </p:cNvPr>
          <p:cNvSpPr txBox="1"/>
          <p:nvPr/>
        </p:nvSpPr>
        <p:spPr>
          <a:xfrm>
            <a:off x="2806699" y="6028574"/>
            <a:ext cx="2679323" cy="830997"/>
          </a:xfrm>
          <a:prstGeom prst="rect">
            <a:avLst/>
          </a:prstGeom>
          <a:noFill/>
        </p:spPr>
        <p:txBody>
          <a:bodyPr wrap="none" rtlCol="0">
            <a:spAutoFit/>
          </a:bodyPr>
          <a:lstStyle/>
          <a:p>
            <a:r>
              <a:rPr lang="en-US" sz="2400" dirty="0">
                <a:solidFill>
                  <a:srgbClr val="FF0000"/>
                </a:solidFill>
              </a:rPr>
              <a:t>Mean of </a:t>
            </a:r>
          </a:p>
          <a:p>
            <a:r>
              <a:rPr lang="en-US" sz="2400" dirty="0">
                <a:solidFill>
                  <a:srgbClr val="FF0000"/>
                </a:solidFill>
              </a:rPr>
              <a:t>previous generation</a:t>
            </a:r>
            <a:endParaRPr lang="en-US" sz="2400" baseline="-25000" dirty="0">
              <a:solidFill>
                <a:srgbClr val="FF0000"/>
              </a:solidFill>
            </a:endParaRPr>
          </a:p>
        </p:txBody>
      </p:sp>
      <p:cxnSp>
        <p:nvCxnSpPr>
          <p:cNvPr id="38" name="Straight Arrow Connector 37">
            <a:extLst>
              <a:ext uri="{FF2B5EF4-FFF2-40B4-BE49-F238E27FC236}">
                <a16:creationId xmlns:a16="http://schemas.microsoft.com/office/drawing/2014/main" id="{06695CAD-FA10-9F43-84B5-74A8955CDA1D}"/>
              </a:ext>
            </a:extLst>
          </p:cNvPr>
          <p:cNvCxnSpPr>
            <a:cxnSpLocks/>
          </p:cNvCxnSpPr>
          <p:nvPr/>
        </p:nvCxnSpPr>
        <p:spPr>
          <a:xfrm flipV="1">
            <a:off x="3569484" y="5867415"/>
            <a:ext cx="0" cy="25179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73278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E9E2211-47A4-4A44-B92A-5DCC4688B709}"/>
              </a:ext>
            </a:extLst>
          </p:cNvPr>
          <p:cNvSpPr>
            <a:spLocks noGrp="1"/>
          </p:cNvSpPr>
          <p:nvPr>
            <p:ph type="sldNum" sz="quarter" idx="12"/>
          </p:nvPr>
        </p:nvSpPr>
        <p:spPr/>
        <p:txBody>
          <a:bodyPr/>
          <a:lstStyle/>
          <a:p>
            <a:fld id="{7AEC2905-5512-B149-B940-0191064904E0}" type="slidenum">
              <a:rPr lang="en-US" smtClean="0"/>
              <a:t>23</a:t>
            </a:fld>
            <a:endParaRPr lang="en-US"/>
          </a:p>
        </p:txBody>
      </p:sp>
      <p:graphicFrame>
        <p:nvGraphicFramePr>
          <p:cNvPr id="9" name="Diagram 8">
            <a:extLst>
              <a:ext uri="{FF2B5EF4-FFF2-40B4-BE49-F238E27FC236}">
                <a16:creationId xmlns:a16="http://schemas.microsoft.com/office/drawing/2014/main" id="{AF30522B-D8BA-4946-AE06-D050A7C424BE}"/>
              </a:ext>
            </a:extLst>
          </p:cNvPr>
          <p:cNvGraphicFramePr/>
          <p:nvPr>
            <p:extLst>
              <p:ext uri="{D42A27DB-BD31-4B8C-83A1-F6EECF244321}">
                <p14:modId xmlns:p14="http://schemas.microsoft.com/office/powerpoint/2010/main" val="3542101903"/>
              </p:ext>
            </p:extLst>
          </p:nvPr>
        </p:nvGraphicFramePr>
        <p:xfrm>
          <a:off x="3055434" y="1828800"/>
          <a:ext cx="8149840" cy="48926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3" name="Group 12">
            <a:extLst>
              <a:ext uri="{FF2B5EF4-FFF2-40B4-BE49-F238E27FC236}">
                <a16:creationId xmlns:a16="http://schemas.microsoft.com/office/drawing/2014/main" id="{DFA915E9-3FE6-C84E-8F54-5625F930FE3B}"/>
              </a:ext>
            </a:extLst>
          </p:cNvPr>
          <p:cNvGrpSpPr/>
          <p:nvPr/>
        </p:nvGrpSpPr>
        <p:grpSpPr>
          <a:xfrm>
            <a:off x="10092310" y="1282390"/>
            <a:ext cx="1905000" cy="3094542"/>
            <a:chOff x="10002265" y="0"/>
            <a:chExt cx="2189735" cy="3429000"/>
          </a:xfrm>
        </p:grpSpPr>
        <p:pic>
          <p:nvPicPr>
            <p:cNvPr id="5" name="Picture 4">
              <a:extLst>
                <a:ext uri="{FF2B5EF4-FFF2-40B4-BE49-F238E27FC236}">
                  <a16:creationId xmlns:a16="http://schemas.microsoft.com/office/drawing/2014/main" id="{A53620FB-09A4-DC42-9B08-2B533CFE8FB2}"/>
                </a:ext>
              </a:extLst>
            </p:cNvPr>
            <p:cNvPicPr>
              <a:picLocks noChangeAspect="1"/>
            </p:cNvPicPr>
            <p:nvPr/>
          </p:nvPicPr>
          <p:blipFill>
            <a:blip r:embed="rId7"/>
            <a:stretch>
              <a:fillRect/>
            </a:stretch>
          </p:blipFill>
          <p:spPr>
            <a:xfrm>
              <a:off x="10107207" y="318899"/>
              <a:ext cx="2084793" cy="3110101"/>
            </a:xfrm>
            <a:prstGeom prst="rect">
              <a:avLst/>
            </a:prstGeom>
          </p:spPr>
        </p:pic>
        <p:sp>
          <p:nvSpPr>
            <p:cNvPr id="12" name="TextBox 11">
              <a:extLst>
                <a:ext uri="{FF2B5EF4-FFF2-40B4-BE49-F238E27FC236}">
                  <a16:creationId xmlns:a16="http://schemas.microsoft.com/office/drawing/2014/main" id="{E4492045-1D6A-804F-81A8-D066B003C32E}"/>
                </a:ext>
              </a:extLst>
            </p:cNvPr>
            <p:cNvSpPr txBox="1"/>
            <p:nvPr/>
          </p:nvSpPr>
          <p:spPr>
            <a:xfrm>
              <a:off x="10002265" y="0"/>
              <a:ext cx="1857175" cy="369332"/>
            </a:xfrm>
            <a:prstGeom prst="rect">
              <a:avLst/>
            </a:prstGeom>
            <a:noFill/>
          </p:spPr>
          <p:txBody>
            <a:bodyPr wrap="none" rtlCol="0">
              <a:spAutoFit/>
            </a:bodyPr>
            <a:lstStyle/>
            <a:p>
              <a:r>
                <a:rPr lang="en-US" dirty="0"/>
                <a:t>A good reference:</a:t>
              </a:r>
            </a:p>
          </p:txBody>
        </p:sp>
      </p:grpSp>
      <p:sp>
        <p:nvSpPr>
          <p:cNvPr id="14" name="TextBox 13">
            <a:extLst>
              <a:ext uri="{FF2B5EF4-FFF2-40B4-BE49-F238E27FC236}">
                <a16:creationId xmlns:a16="http://schemas.microsoft.com/office/drawing/2014/main" id="{600C7F01-2397-8341-A9BC-7F0ACD3AEC60}"/>
              </a:ext>
            </a:extLst>
          </p:cNvPr>
          <p:cNvSpPr txBox="1"/>
          <p:nvPr/>
        </p:nvSpPr>
        <p:spPr>
          <a:xfrm>
            <a:off x="9451478" y="5751978"/>
            <a:ext cx="2558842" cy="646331"/>
          </a:xfrm>
          <a:prstGeom prst="rect">
            <a:avLst/>
          </a:prstGeom>
          <a:noFill/>
        </p:spPr>
        <p:txBody>
          <a:bodyPr wrap="none" rtlCol="0">
            <a:spAutoFit/>
          </a:bodyPr>
          <a:lstStyle/>
          <a:p>
            <a:r>
              <a:rPr lang="en-US" dirty="0"/>
              <a:t>Cross-cutting techniques:</a:t>
            </a:r>
          </a:p>
          <a:p>
            <a:r>
              <a:rPr lang="en-US" dirty="0"/>
              <a:t>e.g. Hyperband, BOHB</a:t>
            </a:r>
          </a:p>
        </p:txBody>
      </p:sp>
      <p:sp>
        <p:nvSpPr>
          <p:cNvPr id="2" name="TextBox 1">
            <a:extLst>
              <a:ext uri="{FF2B5EF4-FFF2-40B4-BE49-F238E27FC236}">
                <a16:creationId xmlns:a16="http://schemas.microsoft.com/office/drawing/2014/main" id="{DC55413F-711D-ED7E-EFC3-3B4A4FC497F7}"/>
              </a:ext>
            </a:extLst>
          </p:cNvPr>
          <p:cNvSpPr txBox="1"/>
          <p:nvPr/>
        </p:nvSpPr>
        <p:spPr>
          <a:xfrm>
            <a:off x="139528" y="369332"/>
            <a:ext cx="5807167" cy="646331"/>
          </a:xfrm>
          <a:prstGeom prst="rect">
            <a:avLst/>
          </a:prstGeom>
          <a:noFill/>
        </p:spPr>
        <p:txBody>
          <a:bodyPr wrap="none" rtlCol="0">
            <a:spAutoFit/>
          </a:bodyPr>
          <a:lstStyle/>
          <a:p>
            <a:r>
              <a:rPr lang="en-US" dirty="0"/>
              <a:t>To learn more, check out our EACL’23 Tutorial:</a:t>
            </a:r>
          </a:p>
          <a:p>
            <a:r>
              <a:rPr lang="en-US" dirty="0"/>
              <a:t>https://</a:t>
            </a:r>
            <a:r>
              <a:rPr lang="en-US" dirty="0" err="1"/>
              <a:t>www.cs.jhu.edu</a:t>
            </a:r>
            <a:r>
              <a:rPr lang="en-US" dirty="0"/>
              <a:t>/~</a:t>
            </a:r>
            <a:r>
              <a:rPr lang="en-US" dirty="0" err="1"/>
              <a:t>kevinduh</a:t>
            </a:r>
            <a:r>
              <a:rPr lang="en-US" dirty="0"/>
              <a:t>/a/automl-tutorial-2023/</a:t>
            </a:r>
          </a:p>
        </p:txBody>
      </p:sp>
      <p:pic>
        <p:nvPicPr>
          <p:cNvPr id="3" name="Picture 2">
            <a:extLst>
              <a:ext uri="{FF2B5EF4-FFF2-40B4-BE49-F238E27FC236}">
                <a16:creationId xmlns:a16="http://schemas.microsoft.com/office/drawing/2014/main" id="{A8DD31A9-3271-3108-EDCE-7EA8140FA7DA}"/>
              </a:ext>
            </a:extLst>
          </p:cNvPr>
          <p:cNvPicPr>
            <a:picLocks noChangeAspect="1"/>
          </p:cNvPicPr>
          <p:nvPr/>
        </p:nvPicPr>
        <p:blipFill>
          <a:blip r:embed="rId8"/>
          <a:stretch>
            <a:fillRect/>
          </a:stretch>
        </p:blipFill>
        <p:spPr>
          <a:xfrm>
            <a:off x="194690" y="1015663"/>
            <a:ext cx="1905000" cy="1905000"/>
          </a:xfrm>
          <a:prstGeom prst="rect">
            <a:avLst/>
          </a:prstGeom>
        </p:spPr>
      </p:pic>
    </p:spTree>
    <p:extLst>
      <p:ext uri="{BB962C8B-B14F-4D97-AF65-F5344CB8AC3E}">
        <p14:creationId xmlns:p14="http://schemas.microsoft.com/office/powerpoint/2010/main" val="26586880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sz="3600" dirty="0"/>
              <a:t>Motivation</a:t>
            </a:r>
          </a:p>
          <a:p>
            <a:pPr marL="514350" indent="-514350">
              <a:buFont typeface="+mj-lt"/>
              <a:buAutoNum type="arabicPeriod"/>
            </a:pPr>
            <a:r>
              <a:rPr lang="en-US" sz="3600" dirty="0"/>
              <a:t>Problem Definition &amp; Representative Hyperparameter Optimization (HPO) Methods</a:t>
            </a:r>
          </a:p>
          <a:p>
            <a:pPr marL="514350" indent="-514350">
              <a:buFont typeface="+mj-lt"/>
              <a:buAutoNum type="arabicPeriod"/>
            </a:pPr>
            <a:r>
              <a:rPr lang="en-US" sz="3600" u="sng" dirty="0"/>
              <a:t>HPO Benchmark for Machine Translation</a:t>
            </a:r>
          </a:p>
          <a:p>
            <a:pPr marL="514350" indent="-514350">
              <a:buFont typeface="+mj-lt"/>
              <a:buAutoNum type="arabicPeriod"/>
            </a:pPr>
            <a:r>
              <a:rPr lang="en-US" sz="3600" dirty="0"/>
              <a:t>Beyond black-box HPO</a:t>
            </a:r>
          </a:p>
          <a:p>
            <a:pPr marL="514350" indent="-514350">
              <a:buFont typeface="+mj-lt"/>
              <a:buAutoNum type="arabicPeriod"/>
            </a:pPr>
            <a:endParaRPr lang="en-US" sz="3600" dirty="0"/>
          </a:p>
          <a:p>
            <a:pPr marL="0" indent="0">
              <a:buNone/>
            </a:pPr>
            <a:endParaRPr lang="en-US" sz="3600" dirty="0"/>
          </a:p>
        </p:txBody>
      </p:sp>
      <p:sp>
        <p:nvSpPr>
          <p:cNvPr id="4" name="Slide Number Placeholder 3"/>
          <p:cNvSpPr>
            <a:spLocks noGrp="1"/>
          </p:cNvSpPr>
          <p:nvPr>
            <p:ph type="sldNum" sz="quarter" idx="12"/>
          </p:nvPr>
        </p:nvSpPr>
        <p:spPr/>
        <p:txBody>
          <a:bodyPr/>
          <a:lstStyle/>
          <a:p>
            <a:fld id="{7AEC2905-5512-B149-B940-0191064904E0}" type="slidenum">
              <a:rPr lang="en-US" smtClean="0"/>
              <a:t>24</a:t>
            </a:fld>
            <a:endParaRPr lang="en-US"/>
          </a:p>
        </p:txBody>
      </p:sp>
    </p:spTree>
    <p:extLst>
      <p:ext uri="{BB962C8B-B14F-4D97-AF65-F5344CB8AC3E}">
        <p14:creationId xmlns:p14="http://schemas.microsoft.com/office/powerpoint/2010/main" val="16986156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in this field is extremely hard!</a:t>
            </a:r>
          </a:p>
        </p:txBody>
      </p:sp>
      <p:sp>
        <p:nvSpPr>
          <p:cNvPr id="3" name="Content Placeholder 2"/>
          <p:cNvSpPr>
            <a:spLocks noGrp="1"/>
          </p:cNvSpPr>
          <p:nvPr>
            <p:ph idx="1"/>
          </p:nvPr>
        </p:nvSpPr>
        <p:spPr/>
        <p:txBody>
          <a:bodyPr>
            <a:normAutofit fontScale="92500"/>
          </a:bodyPr>
          <a:lstStyle/>
          <a:p>
            <a:r>
              <a:rPr lang="en-US" dirty="0"/>
              <a:t>Evaluation is hard due to computational constraint:</a:t>
            </a:r>
          </a:p>
          <a:p>
            <a:pPr lvl="1"/>
            <a:r>
              <a:rPr lang="en-US" dirty="0"/>
              <a:t>Suppose it takes 1 week to train one model</a:t>
            </a:r>
          </a:p>
          <a:p>
            <a:pPr lvl="1"/>
            <a:r>
              <a:rPr lang="en-US" dirty="0"/>
              <a:t>Each HPO algorithm samples and trains 100 models at best</a:t>
            </a:r>
          </a:p>
          <a:p>
            <a:r>
              <a:rPr lang="en-US" dirty="0"/>
              <a:t>Cannot do head-to-head comparison, repeated trials </a:t>
            </a:r>
            <a:r>
              <a:rPr lang="en-US" dirty="0">
                <a:sym typeface="Wingdings"/>
              </a:rPr>
              <a:t> don’t know if an algorithm really works!</a:t>
            </a:r>
            <a:endParaRPr lang="en-US" dirty="0"/>
          </a:p>
          <a:p>
            <a:r>
              <a:rPr lang="en-US" dirty="0"/>
              <a:t>Li &amp; Talwalkar (2019) Random search &amp; Reproducibility for Neural Architecture Search: </a:t>
            </a:r>
            <a:r>
              <a:rPr lang="en-US" i="1" dirty="0">
                <a:solidFill>
                  <a:schemeClr val="accent1"/>
                </a:solidFill>
              </a:rPr>
              <a:t>“Of the 12 papers published since 2018 at </a:t>
            </a:r>
            <a:r>
              <a:rPr lang="en-US" i="1" dirty="0" err="1">
                <a:solidFill>
                  <a:schemeClr val="accent1"/>
                </a:solidFill>
              </a:rPr>
              <a:t>NeurIPS</a:t>
            </a:r>
            <a:r>
              <a:rPr lang="en-US" i="1" dirty="0">
                <a:solidFill>
                  <a:schemeClr val="accent1"/>
                </a:solidFill>
              </a:rPr>
              <a:t>, ICML, and ICLR that introduce novel NAS methods, none are exactly reproducible.”</a:t>
            </a:r>
          </a:p>
          <a:p>
            <a:pPr lvl="1"/>
            <a:r>
              <a:rPr lang="en-US" i="1" dirty="0"/>
              <a:t>Also: Lindauer &amp; </a:t>
            </a:r>
            <a:r>
              <a:rPr lang="en-US" i="1" dirty="0" err="1"/>
              <a:t>Hutter</a:t>
            </a:r>
            <a:r>
              <a:rPr lang="en-US" i="1" dirty="0"/>
              <a:t>. Best Practices for Scientific Research on Neural Architecture Search, JMLR 2021. </a:t>
            </a:r>
            <a:r>
              <a:rPr lang="en-US" i="1" dirty="0">
                <a:hlinkClick r:id="rId2"/>
              </a:rPr>
              <a:t>https://www.jmlr.org/papers/volume21/20-056/20-056.pdf</a:t>
            </a:r>
            <a:r>
              <a:rPr lang="en-US" i="1" dirty="0"/>
              <a:t> </a:t>
            </a:r>
          </a:p>
        </p:txBody>
      </p:sp>
      <p:sp>
        <p:nvSpPr>
          <p:cNvPr id="4" name="Slide Number Placeholder 3"/>
          <p:cNvSpPr>
            <a:spLocks noGrp="1"/>
          </p:cNvSpPr>
          <p:nvPr>
            <p:ph type="sldNum" sz="quarter" idx="12"/>
          </p:nvPr>
        </p:nvSpPr>
        <p:spPr/>
        <p:txBody>
          <a:bodyPr/>
          <a:lstStyle/>
          <a:p>
            <a:fld id="{7AEC2905-5512-B149-B940-0191064904E0}" type="slidenum">
              <a:rPr lang="en-US" smtClean="0"/>
              <a:t>25</a:t>
            </a:fld>
            <a:endParaRPr lang="en-US"/>
          </a:p>
        </p:txBody>
      </p:sp>
    </p:spTree>
    <p:extLst>
      <p:ext uri="{BB962C8B-B14F-4D97-AF65-F5344CB8AC3E}">
        <p14:creationId xmlns:p14="http://schemas.microsoft.com/office/powerpoint/2010/main" val="12162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(Crazy) Solution: Tabular Benchmarks</a:t>
            </a:r>
          </a:p>
        </p:txBody>
      </p:sp>
      <p:sp>
        <p:nvSpPr>
          <p:cNvPr id="3" name="Content Placeholder 2"/>
          <p:cNvSpPr>
            <a:spLocks noGrp="1"/>
          </p:cNvSpPr>
          <p:nvPr>
            <p:ph idx="1"/>
          </p:nvPr>
        </p:nvSpPr>
        <p:spPr>
          <a:xfrm>
            <a:off x="838200" y="1825625"/>
            <a:ext cx="4984989" cy="4351338"/>
          </a:xfrm>
        </p:spPr>
        <p:txBody>
          <a:bodyPr/>
          <a:lstStyle/>
          <a:p>
            <a:r>
              <a:rPr lang="en-US" dirty="0"/>
              <a:t>One-time fixed cost: </a:t>
            </a:r>
          </a:p>
          <a:p>
            <a:pPr lvl="1"/>
            <a:r>
              <a:rPr lang="en-US" dirty="0"/>
              <a:t>Run grid search, training MANY models on some dataset</a:t>
            </a:r>
          </a:p>
          <a:p>
            <a:pPr lvl="1"/>
            <a:r>
              <a:rPr lang="en-US" dirty="0"/>
              <a:t>Publish all {</a:t>
            </a:r>
            <a:r>
              <a:rPr lang="en-US" dirty="0" err="1"/>
              <a:t>x,f</a:t>
            </a:r>
            <a:r>
              <a:rPr lang="en-US" dirty="0"/>
              <a:t>(x)} pairs in a table</a:t>
            </a:r>
          </a:p>
          <a:p>
            <a:r>
              <a:rPr lang="en-US" dirty="0"/>
              <a:t>HPO algorithm developers:</a:t>
            </a:r>
          </a:p>
          <a:p>
            <a:pPr lvl="1"/>
            <a:r>
              <a:rPr lang="en-US" dirty="0"/>
              <a:t>Experiment with HPO on finite universe</a:t>
            </a:r>
          </a:p>
          <a:p>
            <a:pPr lvl="1"/>
            <a:r>
              <a:rPr lang="en-US" dirty="0"/>
              <a:t>Can run repeated trials quickly</a:t>
            </a:r>
          </a:p>
        </p:txBody>
      </p:sp>
      <p:sp>
        <p:nvSpPr>
          <p:cNvPr id="4" name="TextBox 3"/>
          <p:cNvSpPr txBox="1"/>
          <p:nvPr/>
        </p:nvSpPr>
        <p:spPr>
          <a:xfrm>
            <a:off x="6074896" y="2264973"/>
            <a:ext cx="502061" cy="923330"/>
          </a:xfrm>
          <a:prstGeom prst="rect">
            <a:avLst/>
          </a:prstGeom>
          <a:noFill/>
        </p:spPr>
        <p:txBody>
          <a:bodyPr wrap="none" rtlCol="0">
            <a:spAutoFit/>
          </a:bodyPr>
          <a:lstStyle/>
          <a:p>
            <a:r>
              <a:rPr lang="en-US" sz="5400" b="1" dirty="0"/>
              <a:t>x</a:t>
            </a:r>
          </a:p>
        </p:txBody>
      </p:sp>
      <p:sp>
        <p:nvSpPr>
          <p:cNvPr id="5" name="TextBox 4"/>
          <p:cNvSpPr txBox="1"/>
          <p:nvPr/>
        </p:nvSpPr>
        <p:spPr>
          <a:xfrm>
            <a:off x="10608681" y="2216838"/>
            <a:ext cx="1154483" cy="923330"/>
          </a:xfrm>
          <a:prstGeom prst="rect">
            <a:avLst/>
          </a:prstGeom>
          <a:noFill/>
        </p:spPr>
        <p:txBody>
          <a:bodyPr wrap="none" rtlCol="0">
            <a:spAutoFit/>
          </a:bodyPr>
          <a:lstStyle/>
          <a:p>
            <a:r>
              <a:rPr lang="en-US" sz="5400" b="1" dirty="0"/>
              <a:t>f(x)</a:t>
            </a:r>
          </a:p>
        </p:txBody>
      </p:sp>
      <p:sp>
        <p:nvSpPr>
          <p:cNvPr id="6" name="Rectangle 5"/>
          <p:cNvSpPr/>
          <p:nvPr/>
        </p:nvSpPr>
        <p:spPr>
          <a:xfrm>
            <a:off x="7374203" y="1900296"/>
            <a:ext cx="2472793" cy="1811215"/>
          </a:xfrm>
          <a:prstGeom prst="rect">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Table</a:t>
            </a:r>
          </a:p>
          <a:p>
            <a:pPr algn="ctr"/>
            <a:r>
              <a:rPr lang="en-US" sz="2800" dirty="0">
                <a:solidFill>
                  <a:schemeClr val="tx1"/>
                </a:solidFill>
              </a:rPr>
              <a:t>Look-up</a:t>
            </a:r>
          </a:p>
        </p:txBody>
      </p:sp>
      <p:sp>
        <p:nvSpPr>
          <p:cNvPr id="7" name="TextBox 6"/>
          <p:cNvSpPr txBox="1"/>
          <p:nvPr/>
        </p:nvSpPr>
        <p:spPr>
          <a:xfrm>
            <a:off x="10534814" y="3004748"/>
            <a:ext cx="1302216" cy="461665"/>
          </a:xfrm>
          <a:prstGeom prst="rect">
            <a:avLst/>
          </a:prstGeom>
          <a:noFill/>
        </p:spPr>
        <p:txBody>
          <a:bodyPr wrap="none" rtlCol="0">
            <a:spAutoFit/>
          </a:bodyPr>
          <a:lstStyle/>
          <a:p>
            <a:r>
              <a:rPr lang="en-US" sz="2400" dirty="0"/>
              <a:t>Accuracy</a:t>
            </a:r>
          </a:p>
        </p:txBody>
      </p:sp>
      <p:sp>
        <p:nvSpPr>
          <p:cNvPr id="8" name="Right Arrow 7"/>
          <p:cNvSpPr/>
          <p:nvPr/>
        </p:nvSpPr>
        <p:spPr>
          <a:xfrm>
            <a:off x="6643075" y="2575072"/>
            <a:ext cx="633046" cy="46166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9945078" y="2575072"/>
            <a:ext cx="633046" cy="46166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Elbow Connector 9"/>
          <p:cNvCxnSpPr/>
          <p:nvPr/>
        </p:nvCxnSpPr>
        <p:spPr>
          <a:xfrm rot="10800000" flipV="1">
            <a:off x="9623942" y="3711511"/>
            <a:ext cx="1561980" cy="1112636"/>
          </a:xfrm>
          <a:prstGeom prst="bentConnector3">
            <a:avLst>
              <a:gd name="adj1" fmla="val 4968"/>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Elbow Connector 10"/>
          <p:cNvCxnSpPr/>
          <p:nvPr/>
        </p:nvCxnSpPr>
        <p:spPr>
          <a:xfrm rot="10800000">
            <a:off x="6336940" y="3465383"/>
            <a:ext cx="1806626" cy="1398458"/>
          </a:xfrm>
          <a:prstGeom prst="bentConnector3">
            <a:avLst>
              <a:gd name="adj1" fmla="val 99640"/>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Slide Number Placeholder 11"/>
          <p:cNvSpPr>
            <a:spLocks noGrp="1"/>
          </p:cNvSpPr>
          <p:nvPr>
            <p:ph type="sldNum" sz="quarter" idx="12"/>
          </p:nvPr>
        </p:nvSpPr>
        <p:spPr/>
        <p:txBody>
          <a:bodyPr/>
          <a:lstStyle/>
          <a:p>
            <a:fld id="{7AEC2905-5512-B149-B940-0191064904E0}" type="slidenum">
              <a:rPr lang="en-US" smtClean="0"/>
              <a:t>26</a:t>
            </a:fld>
            <a:endParaRPr lang="en-US"/>
          </a:p>
        </p:txBody>
      </p:sp>
      <p:pic>
        <p:nvPicPr>
          <p:cNvPr id="13" name="Picture 12"/>
          <p:cNvPicPr>
            <a:picLocks noChangeAspect="1"/>
          </p:cNvPicPr>
          <p:nvPr/>
        </p:nvPicPr>
        <p:blipFill>
          <a:blip r:embed="rId2"/>
          <a:stretch>
            <a:fillRect/>
          </a:stretch>
        </p:blipFill>
        <p:spPr>
          <a:xfrm>
            <a:off x="7460787" y="4059556"/>
            <a:ext cx="2116086" cy="2578980"/>
          </a:xfrm>
          <a:prstGeom prst="rect">
            <a:avLst/>
          </a:prstGeom>
        </p:spPr>
      </p:pic>
    </p:spTree>
    <p:extLst>
      <p:ext uri="{BB962C8B-B14F-4D97-AF65-F5344CB8AC3E}">
        <p14:creationId xmlns:p14="http://schemas.microsoft.com/office/powerpoint/2010/main" val="12586155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NMT Tabular Benchmark (version 1)</a:t>
            </a:r>
          </a:p>
        </p:txBody>
      </p:sp>
      <p:graphicFrame>
        <p:nvGraphicFramePr>
          <p:cNvPr id="5" name="Table 4"/>
          <p:cNvGraphicFramePr>
            <a:graphicFrameLocks noGrp="1"/>
          </p:cNvGraphicFramePr>
          <p:nvPr>
            <p:extLst>
              <p:ext uri="{D42A27DB-BD31-4B8C-83A1-F6EECF244321}">
                <p14:modId xmlns:p14="http://schemas.microsoft.com/office/powerpoint/2010/main" val="2108221864"/>
              </p:ext>
            </p:extLst>
          </p:nvPr>
        </p:nvGraphicFramePr>
        <p:xfrm>
          <a:off x="554890" y="1690688"/>
          <a:ext cx="5670064" cy="4907280"/>
        </p:xfrm>
        <a:graphic>
          <a:graphicData uri="http://schemas.openxmlformats.org/drawingml/2006/table">
            <a:tbl>
              <a:tblPr firstRow="1" bandRow="1">
                <a:tableStyleId>{5C22544A-7EE6-4342-B048-85BDC9FD1C3A}</a:tableStyleId>
              </a:tblPr>
              <a:tblGrid>
                <a:gridCol w="3190633">
                  <a:extLst>
                    <a:ext uri="{9D8B030D-6E8A-4147-A177-3AD203B41FA5}">
                      <a16:colId xmlns:a16="http://schemas.microsoft.com/office/drawing/2014/main" val="20000"/>
                    </a:ext>
                  </a:extLst>
                </a:gridCol>
                <a:gridCol w="2479431">
                  <a:extLst>
                    <a:ext uri="{9D8B030D-6E8A-4147-A177-3AD203B41FA5}">
                      <a16:colId xmlns:a16="http://schemas.microsoft.com/office/drawing/2014/main" val="20001"/>
                    </a:ext>
                  </a:extLst>
                </a:gridCol>
              </a:tblGrid>
              <a:tr h="370840">
                <a:tc>
                  <a:txBody>
                    <a:bodyPr/>
                    <a:lstStyle/>
                    <a:p>
                      <a:r>
                        <a:rPr lang="en-US" sz="2800" dirty="0"/>
                        <a:t>Hyperparameter</a:t>
                      </a:r>
                      <a:r>
                        <a:rPr lang="en-US" sz="2800" baseline="0" dirty="0"/>
                        <a:t> Type</a:t>
                      </a:r>
                      <a:endParaRPr lang="en-US" sz="2800" dirty="0"/>
                    </a:p>
                  </a:txBody>
                  <a:tcPr/>
                </a:tc>
                <a:tc>
                  <a:txBody>
                    <a:bodyPr/>
                    <a:lstStyle/>
                    <a:p>
                      <a:r>
                        <a:rPr lang="en-US" sz="2800" dirty="0"/>
                        <a:t>Possible Values</a:t>
                      </a:r>
                    </a:p>
                  </a:txBody>
                  <a:tcPr/>
                </a:tc>
                <a:extLst>
                  <a:ext uri="{0D108BD9-81ED-4DB2-BD59-A6C34878D82A}">
                    <a16:rowId xmlns:a16="http://schemas.microsoft.com/office/drawing/2014/main" val="10000"/>
                  </a:ext>
                </a:extLst>
              </a:tr>
              <a:tr h="370840">
                <a:tc>
                  <a:txBody>
                    <a:bodyPr/>
                    <a:lstStyle/>
                    <a:p>
                      <a:r>
                        <a:rPr lang="en-US" sz="2800" dirty="0"/>
                        <a:t># BPE </a:t>
                      </a:r>
                      <a:r>
                        <a:rPr lang="en-US" sz="2800" dirty="0" err="1"/>
                        <a:t>Subword</a:t>
                      </a:r>
                      <a:r>
                        <a:rPr lang="en-US" sz="2800" baseline="0" dirty="0"/>
                        <a:t> Units </a:t>
                      </a:r>
                      <a:endParaRPr lang="en-US" sz="2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t>1k, 2k, 4k,</a:t>
                      </a:r>
                      <a:r>
                        <a:rPr lang="en-US" sz="2800" baseline="0" dirty="0"/>
                        <a:t> 8k, 16k, 32k, 50k</a:t>
                      </a:r>
                      <a:endParaRPr lang="en-US" sz="2800" dirty="0"/>
                    </a:p>
                  </a:txBody>
                  <a:tcPr/>
                </a:tc>
                <a:extLst>
                  <a:ext uri="{0D108BD9-81ED-4DB2-BD59-A6C34878D82A}">
                    <a16:rowId xmlns:a16="http://schemas.microsoft.com/office/drawing/2014/main" val="10001"/>
                  </a:ext>
                </a:extLst>
              </a:tr>
              <a:tr h="370840">
                <a:tc>
                  <a:txBody>
                    <a:bodyPr/>
                    <a:lstStyle/>
                    <a:p>
                      <a:r>
                        <a:rPr lang="en-US" sz="2800" dirty="0"/>
                        <a:t># Transformer</a:t>
                      </a:r>
                      <a:r>
                        <a:rPr lang="en-US" sz="2800" baseline="0" dirty="0"/>
                        <a:t> </a:t>
                      </a:r>
                      <a:r>
                        <a:rPr lang="en-US" sz="2800" dirty="0"/>
                        <a:t>Layers</a:t>
                      </a:r>
                    </a:p>
                  </a:txBody>
                  <a:tcPr/>
                </a:tc>
                <a:tc>
                  <a:txBody>
                    <a:bodyPr/>
                    <a:lstStyle/>
                    <a:p>
                      <a:r>
                        <a:rPr lang="en-US" sz="2800" dirty="0"/>
                        <a:t>1, 2,</a:t>
                      </a:r>
                      <a:r>
                        <a:rPr lang="en-US" sz="2800" baseline="0" dirty="0"/>
                        <a:t> 4, 6</a:t>
                      </a:r>
                      <a:endParaRPr lang="en-US" sz="2800" dirty="0"/>
                    </a:p>
                  </a:txBody>
                  <a:tcPr/>
                </a:tc>
                <a:extLst>
                  <a:ext uri="{0D108BD9-81ED-4DB2-BD59-A6C34878D82A}">
                    <a16:rowId xmlns:a16="http://schemas.microsoft.com/office/drawing/2014/main" val="10002"/>
                  </a:ext>
                </a:extLst>
              </a:tr>
              <a:tr h="370840">
                <a:tc>
                  <a:txBody>
                    <a:bodyPr/>
                    <a:lstStyle/>
                    <a:p>
                      <a:r>
                        <a:rPr lang="en-US" sz="2800" dirty="0"/>
                        <a:t>Word</a:t>
                      </a:r>
                      <a:r>
                        <a:rPr lang="en-US" sz="2800" baseline="0" dirty="0"/>
                        <a:t> embedding</a:t>
                      </a:r>
                      <a:endParaRPr lang="en-US" sz="2800" dirty="0"/>
                    </a:p>
                  </a:txBody>
                  <a:tcPr/>
                </a:tc>
                <a:tc>
                  <a:txBody>
                    <a:bodyPr/>
                    <a:lstStyle/>
                    <a:p>
                      <a:r>
                        <a:rPr lang="en-US" sz="2800" dirty="0"/>
                        <a:t>256, 512, 1024</a:t>
                      </a:r>
                    </a:p>
                  </a:txBody>
                  <a:tcPr/>
                </a:tc>
                <a:extLst>
                  <a:ext uri="{0D108BD9-81ED-4DB2-BD59-A6C34878D82A}">
                    <a16:rowId xmlns:a16="http://schemas.microsoft.com/office/drawing/2014/main" val="10003"/>
                  </a:ext>
                </a:extLst>
              </a:tr>
              <a:tr h="370840">
                <a:tc>
                  <a:txBody>
                    <a:bodyPr/>
                    <a:lstStyle/>
                    <a:p>
                      <a:r>
                        <a:rPr lang="en-US" sz="2800" dirty="0"/>
                        <a:t># Hidden Units</a:t>
                      </a:r>
                    </a:p>
                  </a:txBody>
                  <a:tcPr/>
                </a:tc>
                <a:tc>
                  <a:txBody>
                    <a:bodyPr/>
                    <a:lstStyle/>
                    <a:p>
                      <a:r>
                        <a:rPr lang="en-US" sz="2800" dirty="0"/>
                        <a:t>1024, 2048</a:t>
                      </a:r>
                    </a:p>
                  </a:txBody>
                  <a:tcPr/>
                </a:tc>
                <a:extLst>
                  <a:ext uri="{0D108BD9-81ED-4DB2-BD59-A6C34878D82A}">
                    <a16:rowId xmlns:a16="http://schemas.microsoft.com/office/drawing/2014/main" val="10004"/>
                  </a:ext>
                </a:extLst>
              </a:tr>
              <a:tr h="370840">
                <a:tc>
                  <a:txBody>
                    <a:bodyPr/>
                    <a:lstStyle/>
                    <a:p>
                      <a:r>
                        <a:rPr lang="en-US" sz="2800" dirty="0"/>
                        <a:t># Attention Heads</a:t>
                      </a:r>
                    </a:p>
                  </a:txBody>
                  <a:tcPr/>
                </a:tc>
                <a:tc>
                  <a:txBody>
                    <a:bodyPr/>
                    <a:lstStyle/>
                    <a:p>
                      <a:r>
                        <a:rPr lang="en-US" sz="2800" dirty="0"/>
                        <a:t>8, 16</a:t>
                      </a:r>
                    </a:p>
                  </a:txBody>
                  <a:tcPr/>
                </a:tc>
                <a:extLst>
                  <a:ext uri="{0D108BD9-81ED-4DB2-BD59-A6C34878D82A}">
                    <a16:rowId xmlns:a16="http://schemas.microsoft.com/office/drawing/2014/main" val="10005"/>
                  </a:ext>
                </a:extLst>
              </a:tr>
              <a:tr h="370840">
                <a:tc>
                  <a:txBody>
                    <a:bodyPr/>
                    <a:lstStyle/>
                    <a:p>
                      <a:r>
                        <a:rPr lang="en-US" sz="2800" dirty="0"/>
                        <a:t>Initial Learning Rate for ADAM</a:t>
                      </a:r>
                    </a:p>
                  </a:txBody>
                  <a:tcPr/>
                </a:tc>
                <a:tc>
                  <a:txBody>
                    <a:bodyPr/>
                    <a:lstStyle/>
                    <a:p>
                      <a:r>
                        <a:rPr lang="en-US" sz="2800" dirty="0"/>
                        <a:t>3x10</a:t>
                      </a:r>
                      <a:r>
                        <a:rPr lang="en-US" sz="2800" baseline="30000" dirty="0"/>
                        <a:t>-4</a:t>
                      </a:r>
                      <a:r>
                        <a:rPr lang="en-US" sz="2800" dirty="0"/>
                        <a:t>, 6x10</a:t>
                      </a:r>
                      <a:r>
                        <a:rPr lang="en-US" sz="2800" baseline="30000" dirty="0"/>
                        <a:t>-4</a:t>
                      </a:r>
                      <a:r>
                        <a:rPr lang="en-US" sz="2800" dirty="0"/>
                        <a:t>, 10x10</a:t>
                      </a:r>
                      <a:r>
                        <a:rPr lang="en-US" sz="2800" baseline="30000" dirty="0"/>
                        <a:t>-4</a:t>
                      </a:r>
                      <a:endParaRPr lang="en-US" sz="2800" dirty="0"/>
                    </a:p>
                  </a:txBody>
                  <a:tcPr/>
                </a:tc>
                <a:extLst>
                  <a:ext uri="{0D108BD9-81ED-4DB2-BD59-A6C34878D82A}">
                    <a16:rowId xmlns:a16="http://schemas.microsoft.com/office/drawing/2014/main" val="10006"/>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496769545"/>
              </p:ext>
            </p:extLst>
          </p:nvPr>
        </p:nvGraphicFramePr>
        <p:xfrm>
          <a:off x="6541478" y="3016250"/>
          <a:ext cx="5026272" cy="3627120"/>
        </p:xfrm>
        <a:graphic>
          <a:graphicData uri="http://schemas.openxmlformats.org/drawingml/2006/table">
            <a:tbl>
              <a:tblPr firstRow="1" bandRow="1">
                <a:tableStyleId>{5C22544A-7EE6-4342-B048-85BDC9FD1C3A}</a:tableStyleId>
              </a:tblPr>
              <a:tblGrid>
                <a:gridCol w="1675424">
                  <a:extLst>
                    <a:ext uri="{9D8B030D-6E8A-4147-A177-3AD203B41FA5}">
                      <a16:colId xmlns:a16="http://schemas.microsoft.com/office/drawing/2014/main" val="20000"/>
                    </a:ext>
                  </a:extLst>
                </a:gridCol>
                <a:gridCol w="1675424">
                  <a:extLst>
                    <a:ext uri="{9D8B030D-6E8A-4147-A177-3AD203B41FA5}">
                      <a16:colId xmlns:a16="http://schemas.microsoft.com/office/drawing/2014/main" val="20001"/>
                    </a:ext>
                  </a:extLst>
                </a:gridCol>
                <a:gridCol w="1675424">
                  <a:extLst>
                    <a:ext uri="{9D8B030D-6E8A-4147-A177-3AD203B41FA5}">
                      <a16:colId xmlns:a16="http://schemas.microsoft.com/office/drawing/2014/main" val="20002"/>
                    </a:ext>
                  </a:extLst>
                </a:gridCol>
              </a:tblGrid>
              <a:tr h="0">
                <a:tc>
                  <a:txBody>
                    <a:bodyPr/>
                    <a:lstStyle/>
                    <a:p>
                      <a:r>
                        <a:rPr lang="en-US" sz="2800" dirty="0"/>
                        <a:t>Dataset</a:t>
                      </a:r>
                    </a:p>
                  </a:txBody>
                  <a:tcPr/>
                </a:tc>
                <a:tc>
                  <a:txBody>
                    <a:bodyPr/>
                    <a:lstStyle/>
                    <a:p>
                      <a:r>
                        <a:rPr lang="en-US" sz="2800" dirty="0"/>
                        <a:t>Domain</a:t>
                      </a:r>
                    </a:p>
                  </a:txBody>
                  <a:tcPr/>
                </a:tc>
                <a:tc>
                  <a:txBody>
                    <a:bodyPr/>
                    <a:lstStyle/>
                    <a:p>
                      <a:r>
                        <a:rPr lang="en-US" sz="2800" dirty="0"/>
                        <a:t>#models</a:t>
                      </a:r>
                    </a:p>
                  </a:txBody>
                  <a:tcPr/>
                </a:tc>
                <a:extLst>
                  <a:ext uri="{0D108BD9-81ED-4DB2-BD59-A6C34878D82A}">
                    <a16:rowId xmlns:a16="http://schemas.microsoft.com/office/drawing/2014/main" val="10000"/>
                  </a:ext>
                </a:extLst>
              </a:tr>
              <a:tr h="370840">
                <a:tc>
                  <a:txBody>
                    <a:bodyPr/>
                    <a:lstStyle/>
                    <a:p>
                      <a:r>
                        <a:rPr lang="en-US" sz="2800" dirty="0" err="1"/>
                        <a:t>zh-en</a:t>
                      </a:r>
                      <a:endParaRPr lang="en-US" sz="2800" dirty="0"/>
                    </a:p>
                  </a:txBody>
                  <a:tcPr/>
                </a:tc>
                <a:tc>
                  <a:txBody>
                    <a:bodyPr/>
                    <a:lstStyle/>
                    <a:p>
                      <a:r>
                        <a:rPr lang="en-US" sz="2800" dirty="0"/>
                        <a:t>TED</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t>118</a:t>
                      </a:r>
                    </a:p>
                  </a:txBody>
                  <a:tcPr/>
                </a:tc>
                <a:extLst>
                  <a:ext uri="{0D108BD9-81ED-4DB2-BD59-A6C34878D82A}">
                    <a16:rowId xmlns:a16="http://schemas.microsoft.com/office/drawing/2014/main" val="10001"/>
                  </a:ext>
                </a:extLst>
              </a:tr>
              <a:tr h="370840">
                <a:tc>
                  <a:txBody>
                    <a:bodyPr/>
                    <a:lstStyle/>
                    <a:p>
                      <a:r>
                        <a:rPr lang="en-US" sz="2800" dirty="0" err="1"/>
                        <a:t>ru-en</a:t>
                      </a:r>
                      <a:endParaRPr lang="en-US" sz="2800" dirty="0"/>
                    </a:p>
                  </a:txBody>
                  <a:tcPr/>
                </a:tc>
                <a:tc>
                  <a:txBody>
                    <a:bodyPr/>
                    <a:lstStyle/>
                    <a:p>
                      <a:r>
                        <a:rPr lang="en-US" sz="2800" dirty="0"/>
                        <a:t>TED</a:t>
                      </a:r>
                    </a:p>
                  </a:txBody>
                  <a:tcPr/>
                </a:tc>
                <a:tc>
                  <a:txBody>
                    <a:bodyPr/>
                    <a:lstStyle/>
                    <a:p>
                      <a:r>
                        <a:rPr lang="en-US" sz="2800" dirty="0"/>
                        <a:t>176</a:t>
                      </a:r>
                    </a:p>
                  </a:txBody>
                  <a:tcPr/>
                </a:tc>
                <a:extLst>
                  <a:ext uri="{0D108BD9-81ED-4DB2-BD59-A6C34878D82A}">
                    <a16:rowId xmlns:a16="http://schemas.microsoft.com/office/drawing/2014/main" val="10002"/>
                  </a:ext>
                </a:extLst>
              </a:tr>
              <a:tr h="370840">
                <a:tc>
                  <a:txBody>
                    <a:bodyPr/>
                    <a:lstStyle/>
                    <a:p>
                      <a:r>
                        <a:rPr lang="en-US" sz="2800" dirty="0"/>
                        <a:t>ja-</a:t>
                      </a:r>
                      <a:r>
                        <a:rPr lang="en-US" sz="2800" dirty="0" err="1"/>
                        <a:t>en</a:t>
                      </a:r>
                      <a:endParaRPr lang="en-US" sz="2800" dirty="0"/>
                    </a:p>
                  </a:txBody>
                  <a:tcPr/>
                </a:tc>
                <a:tc>
                  <a:txBody>
                    <a:bodyPr/>
                    <a:lstStyle/>
                    <a:p>
                      <a:r>
                        <a:rPr lang="en-US" sz="2800" dirty="0"/>
                        <a:t>WMT</a:t>
                      </a:r>
                    </a:p>
                  </a:txBody>
                  <a:tcPr/>
                </a:tc>
                <a:tc>
                  <a:txBody>
                    <a:bodyPr/>
                    <a:lstStyle/>
                    <a:p>
                      <a:r>
                        <a:rPr lang="en-US" sz="2800" dirty="0"/>
                        <a:t>150</a:t>
                      </a:r>
                    </a:p>
                  </a:txBody>
                  <a:tcPr/>
                </a:tc>
                <a:extLst>
                  <a:ext uri="{0D108BD9-81ED-4DB2-BD59-A6C34878D82A}">
                    <a16:rowId xmlns:a16="http://schemas.microsoft.com/office/drawing/2014/main" val="10003"/>
                  </a:ext>
                </a:extLst>
              </a:tr>
              <a:tr h="370840">
                <a:tc>
                  <a:txBody>
                    <a:bodyPr/>
                    <a:lstStyle/>
                    <a:p>
                      <a:r>
                        <a:rPr lang="en-US" sz="2800" dirty="0" err="1"/>
                        <a:t>en</a:t>
                      </a:r>
                      <a:r>
                        <a:rPr lang="en-US" sz="2800" dirty="0"/>
                        <a:t>-ja</a:t>
                      </a:r>
                    </a:p>
                  </a:txBody>
                  <a:tcPr/>
                </a:tc>
                <a:tc>
                  <a:txBody>
                    <a:bodyPr/>
                    <a:lstStyle/>
                    <a:p>
                      <a:r>
                        <a:rPr lang="en-US" sz="2800" dirty="0"/>
                        <a:t>WMT</a:t>
                      </a:r>
                    </a:p>
                  </a:txBody>
                  <a:tcPr/>
                </a:tc>
                <a:tc>
                  <a:txBody>
                    <a:bodyPr/>
                    <a:lstStyle/>
                    <a:p>
                      <a:r>
                        <a:rPr lang="en-US" sz="2800" dirty="0"/>
                        <a:t>168</a:t>
                      </a:r>
                    </a:p>
                  </a:txBody>
                  <a:tcPr/>
                </a:tc>
                <a:extLst>
                  <a:ext uri="{0D108BD9-81ED-4DB2-BD59-A6C34878D82A}">
                    <a16:rowId xmlns:a16="http://schemas.microsoft.com/office/drawing/2014/main" val="10004"/>
                  </a:ext>
                </a:extLst>
              </a:tr>
              <a:tr h="370840">
                <a:tc>
                  <a:txBody>
                    <a:bodyPr/>
                    <a:lstStyle/>
                    <a:p>
                      <a:r>
                        <a:rPr lang="en-US" sz="2800" dirty="0" err="1"/>
                        <a:t>sw-en</a:t>
                      </a:r>
                      <a:endParaRPr lang="en-US" sz="2800" dirty="0"/>
                    </a:p>
                  </a:txBody>
                  <a:tcPr/>
                </a:tc>
                <a:tc>
                  <a:txBody>
                    <a:bodyPr/>
                    <a:lstStyle/>
                    <a:p>
                      <a:r>
                        <a:rPr lang="en-US" sz="2800" dirty="0"/>
                        <a:t>MATERIAL</a:t>
                      </a:r>
                    </a:p>
                  </a:txBody>
                  <a:tcPr/>
                </a:tc>
                <a:tc>
                  <a:txBody>
                    <a:bodyPr/>
                    <a:lstStyle/>
                    <a:p>
                      <a:r>
                        <a:rPr lang="en-US" sz="2800" dirty="0"/>
                        <a:t>767</a:t>
                      </a:r>
                    </a:p>
                  </a:txBody>
                  <a:tcPr/>
                </a:tc>
                <a:extLst>
                  <a:ext uri="{0D108BD9-81ED-4DB2-BD59-A6C34878D82A}">
                    <a16:rowId xmlns:a16="http://schemas.microsoft.com/office/drawing/2014/main" val="10005"/>
                  </a:ext>
                </a:extLst>
              </a:tr>
              <a:tr h="370840">
                <a:tc>
                  <a:txBody>
                    <a:bodyPr/>
                    <a:lstStyle/>
                    <a:p>
                      <a:r>
                        <a:rPr lang="en-US" sz="2800" dirty="0"/>
                        <a:t>so-</a:t>
                      </a:r>
                      <a:r>
                        <a:rPr lang="en-US" sz="2800" dirty="0" err="1"/>
                        <a:t>en</a:t>
                      </a:r>
                      <a:endParaRPr lang="en-US" sz="2800" dirty="0"/>
                    </a:p>
                  </a:txBody>
                  <a:tcPr/>
                </a:tc>
                <a:tc>
                  <a:txBody>
                    <a:bodyPr/>
                    <a:lstStyle/>
                    <a:p>
                      <a:r>
                        <a:rPr lang="en-US" sz="2800" dirty="0"/>
                        <a:t>MATERIAL</a:t>
                      </a:r>
                    </a:p>
                  </a:txBody>
                  <a:tcPr/>
                </a:tc>
                <a:tc>
                  <a:txBody>
                    <a:bodyPr/>
                    <a:lstStyle/>
                    <a:p>
                      <a:r>
                        <a:rPr lang="en-US" sz="2800" dirty="0"/>
                        <a:t>605</a:t>
                      </a:r>
                    </a:p>
                  </a:txBody>
                  <a:tcPr/>
                </a:tc>
                <a:extLst>
                  <a:ext uri="{0D108BD9-81ED-4DB2-BD59-A6C34878D82A}">
                    <a16:rowId xmlns:a16="http://schemas.microsoft.com/office/drawing/2014/main" val="10006"/>
                  </a:ext>
                </a:extLst>
              </a:tr>
            </a:tbl>
          </a:graphicData>
        </a:graphic>
      </p:graphicFrame>
      <p:sp>
        <p:nvSpPr>
          <p:cNvPr id="8" name="Slide Number Placeholder 7"/>
          <p:cNvSpPr>
            <a:spLocks noGrp="1"/>
          </p:cNvSpPr>
          <p:nvPr>
            <p:ph type="sldNum" sz="quarter" idx="12"/>
          </p:nvPr>
        </p:nvSpPr>
        <p:spPr/>
        <p:txBody>
          <a:bodyPr/>
          <a:lstStyle/>
          <a:p>
            <a:fld id="{7AEC2905-5512-B149-B940-0191064904E0}" type="slidenum">
              <a:rPr lang="en-US" smtClean="0"/>
              <a:t>27</a:t>
            </a:fld>
            <a:endParaRPr lang="en-US" dirty="0"/>
          </a:p>
        </p:txBody>
      </p:sp>
      <p:sp>
        <p:nvSpPr>
          <p:cNvPr id="9" name="TextBox 8"/>
          <p:cNvSpPr txBox="1"/>
          <p:nvPr/>
        </p:nvSpPr>
        <p:spPr>
          <a:xfrm>
            <a:off x="6488723" y="1289379"/>
            <a:ext cx="5026272" cy="2123658"/>
          </a:xfrm>
          <a:prstGeom prst="rect">
            <a:avLst/>
          </a:prstGeom>
          <a:noFill/>
        </p:spPr>
        <p:txBody>
          <a:bodyPr wrap="square" rtlCol="0">
            <a:spAutoFit/>
          </a:bodyPr>
          <a:lstStyle/>
          <a:p>
            <a:r>
              <a:rPr lang="en-US" sz="2800" dirty="0"/>
              <a:t>Total: 2245 Transformer models, trained on ~1550 GPU days; record BLEU, train/test time, etc.</a:t>
            </a:r>
          </a:p>
          <a:p>
            <a:r>
              <a:rPr lang="en-US" sz="2400" dirty="0">
                <a:hlinkClick r:id="rId2"/>
              </a:rPr>
              <a:t>https://github.com/Este1le/hpo_nmt</a:t>
            </a:r>
            <a:endParaRPr lang="en-US" sz="2400" dirty="0"/>
          </a:p>
          <a:p>
            <a:endParaRPr lang="en-US" sz="2400" dirty="0"/>
          </a:p>
        </p:txBody>
      </p:sp>
    </p:spTree>
    <p:extLst>
      <p:ext uri="{BB962C8B-B14F-4D97-AF65-F5344CB8AC3E}">
        <p14:creationId xmlns:p14="http://schemas.microsoft.com/office/powerpoint/2010/main" val="2747101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AEC2905-5512-B149-B940-0191064904E0}" type="slidenum">
              <a:rPr lang="en-US" smtClean="0"/>
              <a:t>28</a:t>
            </a:fld>
            <a:endParaRPr lang="en-US"/>
          </a:p>
        </p:txBody>
      </p:sp>
      <p:pic>
        <p:nvPicPr>
          <p:cNvPr id="5" name="Picture 4"/>
          <p:cNvPicPr>
            <a:picLocks noChangeAspect="1"/>
          </p:cNvPicPr>
          <p:nvPr/>
        </p:nvPicPr>
        <p:blipFill>
          <a:blip r:embed="rId2"/>
          <a:stretch>
            <a:fillRect/>
          </a:stretch>
        </p:blipFill>
        <p:spPr>
          <a:xfrm>
            <a:off x="2568717" y="1184298"/>
            <a:ext cx="7054565" cy="5673702"/>
          </a:xfrm>
          <a:prstGeom prst="rect">
            <a:avLst/>
          </a:prstGeom>
        </p:spPr>
      </p:pic>
      <p:sp>
        <p:nvSpPr>
          <p:cNvPr id="9" name="Title 1"/>
          <p:cNvSpPr>
            <a:spLocks noGrp="1"/>
          </p:cNvSpPr>
          <p:nvPr>
            <p:ph type="title"/>
          </p:nvPr>
        </p:nvSpPr>
        <p:spPr/>
        <p:txBody>
          <a:bodyPr>
            <a:normAutofit/>
          </a:bodyPr>
          <a:lstStyle/>
          <a:p>
            <a:r>
              <a:rPr lang="en-US" dirty="0"/>
              <a:t>Diversity in dataset</a:t>
            </a:r>
            <a:endParaRPr lang="en-US" sz="3600" dirty="0"/>
          </a:p>
        </p:txBody>
      </p:sp>
      <p:sp>
        <p:nvSpPr>
          <p:cNvPr id="6" name="Title 1">
            <a:extLst>
              <a:ext uri="{FF2B5EF4-FFF2-40B4-BE49-F238E27FC236}">
                <a16:creationId xmlns:a16="http://schemas.microsoft.com/office/drawing/2014/main" id="{A721F0C9-EC2B-1146-88DE-2592D77CCB10}"/>
              </a:ext>
            </a:extLst>
          </p:cNvPr>
          <p:cNvSpPr txBox="1">
            <a:spLocks/>
          </p:cNvSpPr>
          <p:nvPr/>
        </p:nvSpPr>
        <p:spPr>
          <a:xfrm>
            <a:off x="6490448" y="-89645"/>
            <a:ext cx="5898776" cy="1690688"/>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i="1" dirty="0">
                <a:solidFill>
                  <a:srgbClr val="FF0000"/>
                </a:solidFill>
              </a:rPr>
              <a:t>Low Spearman’s correlation when comparing hyperparameter rankings across datasets</a:t>
            </a:r>
          </a:p>
        </p:txBody>
      </p:sp>
    </p:spTree>
    <p:extLst>
      <p:ext uri="{BB962C8B-B14F-4D97-AF65-F5344CB8AC3E}">
        <p14:creationId xmlns:p14="http://schemas.microsoft.com/office/powerpoint/2010/main" val="2987631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7653E-F2C3-23F0-9D2B-CA4CE066B1FD}"/>
              </a:ext>
            </a:extLst>
          </p:cNvPr>
          <p:cNvSpPr>
            <a:spLocks noGrp="1"/>
          </p:cNvSpPr>
          <p:nvPr>
            <p:ph type="title"/>
          </p:nvPr>
        </p:nvSpPr>
        <p:spPr/>
        <p:txBody>
          <a:bodyPr/>
          <a:lstStyle/>
          <a:p>
            <a:r>
              <a:rPr lang="en-US" dirty="0"/>
              <a:t>A taxonomy of methods for low-resource MT</a:t>
            </a:r>
          </a:p>
        </p:txBody>
      </p:sp>
      <p:pic>
        <p:nvPicPr>
          <p:cNvPr id="5" name="Content Placeholder 4">
            <a:extLst>
              <a:ext uri="{FF2B5EF4-FFF2-40B4-BE49-F238E27FC236}">
                <a16:creationId xmlns:a16="http://schemas.microsoft.com/office/drawing/2014/main" id="{7368C3BE-A541-4719-8F11-2C49168D757D}"/>
              </a:ext>
            </a:extLst>
          </p:cNvPr>
          <p:cNvPicPr>
            <a:picLocks noGrp="1" noChangeAspect="1"/>
          </p:cNvPicPr>
          <p:nvPr>
            <p:ph idx="1"/>
          </p:nvPr>
        </p:nvPicPr>
        <p:blipFill>
          <a:blip r:embed="rId2"/>
          <a:stretch>
            <a:fillRect/>
          </a:stretch>
        </p:blipFill>
        <p:spPr>
          <a:xfrm>
            <a:off x="2231126" y="1418608"/>
            <a:ext cx="7340642" cy="4747204"/>
          </a:xfrm>
          <a:prstGeom prst="rect">
            <a:avLst/>
          </a:prstGeom>
        </p:spPr>
      </p:pic>
      <p:sp>
        <p:nvSpPr>
          <p:cNvPr id="4" name="Slide Number Placeholder 3">
            <a:extLst>
              <a:ext uri="{FF2B5EF4-FFF2-40B4-BE49-F238E27FC236}">
                <a16:creationId xmlns:a16="http://schemas.microsoft.com/office/drawing/2014/main" id="{26C6C607-038E-509C-F188-FADC909A4FE2}"/>
              </a:ext>
            </a:extLst>
          </p:cNvPr>
          <p:cNvSpPr>
            <a:spLocks noGrp="1"/>
          </p:cNvSpPr>
          <p:nvPr>
            <p:ph type="sldNum" sz="quarter" idx="12"/>
          </p:nvPr>
        </p:nvSpPr>
        <p:spPr/>
        <p:txBody>
          <a:bodyPr/>
          <a:lstStyle/>
          <a:p>
            <a:fld id="{7AEC2905-5512-B149-B940-0191064904E0}" type="slidenum">
              <a:rPr lang="en-US" smtClean="0"/>
              <a:t>2</a:t>
            </a:fld>
            <a:endParaRPr lang="en-US"/>
          </a:p>
        </p:txBody>
      </p:sp>
      <p:sp>
        <p:nvSpPr>
          <p:cNvPr id="6" name="TextBox 5">
            <a:extLst>
              <a:ext uri="{FF2B5EF4-FFF2-40B4-BE49-F238E27FC236}">
                <a16:creationId xmlns:a16="http://schemas.microsoft.com/office/drawing/2014/main" id="{05968FDD-4D33-4056-644C-DC4EF5A86F23}"/>
              </a:ext>
            </a:extLst>
          </p:cNvPr>
          <p:cNvSpPr txBox="1"/>
          <p:nvPr/>
        </p:nvSpPr>
        <p:spPr>
          <a:xfrm>
            <a:off x="100362" y="5876534"/>
            <a:ext cx="9972025" cy="923330"/>
          </a:xfrm>
          <a:prstGeom prst="rect">
            <a:avLst/>
          </a:prstGeom>
          <a:noFill/>
        </p:spPr>
        <p:txBody>
          <a:bodyPr wrap="none" rtlCol="0">
            <a:spAutoFit/>
          </a:bodyPr>
          <a:lstStyle/>
          <a:p>
            <a:r>
              <a:rPr lang="en-US" dirty="0"/>
              <a:t>Figure from:</a:t>
            </a:r>
          </a:p>
          <a:p>
            <a:r>
              <a:rPr lang="en-US" dirty="0"/>
              <a:t>Barry Haddow, Rachel </a:t>
            </a:r>
            <a:r>
              <a:rPr lang="en-US" dirty="0" err="1"/>
              <a:t>Bawden</a:t>
            </a:r>
            <a:r>
              <a:rPr lang="en-US" dirty="0"/>
              <a:t>, Antonio Valerio Miceli Barone, </a:t>
            </a:r>
            <a:r>
              <a:rPr lang="en-US" dirty="0" err="1"/>
              <a:t>Jindřich</a:t>
            </a:r>
            <a:r>
              <a:rPr lang="en-US" dirty="0"/>
              <a:t> </a:t>
            </a:r>
            <a:r>
              <a:rPr lang="en-US" dirty="0" err="1"/>
              <a:t>Helcl</a:t>
            </a:r>
            <a:r>
              <a:rPr lang="en-US" dirty="0"/>
              <a:t>, and Alexandra Birch. 2022. </a:t>
            </a:r>
          </a:p>
          <a:p>
            <a:r>
              <a:rPr lang="en-US" dirty="0"/>
              <a:t>Survey of Low-Resource Machine Translation. Computational Linguistics, 48(3):673–732.</a:t>
            </a:r>
          </a:p>
        </p:txBody>
      </p:sp>
      <p:grpSp>
        <p:nvGrpSpPr>
          <p:cNvPr id="11" name="Group 10">
            <a:extLst>
              <a:ext uri="{FF2B5EF4-FFF2-40B4-BE49-F238E27FC236}">
                <a16:creationId xmlns:a16="http://schemas.microsoft.com/office/drawing/2014/main" id="{413C6FDA-E1DC-E7FF-39C6-D4D59A720699}"/>
              </a:ext>
            </a:extLst>
          </p:cNvPr>
          <p:cNvGrpSpPr/>
          <p:nvPr/>
        </p:nvGrpSpPr>
        <p:grpSpPr>
          <a:xfrm>
            <a:off x="8238088" y="2744171"/>
            <a:ext cx="2004780" cy="3341275"/>
            <a:chOff x="8238088" y="2744171"/>
            <a:chExt cx="2004780" cy="3341275"/>
          </a:xfrm>
        </p:grpSpPr>
        <p:sp>
          <p:nvSpPr>
            <p:cNvPr id="7" name="TextBox 6">
              <a:extLst>
                <a:ext uri="{FF2B5EF4-FFF2-40B4-BE49-F238E27FC236}">
                  <a16:creationId xmlns:a16="http://schemas.microsoft.com/office/drawing/2014/main" id="{48846D42-F5A0-6288-A713-6B7D35CD487D}"/>
                </a:ext>
              </a:extLst>
            </p:cNvPr>
            <p:cNvSpPr txBox="1"/>
            <p:nvPr/>
          </p:nvSpPr>
          <p:spPr>
            <a:xfrm>
              <a:off x="8238088" y="5377560"/>
              <a:ext cx="2004780" cy="707886"/>
            </a:xfrm>
            <a:prstGeom prst="rect">
              <a:avLst/>
            </a:prstGeom>
            <a:noFill/>
            <a:ln>
              <a:solidFill>
                <a:schemeClr val="tx1"/>
              </a:solidFill>
            </a:ln>
          </p:spPr>
          <p:txBody>
            <a:bodyPr wrap="none" rtlCol="0">
              <a:spAutoFit/>
            </a:bodyPr>
            <a:lstStyle/>
            <a:p>
              <a:r>
                <a:rPr lang="en-US" sz="2000" b="1" dirty="0">
                  <a:solidFill>
                    <a:srgbClr val="FF0000"/>
                  </a:solidFill>
                </a:rPr>
                <a:t>Hyperparameter </a:t>
              </a:r>
            </a:p>
            <a:p>
              <a:r>
                <a:rPr lang="en-US" sz="2000" b="1" dirty="0">
                  <a:solidFill>
                    <a:srgbClr val="FF0000"/>
                  </a:solidFill>
                </a:rPr>
                <a:t>Optimization</a:t>
              </a:r>
            </a:p>
          </p:txBody>
        </p:sp>
        <p:cxnSp>
          <p:nvCxnSpPr>
            <p:cNvPr id="9" name="Straight Connector 8">
              <a:extLst>
                <a:ext uri="{FF2B5EF4-FFF2-40B4-BE49-F238E27FC236}">
                  <a16:creationId xmlns:a16="http://schemas.microsoft.com/office/drawing/2014/main" id="{ECC928C9-28D6-9048-7EC6-F852DEA72D5C}"/>
                </a:ext>
              </a:extLst>
            </p:cNvPr>
            <p:cNvCxnSpPr>
              <a:cxnSpLocks/>
              <a:stCxn id="7" idx="0"/>
            </p:cNvCxnSpPr>
            <p:nvPr/>
          </p:nvCxnSpPr>
          <p:spPr>
            <a:xfrm flipH="1" flipV="1">
              <a:off x="9082007" y="2744171"/>
              <a:ext cx="158471" cy="2633389"/>
            </a:xfrm>
            <a:prstGeom prst="line">
              <a:avLst/>
            </a:prstGeom>
            <a:ln w="3175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39577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fontScale="90000"/>
          </a:bodyPr>
          <a:lstStyle/>
          <a:p>
            <a:r>
              <a:rPr lang="en-US" dirty="0"/>
              <a:t>Diversity in dataset: </a:t>
            </a:r>
            <a:br>
              <a:rPr lang="en-US" dirty="0"/>
            </a:br>
            <a:r>
              <a:rPr lang="en-US" sz="3600" dirty="0"/>
              <a:t>Hyperparameter importance by </a:t>
            </a:r>
            <a:r>
              <a:rPr lang="en-US" sz="3600" dirty="0" err="1"/>
              <a:t>fANOVA</a:t>
            </a:r>
            <a:r>
              <a:rPr lang="en-US" sz="3600" dirty="0"/>
              <a:t>, measuring BLEU variance when changing a specific </a:t>
            </a:r>
            <a:r>
              <a:rPr lang="en-US" sz="3600" dirty="0" err="1"/>
              <a:t>hyperparameter</a:t>
            </a:r>
            <a:r>
              <a:rPr lang="en-US" sz="3600" dirty="0"/>
              <a:t> value pairs</a:t>
            </a:r>
          </a:p>
        </p:txBody>
      </p:sp>
      <p:sp>
        <p:nvSpPr>
          <p:cNvPr id="4" name="Slide Number Placeholder 3"/>
          <p:cNvSpPr>
            <a:spLocks noGrp="1"/>
          </p:cNvSpPr>
          <p:nvPr>
            <p:ph type="sldNum" sz="quarter" idx="12"/>
          </p:nvPr>
        </p:nvSpPr>
        <p:spPr/>
        <p:txBody>
          <a:bodyPr/>
          <a:lstStyle/>
          <a:p>
            <a:fld id="{7AEC2905-5512-B149-B940-0191064904E0}" type="slidenum">
              <a:rPr lang="en-US" smtClean="0"/>
              <a:t>29</a:t>
            </a:fld>
            <a:endParaRPr lang="en-US"/>
          </a:p>
        </p:txBody>
      </p:sp>
      <p:pic>
        <p:nvPicPr>
          <p:cNvPr id="6" name="Picture 5"/>
          <p:cNvPicPr>
            <a:picLocks noChangeAspect="1"/>
          </p:cNvPicPr>
          <p:nvPr/>
        </p:nvPicPr>
        <p:blipFill>
          <a:blip r:embed="rId2"/>
          <a:stretch>
            <a:fillRect/>
          </a:stretch>
        </p:blipFill>
        <p:spPr>
          <a:xfrm>
            <a:off x="0" y="1750255"/>
            <a:ext cx="12192000" cy="5090160"/>
          </a:xfrm>
          <a:prstGeom prst="rect">
            <a:avLst/>
          </a:prstGeom>
        </p:spPr>
      </p:pic>
      <p:sp>
        <p:nvSpPr>
          <p:cNvPr id="7" name="TextBox 6"/>
          <p:cNvSpPr txBox="1"/>
          <p:nvPr/>
        </p:nvSpPr>
        <p:spPr>
          <a:xfrm>
            <a:off x="2549299" y="1944625"/>
            <a:ext cx="3679771" cy="461665"/>
          </a:xfrm>
          <a:prstGeom prst="rect">
            <a:avLst/>
          </a:prstGeom>
          <a:noFill/>
        </p:spPr>
        <p:txBody>
          <a:bodyPr wrap="square" rtlCol="0">
            <a:spAutoFit/>
          </a:bodyPr>
          <a:lstStyle/>
          <a:p>
            <a:r>
              <a:rPr lang="en-US" sz="2400" dirty="0" err="1">
                <a:solidFill>
                  <a:srgbClr val="FF0000"/>
                </a:solidFill>
              </a:rPr>
              <a:t>en</a:t>
            </a:r>
            <a:r>
              <a:rPr lang="en-US" sz="2400" dirty="0">
                <a:solidFill>
                  <a:srgbClr val="FF0000"/>
                </a:solidFill>
              </a:rPr>
              <a:t>-ja dataset</a:t>
            </a:r>
          </a:p>
        </p:txBody>
      </p:sp>
      <p:sp>
        <p:nvSpPr>
          <p:cNvPr id="8" name="TextBox 7"/>
          <p:cNvSpPr txBox="1"/>
          <p:nvPr/>
        </p:nvSpPr>
        <p:spPr>
          <a:xfrm>
            <a:off x="9225591" y="1944624"/>
            <a:ext cx="3679771" cy="461665"/>
          </a:xfrm>
          <a:prstGeom prst="rect">
            <a:avLst/>
          </a:prstGeom>
          <a:noFill/>
        </p:spPr>
        <p:txBody>
          <a:bodyPr wrap="square" rtlCol="0">
            <a:spAutoFit/>
          </a:bodyPr>
          <a:lstStyle/>
          <a:p>
            <a:r>
              <a:rPr lang="en-US" sz="2400" dirty="0" err="1">
                <a:solidFill>
                  <a:srgbClr val="FF0000"/>
                </a:solidFill>
              </a:rPr>
              <a:t>sw-en</a:t>
            </a:r>
            <a:r>
              <a:rPr lang="en-US" sz="2400" dirty="0">
                <a:solidFill>
                  <a:srgbClr val="FF0000"/>
                </a:solidFill>
              </a:rPr>
              <a:t> dataset</a:t>
            </a:r>
          </a:p>
        </p:txBody>
      </p:sp>
    </p:spTree>
    <p:extLst>
      <p:ext uri="{BB962C8B-B14F-4D97-AF65-F5344CB8AC3E}">
        <p14:creationId xmlns:p14="http://schemas.microsoft.com/office/powerpoint/2010/main" val="20395532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Slide Number Placeholder 3"/>
          <p:cNvSpPr>
            <a:spLocks noGrp="1"/>
          </p:cNvSpPr>
          <p:nvPr>
            <p:ph type="sldNum" sz="quarter" idx="12"/>
          </p:nvPr>
        </p:nvSpPr>
        <p:spPr/>
        <p:txBody>
          <a:bodyPr/>
          <a:lstStyle/>
          <a:p>
            <a:fld id="{7AEC2905-5512-B149-B940-0191064904E0}" type="slidenum">
              <a:rPr lang="en-US" smtClean="0"/>
              <a:t>30</a:t>
            </a:fld>
            <a:endParaRPr lang="en-US"/>
          </a:p>
        </p:txBody>
      </p:sp>
      <p:pic>
        <p:nvPicPr>
          <p:cNvPr id="5" name="Picture 4"/>
          <p:cNvPicPr>
            <a:picLocks noChangeAspect="1"/>
          </p:cNvPicPr>
          <p:nvPr/>
        </p:nvPicPr>
        <p:blipFill>
          <a:blip r:embed="rId2"/>
          <a:stretch>
            <a:fillRect/>
          </a:stretch>
        </p:blipFill>
        <p:spPr>
          <a:xfrm>
            <a:off x="789214" y="0"/>
            <a:ext cx="10613571" cy="6858000"/>
          </a:xfrm>
          <a:prstGeom prst="rect">
            <a:avLst/>
          </a:prstGeom>
        </p:spPr>
      </p:pic>
    </p:spTree>
    <p:extLst>
      <p:ext uri="{BB962C8B-B14F-4D97-AF65-F5344CB8AC3E}">
        <p14:creationId xmlns:p14="http://schemas.microsoft.com/office/powerpoint/2010/main" val="21288805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7AEC2905-5512-B149-B940-0191064904E0}" type="slidenum">
              <a:rPr lang="en-US" smtClean="0"/>
              <a:t>31</a:t>
            </a:fld>
            <a:endParaRPr lang="en-US"/>
          </a:p>
        </p:txBody>
      </p:sp>
      <p:pic>
        <p:nvPicPr>
          <p:cNvPr id="5" name="Picture 4"/>
          <p:cNvPicPr>
            <a:picLocks noChangeAspect="1"/>
          </p:cNvPicPr>
          <p:nvPr/>
        </p:nvPicPr>
        <p:blipFill>
          <a:blip r:embed="rId2"/>
          <a:stretch>
            <a:fillRect/>
          </a:stretch>
        </p:blipFill>
        <p:spPr>
          <a:xfrm>
            <a:off x="704337" y="35170"/>
            <a:ext cx="10255787" cy="6858000"/>
          </a:xfrm>
          <a:prstGeom prst="rect">
            <a:avLst/>
          </a:prstGeom>
        </p:spPr>
      </p:pic>
      <p:sp>
        <p:nvSpPr>
          <p:cNvPr id="6" name="TextBox 5"/>
          <p:cNvSpPr txBox="1"/>
          <p:nvPr/>
        </p:nvSpPr>
        <p:spPr>
          <a:xfrm>
            <a:off x="2416229" y="5320872"/>
            <a:ext cx="3679771" cy="461665"/>
          </a:xfrm>
          <a:prstGeom prst="rect">
            <a:avLst/>
          </a:prstGeom>
          <a:noFill/>
        </p:spPr>
        <p:txBody>
          <a:bodyPr wrap="square" rtlCol="0">
            <a:spAutoFit/>
          </a:bodyPr>
          <a:lstStyle/>
          <a:p>
            <a:r>
              <a:rPr lang="en-US" sz="2400" dirty="0">
                <a:solidFill>
                  <a:srgbClr val="FF0000"/>
                </a:solidFill>
              </a:rPr>
              <a:t>ja-</a:t>
            </a:r>
            <a:r>
              <a:rPr lang="en-US" sz="2400" dirty="0" err="1">
                <a:solidFill>
                  <a:srgbClr val="FF0000"/>
                </a:solidFill>
              </a:rPr>
              <a:t>en</a:t>
            </a:r>
            <a:r>
              <a:rPr lang="en-US" sz="2400" dirty="0">
                <a:solidFill>
                  <a:srgbClr val="FF0000"/>
                </a:solidFill>
              </a:rPr>
              <a:t> dataset</a:t>
            </a:r>
          </a:p>
        </p:txBody>
      </p:sp>
      <p:sp>
        <p:nvSpPr>
          <p:cNvPr id="7" name="TextBox 6"/>
          <p:cNvSpPr txBox="1"/>
          <p:nvPr/>
        </p:nvSpPr>
        <p:spPr>
          <a:xfrm>
            <a:off x="5029201" y="3718119"/>
            <a:ext cx="4482802" cy="1200329"/>
          </a:xfrm>
          <a:prstGeom prst="rect">
            <a:avLst/>
          </a:prstGeom>
          <a:noFill/>
        </p:spPr>
        <p:txBody>
          <a:bodyPr wrap="square" rtlCol="0">
            <a:spAutoFit/>
          </a:bodyPr>
          <a:lstStyle/>
          <a:p>
            <a:r>
              <a:rPr lang="en-US" sz="2400" dirty="0">
                <a:solidFill>
                  <a:srgbClr val="FF0000"/>
                </a:solidFill>
              </a:rPr>
              <a:t>RS: Random Search</a:t>
            </a:r>
          </a:p>
          <a:p>
            <a:r>
              <a:rPr lang="en-US" sz="2400" dirty="0">
                <a:solidFill>
                  <a:srgbClr val="FF0000"/>
                </a:solidFill>
              </a:rPr>
              <a:t>BO: Bayesian Optimization</a:t>
            </a:r>
          </a:p>
          <a:p>
            <a:r>
              <a:rPr lang="en-US" sz="2400" dirty="0">
                <a:solidFill>
                  <a:srgbClr val="FF0000"/>
                </a:solidFill>
              </a:rPr>
              <a:t>GB: Graph-based</a:t>
            </a:r>
          </a:p>
        </p:txBody>
      </p:sp>
      <p:sp>
        <p:nvSpPr>
          <p:cNvPr id="8" name="TextBox 7"/>
          <p:cNvSpPr txBox="1"/>
          <p:nvPr/>
        </p:nvSpPr>
        <p:spPr>
          <a:xfrm>
            <a:off x="66707" y="6022364"/>
            <a:ext cx="4530008" cy="830997"/>
          </a:xfrm>
          <a:prstGeom prst="rect">
            <a:avLst/>
          </a:prstGeom>
          <a:noFill/>
        </p:spPr>
        <p:txBody>
          <a:bodyPr wrap="square" rtlCol="0">
            <a:spAutoFit/>
          </a:bodyPr>
          <a:lstStyle/>
          <a:p>
            <a:r>
              <a:rPr lang="en-US" sz="2400" b="1" i="1" dirty="0">
                <a:solidFill>
                  <a:srgbClr val="FF0000"/>
                </a:solidFill>
              </a:rPr>
              <a:t>Tabular Benchmark enables detailed run-time comparison</a:t>
            </a:r>
          </a:p>
        </p:txBody>
      </p:sp>
      <p:sp>
        <p:nvSpPr>
          <p:cNvPr id="9" name="TextBox 8">
            <a:extLst>
              <a:ext uri="{FF2B5EF4-FFF2-40B4-BE49-F238E27FC236}">
                <a16:creationId xmlns:a16="http://schemas.microsoft.com/office/drawing/2014/main" id="{CC65A1D9-5542-2E4E-B0A9-27C98CAFD6DE}"/>
              </a:ext>
            </a:extLst>
          </p:cNvPr>
          <p:cNvSpPr txBox="1"/>
          <p:nvPr/>
        </p:nvSpPr>
        <p:spPr>
          <a:xfrm>
            <a:off x="6042453" y="1940875"/>
            <a:ext cx="4917671" cy="830997"/>
          </a:xfrm>
          <a:prstGeom prst="rect">
            <a:avLst/>
          </a:prstGeom>
          <a:noFill/>
        </p:spPr>
        <p:txBody>
          <a:bodyPr wrap="square" rtlCol="0">
            <a:spAutoFit/>
          </a:bodyPr>
          <a:lstStyle/>
          <a:p>
            <a:r>
              <a:rPr lang="en-US" sz="2400" b="1" i="1" dirty="0">
                <a:solidFill>
                  <a:srgbClr val="FF0000"/>
                </a:solidFill>
              </a:rPr>
              <a:t>Interesting observations: (1) winner varies by budget. (2) high variance</a:t>
            </a:r>
          </a:p>
        </p:txBody>
      </p:sp>
    </p:spTree>
    <p:extLst>
      <p:ext uri="{BB962C8B-B14F-4D97-AF65-F5344CB8AC3E}">
        <p14:creationId xmlns:p14="http://schemas.microsoft.com/office/powerpoint/2010/main" val="1597080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2967D-A045-E32C-3AEB-6B64766D98A3}"/>
              </a:ext>
            </a:extLst>
          </p:cNvPr>
          <p:cNvSpPr>
            <a:spLocks noGrp="1"/>
          </p:cNvSpPr>
          <p:nvPr>
            <p:ph type="title"/>
          </p:nvPr>
        </p:nvSpPr>
        <p:spPr/>
        <p:txBody>
          <a:bodyPr/>
          <a:lstStyle/>
          <a:p>
            <a:r>
              <a:rPr lang="en-US" dirty="0" err="1"/>
              <a:t>AutoML</a:t>
            </a:r>
            <a:r>
              <a:rPr lang="en-US" dirty="0"/>
              <a:t> 2022 Competition    </a:t>
            </a:r>
            <a:r>
              <a:rPr lang="en-US" sz="2400" dirty="0"/>
              <a:t>https://</a:t>
            </a:r>
            <a:r>
              <a:rPr lang="en-US" sz="2400" dirty="0" err="1"/>
              <a:t>automl.cc</a:t>
            </a:r>
            <a:endParaRPr lang="en-US" sz="2400" dirty="0"/>
          </a:p>
        </p:txBody>
      </p:sp>
      <p:pic>
        <p:nvPicPr>
          <p:cNvPr id="5" name="Content Placeholder 4">
            <a:extLst>
              <a:ext uri="{FF2B5EF4-FFF2-40B4-BE49-F238E27FC236}">
                <a16:creationId xmlns:a16="http://schemas.microsoft.com/office/drawing/2014/main" id="{96B7945B-DB8E-2D09-AD30-D9A8C39D7346}"/>
              </a:ext>
            </a:extLst>
          </p:cNvPr>
          <p:cNvPicPr>
            <a:picLocks noGrp="1" noChangeAspect="1"/>
          </p:cNvPicPr>
          <p:nvPr>
            <p:ph idx="1"/>
          </p:nvPr>
        </p:nvPicPr>
        <p:blipFill>
          <a:blip r:embed="rId2"/>
          <a:stretch>
            <a:fillRect/>
          </a:stretch>
        </p:blipFill>
        <p:spPr>
          <a:xfrm>
            <a:off x="1306551" y="1506956"/>
            <a:ext cx="8860282" cy="5351044"/>
          </a:xfrm>
          <a:prstGeom prst="rect">
            <a:avLst/>
          </a:prstGeom>
        </p:spPr>
      </p:pic>
      <p:sp>
        <p:nvSpPr>
          <p:cNvPr id="4" name="Slide Number Placeholder 3">
            <a:extLst>
              <a:ext uri="{FF2B5EF4-FFF2-40B4-BE49-F238E27FC236}">
                <a16:creationId xmlns:a16="http://schemas.microsoft.com/office/drawing/2014/main" id="{C89C9612-9FC1-403B-CF6A-DB7CDF29A7AD}"/>
              </a:ext>
            </a:extLst>
          </p:cNvPr>
          <p:cNvSpPr>
            <a:spLocks noGrp="1"/>
          </p:cNvSpPr>
          <p:nvPr>
            <p:ph type="sldNum" sz="quarter" idx="12"/>
          </p:nvPr>
        </p:nvSpPr>
        <p:spPr/>
        <p:txBody>
          <a:bodyPr/>
          <a:lstStyle/>
          <a:p>
            <a:fld id="{7AEC2905-5512-B149-B940-0191064904E0}" type="slidenum">
              <a:rPr lang="en-US" smtClean="0"/>
              <a:t>32</a:t>
            </a:fld>
            <a:endParaRPr lang="en-US"/>
          </a:p>
        </p:txBody>
      </p:sp>
      <p:sp>
        <p:nvSpPr>
          <p:cNvPr id="3" name="TextBox 2">
            <a:extLst>
              <a:ext uri="{FF2B5EF4-FFF2-40B4-BE49-F238E27FC236}">
                <a16:creationId xmlns:a16="http://schemas.microsoft.com/office/drawing/2014/main" id="{18C2AFD7-6178-C6D3-55BE-FAE6477E113D}"/>
              </a:ext>
            </a:extLst>
          </p:cNvPr>
          <p:cNvSpPr txBox="1"/>
          <p:nvPr/>
        </p:nvSpPr>
        <p:spPr>
          <a:xfrm>
            <a:off x="5522631" y="6488668"/>
            <a:ext cx="5112553" cy="369332"/>
          </a:xfrm>
          <a:prstGeom prst="rect">
            <a:avLst/>
          </a:prstGeom>
          <a:noFill/>
        </p:spPr>
        <p:txBody>
          <a:bodyPr wrap="none" rtlCol="0">
            <a:spAutoFit/>
          </a:bodyPr>
          <a:lstStyle/>
          <a:p>
            <a:r>
              <a:rPr lang="en-US" dirty="0"/>
              <a:t>Data available: https://</a:t>
            </a:r>
            <a:r>
              <a:rPr lang="en-US" dirty="0" err="1"/>
              <a:t>github.com</a:t>
            </a:r>
            <a:r>
              <a:rPr lang="en-US" dirty="0"/>
              <a:t>/Este1le/</a:t>
            </a:r>
            <a:r>
              <a:rPr lang="en-US" dirty="0" err="1"/>
              <a:t>hpo_nmt</a:t>
            </a:r>
            <a:endParaRPr lang="en-US" dirty="0"/>
          </a:p>
        </p:txBody>
      </p:sp>
    </p:spTree>
    <p:extLst>
      <p:ext uri="{BB962C8B-B14F-4D97-AF65-F5344CB8AC3E}">
        <p14:creationId xmlns:p14="http://schemas.microsoft.com/office/powerpoint/2010/main" val="41968050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sz="3600" dirty="0"/>
              <a:t>Motivation</a:t>
            </a:r>
          </a:p>
          <a:p>
            <a:pPr marL="514350" indent="-514350">
              <a:buFont typeface="+mj-lt"/>
              <a:buAutoNum type="arabicPeriod"/>
            </a:pPr>
            <a:r>
              <a:rPr lang="en-US" sz="3600" dirty="0"/>
              <a:t>Problem Definition &amp; Representative Hyperparameter Optimization (HPO) Methods</a:t>
            </a:r>
          </a:p>
          <a:p>
            <a:pPr marL="514350" indent="-514350">
              <a:buFont typeface="+mj-lt"/>
              <a:buAutoNum type="arabicPeriod"/>
            </a:pPr>
            <a:r>
              <a:rPr lang="en-US" sz="3600" dirty="0"/>
              <a:t>HPO Benchmark for Machine Translation</a:t>
            </a:r>
          </a:p>
          <a:p>
            <a:pPr marL="514350" indent="-514350">
              <a:buFont typeface="+mj-lt"/>
              <a:buAutoNum type="arabicPeriod"/>
            </a:pPr>
            <a:r>
              <a:rPr lang="en-US" sz="3600" u="sng" dirty="0"/>
              <a:t>Beyond black-box HPO</a:t>
            </a:r>
          </a:p>
          <a:p>
            <a:pPr marL="514350" indent="-514350">
              <a:buFont typeface="+mj-lt"/>
              <a:buAutoNum type="arabicPeriod"/>
            </a:pPr>
            <a:endParaRPr lang="en-US" sz="3600" dirty="0"/>
          </a:p>
          <a:p>
            <a:pPr marL="0" indent="0">
              <a:buNone/>
            </a:pPr>
            <a:endParaRPr lang="en-US" sz="3600" dirty="0"/>
          </a:p>
        </p:txBody>
      </p:sp>
      <p:sp>
        <p:nvSpPr>
          <p:cNvPr id="4" name="Slide Number Placeholder 3"/>
          <p:cNvSpPr>
            <a:spLocks noGrp="1"/>
          </p:cNvSpPr>
          <p:nvPr>
            <p:ph type="sldNum" sz="quarter" idx="12"/>
          </p:nvPr>
        </p:nvSpPr>
        <p:spPr/>
        <p:txBody>
          <a:bodyPr/>
          <a:lstStyle/>
          <a:p>
            <a:fld id="{7AEC2905-5512-B149-B940-0191064904E0}" type="slidenum">
              <a:rPr lang="en-US" smtClean="0"/>
              <a:t>33</a:t>
            </a:fld>
            <a:endParaRPr lang="en-US"/>
          </a:p>
        </p:txBody>
      </p:sp>
    </p:spTree>
    <p:extLst>
      <p:ext uri="{BB962C8B-B14F-4D97-AF65-F5344CB8AC3E}">
        <p14:creationId xmlns:p14="http://schemas.microsoft.com/office/powerpoint/2010/main" val="24504057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5B834-AF2E-9D43-DC6E-8EA9149C2CCC}"/>
              </a:ext>
            </a:extLst>
          </p:cNvPr>
          <p:cNvSpPr>
            <a:spLocks noGrp="1"/>
          </p:cNvSpPr>
          <p:nvPr>
            <p:ph type="title"/>
          </p:nvPr>
        </p:nvSpPr>
        <p:spPr/>
        <p:txBody>
          <a:bodyPr>
            <a:normAutofit/>
          </a:bodyPr>
          <a:lstStyle/>
          <a:p>
            <a:r>
              <a:rPr lang="en-US" dirty="0"/>
              <a:t>While low-resource settings are more amenable to HPO, cost can still be large</a:t>
            </a:r>
          </a:p>
        </p:txBody>
      </p:sp>
      <p:sp>
        <p:nvSpPr>
          <p:cNvPr id="3" name="Content Placeholder 2">
            <a:extLst>
              <a:ext uri="{FF2B5EF4-FFF2-40B4-BE49-F238E27FC236}">
                <a16:creationId xmlns:a16="http://schemas.microsoft.com/office/drawing/2014/main" id="{AF02A34E-A657-1A6A-6823-5010ADAD7D10}"/>
              </a:ext>
            </a:extLst>
          </p:cNvPr>
          <p:cNvSpPr>
            <a:spLocks noGrp="1"/>
          </p:cNvSpPr>
          <p:nvPr>
            <p:ph idx="1"/>
          </p:nvPr>
        </p:nvSpPr>
        <p:spPr>
          <a:xfrm>
            <a:off x="838200" y="2464231"/>
            <a:ext cx="10515600" cy="3712732"/>
          </a:xfrm>
        </p:spPr>
        <p:txBody>
          <a:bodyPr/>
          <a:lstStyle/>
          <a:p>
            <a:r>
              <a:rPr lang="en-US" dirty="0"/>
              <a:t>Suppose a model/pipeline takes 0.5 day to train (low-resource)</a:t>
            </a:r>
          </a:p>
          <a:p>
            <a:r>
              <a:rPr lang="en-US" dirty="0"/>
              <a:t>Suppose we optimize 5 hyperparameters, each with 3 possible values</a:t>
            </a:r>
          </a:p>
          <a:p>
            <a:endParaRPr lang="en-US" dirty="0"/>
          </a:p>
          <a:p>
            <a:pPr marL="0" indent="0" algn="ctr">
              <a:buNone/>
            </a:pPr>
            <a:r>
              <a:rPr lang="en-US" sz="5400" dirty="0"/>
              <a:t>3</a:t>
            </a:r>
            <a:r>
              <a:rPr lang="en-US" sz="5400" baseline="30000" dirty="0"/>
              <a:t>5 </a:t>
            </a:r>
            <a:r>
              <a:rPr lang="en-US" sz="5400" dirty="0"/>
              <a:t>x 0.5 = 121 GPU days!</a:t>
            </a:r>
          </a:p>
        </p:txBody>
      </p:sp>
      <p:sp>
        <p:nvSpPr>
          <p:cNvPr id="4" name="Slide Number Placeholder 3">
            <a:extLst>
              <a:ext uri="{FF2B5EF4-FFF2-40B4-BE49-F238E27FC236}">
                <a16:creationId xmlns:a16="http://schemas.microsoft.com/office/drawing/2014/main" id="{7F9A43B4-79CD-3D7A-6460-74E59A502979}"/>
              </a:ext>
            </a:extLst>
          </p:cNvPr>
          <p:cNvSpPr>
            <a:spLocks noGrp="1"/>
          </p:cNvSpPr>
          <p:nvPr>
            <p:ph type="sldNum" sz="quarter" idx="12"/>
          </p:nvPr>
        </p:nvSpPr>
        <p:spPr/>
        <p:txBody>
          <a:bodyPr/>
          <a:lstStyle/>
          <a:p>
            <a:fld id="{7AEC2905-5512-B149-B940-0191064904E0}" type="slidenum">
              <a:rPr lang="en-US" smtClean="0"/>
              <a:t>34</a:t>
            </a:fld>
            <a:endParaRPr lang="en-US"/>
          </a:p>
        </p:txBody>
      </p:sp>
    </p:spTree>
    <p:extLst>
      <p:ext uri="{BB962C8B-B14F-4D97-AF65-F5344CB8AC3E}">
        <p14:creationId xmlns:p14="http://schemas.microsoft.com/office/powerpoint/2010/main" val="12837553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Black-box is bottleneck</a:t>
            </a:r>
          </a:p>
        </p:txBody>
      </p:sp>
      <p:sp>
        <p:nvSpPr>
          <p:cNvPr id="4" name="TextBox 3"/>
          <p:cNvSpPr txBox="1"/>
          <p:nvPr/>
        </p:nvSpPr>
        <p:spPr>
          <a:xfrm>
            <a:off x="573384" y="2035488"/>
            <a:ext cx="3177372" cy="1200328"/>
          </a:xfrm>
          <a:prstGeom prst="rect">
            <a:avLst/>
          </a:prstGeom>
          <a:noFill/>
        </p:spPr>
        <p:txBody>
          <a:bodyPr wrap="none" rtlCol="0">
            <a:spAutoFit/>
          </a:bodyPr>
          <a:lstStyle/>
          <a:p>
            <a:r>
              <a:rPr lang="en-US" sz="2400" dirty="0"/>
              <a:t>Hyperparameter setting</a:t>
            </a:r>
          </a:p>
          <a:p>
            <a:r>
              <a:rPr lang="en-US" sz="2400" dirty="0"/>
              <a:t>encoded as vector in R</a:t>
            </a:r>
            <a:r>
              <a:rPr lang="en-US" sz="2400" baseline="30000" dirty="0"/>
              <a:t>d</a:t>
            </a:r>
            <a:r>
              <a:rPr lang="en-US" sz="2400" dirty="0"/>
              <a:t> </a:t>
            </a:r>
          </a:p>
          <a:p>
            <a:endParaRPr lang="en-US" sz="2400" dirty="0"/>
          </a:p>
        </p:txBody>
      </p:sp>
      <p:grpSp>
        <p:nvGrpSpPr>
          <p:cNvPr id="5" name="Group 4"/>
          <p:cNvGrpSpPr/>
          <p:nvPr/>
        </p:nvGrpSpPr>
        <p:grpSpPr>
          <a:xfrm>
            <a:off x="641721" y="3045108"/>
            <a:ext cx="5021812" cy="1577042"/>
            <a:chOff x="1624350" y="4717720"/>
            <a:chExt cx="5021812" cy="1577042"/>
          </a:xfrm>
        </p:grpSpPr>
        <p:sp>
          <p:nvSpPr>
            <p:cNvPr id="6" name="Double Bracket 5"/>
            <p:cNvSpPr/>
            <p:nvPr/>
          </p:nvSpPr>
          <p:spPr>
            <a:xfrm>
              <a:off x="1624350" y="4717720"/>
              <a:ext cx="715317" cy="1554738"/>
            </a:xfrm>
            <a:prstGeom prst="bracketPair">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1711938" y="4725102"/>
              <a:ext cx="4934224" cy="1569660"/>
            </a:xfrm>
            <a:prstGeom prst="rect">
              <a:avLst/>
            </a:prstGeom>
            <a:noFill/>
          </p:spPr>
          <p:txBody>
            <a:bodyPr wrap="square" rtlCol="0">
              <a:spAutoFit/>
            </a:bodyPr>
            <a:lstStyle/>
            <a:p>
              <a:r>
                <a:rPr lang="en-US" sz="2400" dirty="0">
                  <a:sym typeface="Wingdings"/>
                </a:rPr>
                <a:t>  3      # layers</a:t>
              </a:r>
            </a:p>
            <a:p>
              <a:r>
                <a:rPr lang="en-US" sz="2400" dirty="0">
                  <a:sym typeface="Wingdings"/>
                </a:rPr>
                <a:t>200   # units/layer</a:t>
              </a:r>
            </a:p>
            <a:p>
              <a:r>
                <a:rPr lang="en-US" sz="2400" dirty="0"/>
                <a:t>  1     </a:t>
              </a:r>
              <a:r>
                <a:rPr lang="en-US" sz="2400" dirty="0">
                  <a:sym typeface="Wingdings"/>
                </a:rPr>
                <a:t> optimizer type</a:t>
              </a:r>
              <a:endParaRPr lang="en-US" sz="2400" dirty="0"/>
            </a:p>
            <a:p>
              <a:r>
                <a:rPr lang="en-US" sz="2400" dirty="0"/>
                <a:t>0.2    </a:t>
              </a:r>
              <a:r>
                <a:rPr lang="en-US" sz="2400" dirty="0">
                  <a:sym typeface="Wingdings"/>
                </a:rPr>
                <a:t> learning rate</a:t>
              </a:r>
              <a:endParaRPr lang="en-US" sz="2400" dirty="0"/>
            </a:p>
          </p:txBody>
        </p:sp>
      </p:grpSp>
      <p:sp>
        <p:nvSpPr>
          <p:cNvPr id="8" name="TextBox 7"/>
          <p:cNvSpPr txBox="1"/>
          <p:nvPr/>
        </p:nvSpPr>
        <p:spPr>
          <a:xfrm>
            <a:off x="4326832" y="2694884"/>
            <a:ext cx="502061" cy="923330"/>
          </a:xfrm>
          <a:prstGeom prst="rect">
            <a:avLst/>
          </a:prstGeom>
          <a:noFill/>
        </p:spPr>
        <p:txBody>
          <a:bodyPr wrap="none" rtlCol="0">
            <a:spAutoFit/>
          </a:bodyPr>
          <a:lstStyle/>
          <a:p>
            <a:r>
              <a:rPr lang="en-US" sz="5400" b="1" dirty="0"/>
              <a:t>x</a:t>
            </a:r>
          </a:p>
        </p:txBody>
      </p:sp>
      <p:sp>
        <p:nvSpPr>
          <p:cNvPr id="9" name="TextBox 8"/>
          <p:cNvSpPr txBox="1"/>
          <p:nvPr/>
        </p:nvSpPr>
        <p:spPr>
          <a:xfrm>
            <a:off x="8860617" y="2646749"/>
            <a:ext cx="1827744" cy="923330"/>
          </a:xfrm>
          <a:prstGeom prst="rect">
            <a:avLst/>
          </a:prstGeom>
          <a:noFill/>
        </p:spPr>
        <p:txBody>
          <a:bodyPr wrap="none" rtlCol="0">
            <a:spAutoFit/>
          </a:bodyPr>
          <a:lstStyle/>
          <a:p>
            <a:r>
              <a:rPr lang="en-US" sz="5400" b="1" dirty="0"/>
              <a:t>y=f(x)</a:t>
            </a:r>
          </a:p>
        </p:txBody>
      </p:sp>
      <p:sp>
        <p:nvSpPr>
          <p:cNvPr id="10" name="Rectangle 9"/>
          <p:cNvSpPr/>
          <p:nvPr/>
        </p:nvSpPr>
        <p:spPr>
          <a:xfrm>
            <a:off x="5626139" y="2330207"/>
            <a:ext cx="2472793" cy="1811215"/>
          </a:xfrm>
          <a:prstGeom prst="rect">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Train Model on dataset, then run diagnostics</a:t>
            </a:r>
          </a:p>
        </p:txBody>
      </p:sp>
      <p:sp>
        <p:nvSpPr>
          <p:cNvPr id="11" name="TextBox 10"/>
          <p:cNvSpPr txBox="1"/>
          <p:nvPr/>
        </p:nvSpPr>
        <p:spPr>
          <a:xfrm>
            <a:off x="8896178" y="3664462"/>
            <a:ext cx="2725554" cy="461665"/>
          </a:xfrm>
          <a:prstGeom prst="rect">
            <a:avLst/>
          </a:prstGeom>
          <a:noFill/>
        </p:spPr>
        <p:txBody>
          <a:bodyPr wrap="none" rtlCol="0">
            <a:spAutoFit/>
          </a:bodyPr>
          <a:lstStyle/>
          <a:p>
            <a:r>
              <a:rPr lang="en-US" sz="2400"/>
              <a:t>Accuracy </a:t>
            </a:r>
            <a:r>
              <a:rPr lang="en-US" sz="2400" dirty="0"/>
              <a:t>(e.g. BLEU)</a:t>
            </a:r>
          </a:p>
        </p:txBody>
      </p:sp>
      <p:sp>
        <p:nvSpPr>
          <p:cNvPr id="12" name="Right Arrow 11"/>
          <p:cNvSpPr/>
          <p:nvPr/>
        </p:nvSpPr>
        <p:spPr>
          <a:xfrm>
            <a:off x="4895011" y="3004983"/>
            <a:ext cx="633046" cy="46166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8197014" y="3004983"/>
            <a:ext cx="633046" cy="46166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24695" y="5445343"/>
            <a:ext cx="5073852" cy="1077218"/>
          </a:xfrm>
          <a:prstGeom prst="rect">
            <a:avLst/>
          </a:prstGeom>
          <a:noFill/>
        </p:spPr>
        <p:txBody>
          <a:bodyPr wrap="square" rtlCol="0">
            <a:spAutoFit/>
          </a:bodyPr>
          <a:lstStyle/>
          <a:p>
            <a:r>
              <a:rPr lang="en-US" sz="3200" b="1" dirty="0">
                <a:solidFill>
                  <a:schemeClr val="accent1"/>
                </a:solidFill>
              </a:rPr>
              <a:t>Find x* = </a:t>
            </a:r>
            <a:r>
              <a:rPr lang="en-US" sz="3200" b="1" dirty="0" err="1">
                <a:solidFill>
                  <a:schemeClr val="accent1"/>
                </a:solidFill>
              </a:rPr>
              <a:t>argmax</a:t>
            </a:r>
            <a:r>
              <a:rPr lang="en-US" sz="3200" b="1" baseline="-25000" dirty="0" err="1">
                <a:solidFill>
                  <a:schemeClr val="accent1"/>
                </a:solidFill>
              </a:rPr>
              <a:t>x</a:t>
            </a:r>
            <a:r>
              <a:rPr lang="en-US" sz="3200" b="1" dirty="0">
                <a:solidFill>
                  <a:schemeClr val="accent1"/>
                </a:solidFill>
              </a:rPr>
              <a:t> f(x) with few function evaluations</a:t>
            </a:r>
          </a:p>
        </p:txBody>
      </p:sp>
      <p:cxnSp>
        <p:nvCxnSpPr>
          <p:cNvPr id="14" name="Elbow Connector 13"/>
          <p:cNvCxnSpPr/>
          <p:nvPr/>
        </p:nvCxnSpPr>
        <p:spPr>
          <a:xfrm rot="10800000" flipV="1">
            <a:off x="7939275" y="4438215"/>
            <a:ext cx="1583824" cy="835996"/>
          </a:xfrm>
          <a:prstGeom prst="bentConnector3">
            <a:avLst>
              <a:gd name="adj1" fmla="val 4479"/>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21"/>
          <p:cNvCxnSpPr/>
          <p:nvPr/>
        </p:nvCxnSpPr>
        <p:spPr>
          <a:xfrm rot="10800000">
            <a:off x="4588876" y="3895294"/>
            <a:ext cx="1806626" cy="1398458"/>
          </a:xfrm>
          <a:prstGeom prst="bentConnector3">
            <a:avLst>
              <a:gd name="adj1" fmla="val 99640"/>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2"/>
          <a:stretch>
            <a:fillRect/>
          </a:stretch>
        </p:blipFill>
        <p:spPr>
          <a:xfrm>
            <a:off x="5823189" y="4298228"/>
            <a:ext cx="2116086" cy="2578980"/>
          </a:xfrm>
          <a:prstGeom prst="rect">
            <a:avLst/>
          </a:prstGeom>
        </p:spPr>
      </p:pic>
      <p:sp>
        <p:nvSpPr>
          <p:cNvPr id="21" name="Slide Number Placeholder 20"/>
          <p:cNvSpPr>
            <a:spLocks noGrp="1"/>
          </p:cNvSpPr>
          <p:nvPr>
            <p:ph type="sldNum" sz="quarter" idx="12"/>
          </p:nvPr>
        </p:nvSpPr>
        <p:spPr/>
        <p:txBody>
          <a:bodyPr/>
          <a:lstStyle/>
          <a:p>
            <a:fld id="{7AEC2905-5512-B149-B940-0191064904E0}" type="slidenum">
              <a:rPr lang="en-US" smtClean="0"/>
              <a:t>35</a:t>
            </a:fld>
            <a:endParaRPr lang="en-US"/>
          </a:p>
        </p:txBody>
      </p:sp>
      <p:sp>
        <p:nvSpPr>
          <p:cNvPr id="3" name="TextBox 2">
            <a:extLst>
              <a:ext uri="{FF2B5EF4-FFF2-40B4-BE49-F238E27FC236}">
                <a16:creationId xmlns:a16="http://schemas.microsoft.com/office/drawing/2014/main" id="{BB9F3DC7-73DE-5691-2EC2-158F2A256514}"/>
              </a:ext>
            </a:extLst>
          </p:cNvPr>
          <p:cNvSpPr txBox="1"/>
          <p:nvPr/>
        </p:nvSpPr>
        <p:spPr>
          <a:xfrm>
            <a:off x="6506224" y="1473802"/>
            <a:ext cx="1021433" cy="923330"/>
          </a:xfrm>
          <a:prstGeom prst="rect">
            <a:avLst/>
          </a:prstGeom>
          <a:noFill/>
        </p:spPr>
        <p:txBody>
          <a:bodyPr wrap="none" rtlCol="0">
            <a:spAutoFit/>
          </a:bodyPr>
          <a:lstStyle/>
          <a:p>
            <a:r>
              <a:rPr lang="en-US" sz="5400" b="1" dirty="0"/>
              <a:t>f(.)</a:t>
            </a:r>
          </a:p>
        </p:txBody>
      </p:sp>
      <p:sp>
        <p:nvSpPr>
          <p:cNvPr id="16" name="TextBox 15">
            <a:extLst>
              <a:ext uri="{FF2B5EF4-FFF2-40B4-BE49-F238E27FC236}">
                <a16:creationId xmlns:a16="http://schemas.microsoft.com/office/drawing/2014/main" id="{AD06B366-2C48-EA61-9400-2319AF517AFB}"/>
              </a:ext>
            </a:extLst>
          </p:cNvPr>
          <p:cNvSpPr txBox="1"/>
          <p:nvPr/>
        </p:nvSpPr>
        <p:spPr>
          <a:xfrm>
            <a:off x="8197014" y="694969"/>
            <a:ext cx="3696268" cy="954107"/>
          </a:xfrm>
          <a:prstGeom prst="rect">
            <a:avLst/>
          </a:prstGeom>
          <a:noFill/>
        </p:spPr>
        <p:txBody>
          <a:bodyPr wrap="none" rtlCol="0">
            <a:spAutoFit/>
          </a:bodyPr>
          <a:lstStyle/>
          <a:p>
            <a:r>
              <a:rPr lang="en-US" sz="2800" dirty="0">
                <a:solidFill>
                  <a:srgbClr val="FF0000"/>
                </a:solidFill>
              </a:rPr>
              <a:t>Assume this is black box</a:t>
            </a:r>
          </a:p>
          <a:p>
            <a:r>
              <a:rPr lang="en-US" sz="2800" dirty="0">
                <a:solidFill>
                  <a:srgbClr val="FF0000"/>
                </a:solidFill>
              </a:rPr>
              <a:t>Run to completion</a:t>
            </a:r>
          </a:p>
        </p:txBody>
      </p:sp>
      <p:cxnSp>
        <p:nvCxnSpPr>
          <p:cNvPr id="19" name="Straight Arrow Connector 18">
            <a:extLst>
              <a:ext uri="{FF2B5EF4-FFF2-40B4-BE49-F238E27FC236}">
                <a16:creationId xmlns:a16="http://schemas.microsoft.com/office/drawing/2014/main" id="{8D0EC4B3-5002-A5A6-C443-8C8FDB6C5FEA}"/>
              </a:ext>
            </a:extLst>
          </p:cNvPr>
          <p:cNvCxnSpPr/>
          <p:nvPr/>
        </p:nvCxnSpPr>
        <p:spPr>
          <a:xfrm flipH="1">
            <a:off x="8197014" y="1649076"/>
            <a:ext cx="699164" cy="748056"/>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33405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4B979-DAE2-35D4-2EC5-2DDB4328909B}"/>
              </a:ext>
            </a:extLst>
          </p:cNvPr>
          <p:cNvSpPr>
            <a:spLocks noGrp="1"/>
          </p:cNvSpPr>
          <p:nvPr>
            <p:ph type="title"/>
          </p:nvPr>
        </p:nvSpPr>
        <p:spPr/>
        <p:txBody>
          <a:bodyPr/>
          <a:lstStyle/>
          <a:p>
            <a:r>
              <a:rPr lang="en-US" dirty="0"/>
              <a:t>Opening the black-box</a:t>
            </a:r>
          </a:p>
        </p:txBody>
      </p:sp>
      <p:pic>
        <p:nvPicPr>
          <p:cNvPr id="5" name="Content Placeholder 4">
            <a:extLst>
              <a:ext uri="{FF2B5EF4-FFF2-40B4-BE49-F238E27FC236}">
                <a16:creationId xmlns:a16="http://schemas.microsoft.com/office/drawing/2014/main" id="{426FB66F-395A-3C40-D712-29A194F36AE7}"/>
              </a:ext>
            </a:extLst>
          </p:cNvPr>
          <p:cNvPicPr>
            <a:picLocks noGrp="1" noChangeAspect="1"/>
          </p:cNvPicPr>
          <p:nvPr>
            <p:ph idx="1"/>
          </p:nvPr>
        </p:nvPicPr>
        <p:blipFill>
          <a:blip r:embed="rId2"/>
          <a:stretch>
            <a:fillRect/>
          </a:stretch>
        </p:blipFill>
        <p:spPr>
          <a:xfrm>
            <a:off x="838200" y="1690688"/>
            <a:ext cx="5902626" cy="4873625"/>
          </a:xfrm>
          <a:prstGeom prst="rect">
            <a:avLst/>
          </a:prstGeom>
        </p:spPr>
      </p:pic>
      <p:sp>
        <p:nvSpPr>
          <p:cNvPr id="4" name="Slide Number Placeholder 3">
            <a:extLst>
              <a:ext uri="{FF2B5EF4-FFF2-40B4-BE49-F238E27FC236}">
                <a16:creationId xmlns:a16="http://schemas.microsoft.com/office/drawing/2014/main" id="{FD7E8970-FD04-033E-FA94-3902E02C3883}"/>
              </a:ext>
            </a:extLst>
          </p:cNvPr>
          <p:cNvSpPr>
            <a:spLocks noGrp="1"/>
          </p:cNvSpPr>
          <p:nvPr>
            <p:ph type="sldNum" sz="quarter" idx="12"/>
          </p:nvPr>
        </p:nvSpPr>
        <p:spPr/>
        <p:txBody>
          <a:bodyPr/>
          <a:lstStyle/>
          <a:p>
            <a:fld id="{7AEC2905-5512-B149-B940-0191064904E0}" type="slidenum">
              <a:rPr lang="en-US" smtClean="0"/>
              <a:t>36</a:t>
            </a:fld>
            <a:endParaRPr lang="en-US"/>
          </a:p>
        </p:txBody>
      </p:sp>
      <p:sp>
        <p:nvSpPr>
          <p:cNvPr id="6" name="TextBox 5">
            <a:extLst>
              <a:ext uri="{FF2B5EF4-FFF2-40B4-BE49-F238E27FC236}">
                <a16:creationId xmlns:a16="http://schemas.microsoft.com/office/drawing/2014/main" id="{60C3FDCC-92B9-F54A-9D87-FC7459629E3E}"/>
              </a:ext>
            </a:extLst>
          </p:cNvPr>
          <p:cNvSpPr txBox="1"/>
          <p:nvPr/>
        </p:nvSpPr>
        <p:spPr>
          <a:xfrm>
            <a:off x="6927742" y="1503335"/>
            <a:ext cx="5145438" cy="2523768"/>
          </a:xfrm>
          <a:prstGeom prst="rect">
            <a:avLst/>
          </a:prstGeom>
          <a:noFill/>
        </p:spPr>
        <p:txBody>
          <a:bodyPr wrap="square" rtlCol="0">
            <a:spAutoFit/>
          </a:bodyPr>
          <a:lstStyle/>
          <a:p>
            <a:r>
              <a:rPr lang="en-US" sz="2800" dirty="0">
                <a:solidFill>
                  <a:srgbClr val="FF0000"/>
                </a:solidFill>
              </a:rPr>
              <a:t>Successive Halving Algorithm</a:t>
            </a:r>
          </a:p>
          <a:p>
            <a:pPr marL="457200" indent="-457200">
              <a:buFontTx/>
              <a:buChar char="-"/>
            </a:pPr>
            <a:r>
              <a:rPr lang="en-US" sz="2800" dirty="0">
                <a:solidFill>
                  <a:srgbClr val="FF0000"/>
                </a:solidFill>
              </a:rPr>
              <a:t>train n models in parallel</a:t>
            </a:r>
          </a:p>
          <a:p>
            <a:pPr marL="457200" indent="-457200">
              <a:buFontTx/>
              <a:buChar char="-"/>
            </a:pPr>
            <a:r>
              <a:rPr lang="en-US" sz="2800" dirty="0">
                <a:solidFill>
                  <a:srgbClr val="FF0000"/>
                </a:solidFill>
              </a:rPr>
              <a:t>at each checkpoint, terminate the least promising half</a:t>
            </a:r>
          </a:p>
          <a:p>
            <a:pPr marL="457200" indent="-457200">
              <a:buFontTx/>
              <a:buChar char="-"/>
            </a:pPr>
            <a:r>
              <a:rPr lang="en-US" sz="2800" dirty="0">
                <a:solidFill>
                  <a:srgbClr val="FF0000"/>
                </a:solidFill>
              </a:rPr>
              <a:t>continue training the rest</a:t>
            </a:r>
          </a:p>
          <a:p>
            <a:endParaRPr lang="en-US" dirty="0"/>
          </a:p>
        </p:txBody>
      </p:sp>
      <p:sp>
        <p:nvSpPr>
          <p:cNvPr id="7" name="TextBox 6">
            <a:extLst>
              <a:ext uri="{FF2B5EF4-FFF2-40B4-BE49-F238E27FC236}">
                <a16:creationId xmlns:a16="http://schemas.microsoft.com/office/drawing/2014/main" id="{B28CE6CC-9F59-47B5-9649-2DB013BABEE5}"/>
              </a:ext>
            </a:extLst>
          </p:cNvPr>
          <p:cNvSpPr txBox="1"/>
          <p:nvPr/>
        </p:nvSpPr>
        <p:spPr>
          <a:xfrm>
            <a:off x="7718156" y="5521146"/>
            <a:ext cx="4473844" cy="1200329"/>
          </a:xfrm>
          <a:prstGeom prst="rect">
            <a:avLst/>
          </a:prstGeom>
          <a:noFill/>
        </p:spPr>
        <p:txBody>
          <a:bodyPr wrap="square" rtlCol="0">
            <a:spAutoFit/>
          </a:bodyPr>
          <a:lstStyle/>
          <a:p>
            <a:r>
              <a:rPr lang="en-US" sz="1800" dirty="0">
                <a:effectLst/>
                <a:latin typeface="NimbusRomNo9L"/>
              </a:rPr>
              <a:t>See: Jamieson and Talwalkar. Non-stochastic best arm identification and hyperparameter optimization.  AISTATS 2016</a:t>
            </a:r>
            <a:endParaRPr lang="en-US" dirty="0"/>
          </a:p>
          <a:p>
            <a:endParaRPr lang="en-US" dirty="0"/>
          </a:p>
        </p:txBody>
      </p:sp>
    </p:spTree>
    <p:extLst>
      <p:ext uri="{BB962C8B-B14F-4D97-AF65-F5344CB8AC3E}">
        <p14:creationId xmlns:p14="http://schemas.microsoft.com/office/powerpoint/2010/main" val="14457551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2C366-AD4C-A5C6-3362-FC9C212C4803}"/>
              </a:ext>
            </a:extLst>
          </p:cNvPr>
          <p:cNvSpPr>
            <a:spLocks noGrp="1"/>
          </p:cNvSpPr>
          <p:nvPr>
            <p:ph type="title"/>
          </p:nvPr>
        </p:nvSpPr>
        <p:spPr/>
        <p:txBody>
          <a:bodyPr/>
          <a:lstStyle/>
          <a:p>
            <a:r>
              <a:rPr lang="en-US" dirty="0"/>
              <a:t>Successive Halving Algorithm (in detail)</a:t>
            </a:r>
          </a:p>
        </p:txBody>
      </p:sp>
      <p:sp>
        <p:nvSpPr>
          <p:cNvPr id="4" name="Slide Number Placeholder 3">
            <a:extLst>
              <a:ext uri="{FF2B5EF4-FFF2-40B4-BE49-F238E27FC236}">
                <a16:creationId xmlns:a16="http://schemas.microsoft.com/office/drawing/2014/main" id="{25E4483E-AB97-675C-D982-94F37896A79C}"/>
              </a:ext>
            </a:extLst>
          </p:cNvPr>
          <p:cNvSpPr>
            <a:spLocks noGrp="1"/>
          </p:cNvSpPr>
          <p:nvPr>
            <p:ph type="sldNum" sz="quarter" idx="12"/>
          </p:nvPr>
        </p:nvSpPr>
        <p:spPr/>
        <p:txBody>
          <a:bodyPr/>
          <a:lstStyle/>
          <a:p>
            <a:fld id="{7AEC2905-5512-B149-B940-0191064904E0}" type="slidenum">
              <a:rPr lang="en-US" smtClean="0"/>
              <a:t>37</a:t>
            </a:fld>
            <a:endParaRPr lang="en-US"/>
          </a:p>
        </p:txBody>
      </p:sp>
      <p:pic>
        <p:nvPicPr>
          <p:cNvPr id="5" name="Picture 4">
            <a:extLst>
              <a:ext uri="{FF2B5EF4-FFF2-40B4-BE49-F238E27FC236}">
                <a16:creationId xmlns:a16="http://schemas.microsoft.com/office/drawing/2014/main" id="{1B4AB77F-F938-B88E-47DE-2BFE88883B78}"/>
              </a:ext>
            </a:extLst>
          </p:cNvPr>
          <p:cNvPicPr>
            <a:picLocks noChangeAspect="1"/>
          </p:cNvPicPr>
          <p:nvPr/>
        </p:nvPicPr>
        <p:blipFill>
          <a:blip r:embed="rId2"/>
          <a:stretch>
            <a:fillRect/>
          </a:stretch>
        </p:blipFill>
        <p:spPr>
          <a:xfrm>
            <a:off x="546986" y="2855563"/>
            <a:ext cx="11098028" cy="3237773"/>
          </a:xfrm>
          <a:prstGeom prst="rect">
            <a:avLst/>
          </a:prstGeom>
        </p:spPr>
      </p:pic>
      <p:sp>
        <p:nvSpPr>
          <p:cNvPr id="8" name="TextBox 7">
            <a:extLst>
              <a:ext uri="{FF2B5EF4-FFF2-40B4-BE49-F238E27FC236}">
                <a16:creationId xmlns:a16="http://schemas.microsoft.com/office/drawing/2014/main" id="{DE0588BF-749F-BF27-10F5-9F5AC510590A}"/>
              </a:ext>
            </a:extLst>
          </p:cNvPr>
          <p:cNvSpPr txBox="1"/>
          <p:nvPr/>
        </p:nvSpPr>
        <p:spPr>
          <a:xfrm>
            <a:off x="838200" y="1514418"/>
            <a:ext cx="10035376" cy="830997"/>
          </a:xfrm>
          <a:prstGeom prst="rect">
            <a:avLst/>
          </a:prstGeom>
          <a:noFill/>
        </p:spPr>
        <p:txBody>
          <a:bodyPr wrap="none" rtlCol="0">
            <a:spAutoFit/>
          </a:bodyPr>
          <a:lstStyle/>
          <a:p>
            <a:r>
              <a:rPr lang="en-US" sz="2400" dirty="0"/>
              <a:t>Suppose n=11 configurations &amp; 4 machines for parallel training</a:t>
            </a:r>
          </a:p>
          <a:p>
            <a:r>
              <a:rPr lang="en-US" sz="2400" dirty="0"/>
              <a:t>Decide schedule for halving: 7 checkpoints, 9 checkpoints, 11 checkpoints, etc. </a:t>
            </a:r>
          </a:p>
        </p:txBody>
      </p:sp>
      <p:grpSp>
        <p:nvGrpSpPr>
          <p:cNvPr id="19" name="Group 18">
            <a:extLst>
              <a:ext uri="{FF2B5EF4-FFF2-40B4-BE49-F238E27FC236}">
                <a16:creationId xmlns:a16="http://schemas.microsoft.com/office/drawing/2014/main" id="{4F4B5678-33F6-A47C-0DA8-2B7151B82BA5}"/>
              </a:ext>
            </a:extLst>
          </p:cNvPr>
          <p:cNvGrpSpPr/>
          <p:nvPr/>
        </p:nvGrpSpPr>
        <p:grpSpPr>
          <a:xfrm>
            <a:off x="1163664" y="2494627"/>
            <a:ext cx="4932336" cy="1705414"/>
            <a:chOff x="1163664" y="2494627"/>
            <a:chExt cx="4932336" cy="1705414"/>
          </a:xfrm>
        </p:grpSpPr>
        <p:sp>
          <p:nvSpPr>
            <p:cNvPr id="9" name="TextBox 8">
              <a:extLst>
                <a:ext uri="{FF2B5EF4-FFF2-40B4-BE49-F238E27FC236}">
                  <a16:creationId xmlns:a16="http://schemas.microsoft.com/office/drawing/2014/main" id="{0206C308-D7DA-40F2-2B77-E3ED22D9BE4E}"/>
                </a:ext>
              </a:extLst>
            </p:cNvPr>
            <p:cNvSpPr txBox="1"/>
            <p:nvPr/>
          </p:nvSpPr>
          <p:spPr>
            <a:xfrm>
              <a:off x="1163664" y="2494627"/>
              <a:ext cx="4932336" cy="1015663"/>
            </a:xfrm>
            <a:prstGeom prst="rect">
              <a:avLst/>
            </a:prstGeom>
            <a:noFill/>
          </p:spPr>
          <p:txBody>
            <a:bodyPr wrap="square" rtlCol="0">
              <a:spAutoFit/>
            </a:bodyPr>
            <a:lstStyle/>
            <a:p>
              <a:r>
                <a:rPr lang="en-US" sz="2000" dirty="0">
                  <a:solidFill>
                    <a:srgbClr val="FF0000"/>
                  </a:solidFill>
                </a:rPr>
                <a:t>First dispatch 4 jobs, train up to 7 checkpoints</a:t>
              </a:r>
            </a:p>
            <a:p>
              <a:r>
                <a:rPr lang="en-US" sz="2000" dirty="0">
                  <a:solidFill>
                    <a:srgbClr val="FF0000"/>
                  </a:solidFill>
                </a:rPr>
                <a:t>Once done, continue dispatching until all 11 configurations trained to 7 checkpoints </a:t>
              </a:r>
            </a:p>
          </p:txBody>
        </p:sp>
        <p:cxnSp>
          <p:nvCxnSpPr>
            <p:cNvPr id="11" name="Straight Arrow Connector 10">
              <a:extLst>
                <a:ext uri="{FF2B5EF4-FFF2-40B4-BE49-F238E27FC236}">
                  <a16:creationId xmlns:a16="http://schemas.microsoft.com/office/drawing/2014/main" id="{B6114CD6-AE3C-4F2F-E265-04E9DD57D3EF}"/>
                </a:ext>
              </a:extLst>
            </p:cNvPr>
            <p:cNvCxnSpPr/>
            <p:nvPr/>
          </p:nvCxnSpPr>
          <p:spPr>
            <a:xfrm>
              <a:off x="2417736" y="3510290"/>
              <a:ext cx="0" cy="689751"/>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A0C58DA5-01F3-4149-F078-3C7FF76373F7}"/>
              </a:ext>
            </a:extLst>
          </p:cNvPr>
          <p:cNvGrpSpPr/>
          <p:nvPr/>
        </p:nvGrpSpPr>
        <p:grpSpPr>
          <a:xfrm>
            <a:off x="3288222" y="5091875"/>
            <a:ext cx="4148381" cy="1511609"/>
            <a:chOff x="3288222" y="5091875"/>
            <a:chExt cx="4148381" cy="1511609"/>
          </a:xfrm>
        </p:grpSpPr>
        <p:sp>
          <p:nvSpPr>
            <p:cNvPr id="12" name="TextBox 11">
              <a:extLst>
                <a:ext uri="{FF2B5EF4-FFF2-40B4-BE49-F238E27FC236}">
                  <a16:creationId xmlns:a16="http://schemas.microsoft.com/office/drawing/2014/main" id="{CAA25381-CA53-2E3C-8B21-A06DA245B92B}"/>
                </a:ext>
              </a:extLst>
            </p:cNvPr>
            <p:cNvSpPr txBox="1"/>
            <p:nvPr/>
          </p:nvSpPr>
          <p:spPr>
            <a:xfrm>
              <a:off x="3288222" y="5587821"/>
              <a:ext cx="4148381" cy="1015663"/>
            </a:xfrm>
            <a:prstGeom prst="rect">
              <a:avLst/>
            </a:prstGeom>
            <a:noFill/>
          </p:spPr>
          <p:txBody>
            <a:bodyPr wrap="square" rtlCol="0">
              <a:spAutoFit/>
            </a:bodyPr>
            <a:lstStyle/>
            <a:p>
              <a:r>
                <a:rPr lang="en-US" sz="2000" dirty="0">
                  <a:solidFill>
                    <a:srgbClr val="FF0000"/>
                  </a:solidFill>
                </a:rPr>
                <a:t>Terminate the worst performing models (by validation BLEU)</a:t>
              </a:r>
            </a:p>
            <a:p>
              <a:r>
                <a:rPr lang="en-US" sz="2000" dirty="0">
                  <a:solidFill>
                    <a:srgbClr val="FF0000"/>
                  </a:solidFill>
                </a:rPr>
                <a:t>Continue training the remaining</a:t>
              </a:r>
            </a:p>
          </p:txBody>
        </p:sp>
        <p:cxnSp>
          <p:nvCxnSpPr>
            <p:cNvPr id="13" name="Straight Arrow Connector 12">
              <a:extLst>
                <a:ext uri="{FF2B5EF4-FFF2-40B4-BE49-F238E27FC236}">
                  <a16:creationId xmlns:a16="http://schemas.microsoft.com/office/drawing/2014/main" id="{F6649C10-9143-8533-31BC-6BA6A2E0A1CA}"/>
                </a:ext>
              </a:extLst>
            </p:cNvPr>
            <p:cNvCxnSpPr>
              <a:cxnSpLocks/>
            </p:cNvCxnSpPr>
            <p:nvPr/>
          </p:nvCxnSpPr>
          <p:spPr>
            <a:xfrm flipV="1">
              <a:off x="4649491" y="5091875"/>
              <a:ext cx="0" cy="495946"/>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9BFAB3F1-B22E-B13F-3426-DA9BCD139D7D}"/>
              </a:ext>
            </a:extLst>
          </p:cNvPr>
          <p:cNvGrpSpPr/>
          <p:nvPr/>
        </p:nvGrpSpPr>
        <p:grpSpPr>
          <a:xfrm>
            <a:off x="6725198" y="2370113"/>
            <a:ext cx="4919816" cy="1322096"/>
            <a:chOff x="6725198" y="2370113"/>
            <a:chExt cx="4919816" cy="1322096"/>
          </a:xfrm>
        </p:grpSpPr>
        <p:sp>
          <p:nvSpPr>
            <p:cNvPr id="16" name="TextBox 15">
              <a:extLst>
                <a:ext uri="{FF2B5EF4-FFF2-40B4-BE49-F238E27FC236}">
                  <a16:creationId xmlns:a16="http://schemas.microsoft.com/office/drawing/2014/main" id="{CFFE0C9B-9FB7-CDE4-94BE-61ECE667EC34}"/>
                </a:ext>
              </a:extLst>
            </p:cNvPr>
            <p:cNvSpPr txBox="1"/>
            <p:nvPr/>
          </p:nvSpPr>
          <p:spPr>
            <a:xfrm>
              <a:off x="6725198" y="2370113"/>
              <a:ext cx="4919816" cy="707886"/>
            </a:xfrm>
            <a:prstGeom prst="rect">
              <a:avLst/>
            </a:prstGeom>
            <a:noFill/>
          </p:spPr>
          <p:txBody>
            <a:bodyPr wrap="square" rtlCol="0">
              <a:spAutoFit/>
            </a:bodyPr>
            <a:lstStyle/>
            <a:p>
              <a:r>
                <a:rPr lang="en-US" sz="2000" dirty="0">
                  <a:solidFill>
                    <a:srgbClr val="FF0000"/>
                  </a:solidFill>
                </a:rPr>
                <a:t>Continue successive halving</a:t>
              </a:r>
            </a:p>
            <a:p>
              <a:r>
                <a:rPr lang="en-US" sz="2000" dirty="0">
                  <a:solidFill>
                    <a:srgbClr val="FF0000"/>
                  </a:solidFill>
                </a:rPr>
                <a:t>“Best” model is trained to convergence</a:t>
              </a:r>
            </a:p>
          </p:txBody>
        </p:sp>
        <p:cxnSp>
          <p:nvCxnSpPr>
            <p:cNvPr id="18" name="Straight Arrow Connector 17">
              <a:extLst>
                <a:ext uri="{FF2B5EF4-FFF2-40B4-BE49-F238E27FC236}">
                  <a16:creationId xmlns:a16="http://schemas.microsoft.com/office/drawing/2014/main" id="{7E1C2B5F-0424-3697-A98F-312AB3DEB6DA}"/>
                </a:ext>
              </a:extLst>
            </p:cNvPr>
            <p:cNvCxnSpPr/>
            <p:nvPr/>
          </p:nvCxnSpPr>
          <p:spPr>
            <a:xfrm>
              <a:off x="7560590" y="3002458"/>
              <a:ext cx="0" cy="689751"/>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2093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3201E-B6BC-6E6E-1CCB-2807F9018A7C}"/>
              </a:ext>
            </a:extLst>
          </p:cNvPr>
          <p:cNvSpPr>
            <a:spLocks noGrp="1"/>
          </p:cNvSpPr>
          <p:nvPr>
            <p:ph type="title"/>
          </p:nvPr>
        </p:nvSpPr>
        <p:spPr/>
        <p:txBody>
          <a:bodyPr/>
          <a:lstStyle/>
          <a:p>
            <a:r>
              <a:rPr lang="en-US" dirty="0"/>
              <a:t>Example Low-Resource task: </a:t>
            </a:r>
            <a:br>
              <a:rPr lang="en-US" dirty="0"/>
            </a:br>
            <a:r>
              <a:rPr lang="en-US" dirty="0"/>
              <a:t>Telegu-English MT with </a:t>
            </a:r>
            <a:r>
              <a:rPr lang="en-US" dirty="0" err="1"/>
              <a:t>backtranslated</a:t>
            </a:r>
            <a:r>
              <a:rPr lang="en-US" dirty="0"/>
              <a:t> data</a:t>
            </a:r>
          </a:p>
        </p:txBody>
      </p:sp>
      <p:sp>
        <p:nvSpPr>
          <p:cNvPr id="3" name="Content Placeholder 2">
            <a:extLst>
              <a:ext uri="{FF2B5EF4-FFF2-40B4-BE49-F238E27FC236}">
                <a16:creationId xmlns:a16="http://schemas.microsoft.com/office/drawing/2014/main" id="{0078A34D-BD9F-253F-0EF5-9CB30C27796A}"/>
              </a:ext>
            </a:extLst>
          </p:cNvPr>
          <p:cNvSpPr>
            <a:spLocks noGrp="1"/>
          </p:cNvSpPr>
          <p:nvPr>
            <p:ph idx="1"/>
          </p:nvPr>
        </p:nvSpPr>
        <p:spPr/>
        <p:txBody>
          <a:bodyPr/>
          <a:lstStyle/>
          <a:p>
            <a:r>
              <a:rPr lang="en-US" dirty="0"/>
              <a:t>900k lines of bitext from public sources on OPUS portal</a:t>
            </a:r>
          </a:p>
          <a:p>
            <a:r>
              <a:rPr lang="en-US" dirty="0"/>
              <a:t>7 million lines of </a:t>
            </a:r>
            <a:r>
              <a:rPr lang="en-US" dirty="0" err="1"/>
              <a:t>backtranslated</a:t>
            </a:r>
            <a:r>
              <a:rPr lang="en-US" dirty="0"/>
              <a:t> bitext from Leipzig corpus</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37DCE707-3A97-D1AA-315A-AA2A33E1EA1E}"/>
              </a:ext>
            </a:extLst>
          </p:cNvPr>
          <p:cNvSpPr>
            <a:spLocks noGrp="1"/>
          </p:cNvSpPr>
          <p:nvPr>
            <p:ph type="sldNum" sz="quarter" idx="12"/>
          </p:nvPr>
        </p:nvSpPr>
        <p:spPr/>
        <p:txBody>
          <a:bodyPr/>
          <a:lstStyle/>
          <a:p>
            <a:fld id="{7AEC2905-5512-B149-B940-0191064904E0}" type="slidenum">
              <a:rPr lang="en-US" smtClean="0"/>
              <a:t>38</a:t>
            </a:fld>
            <a:endParaRPr lang="en-US"/>
          </a:p>
        </p:txBody>
      </p:sp>
      <p:pic>
        <p:nvPicPr>
          <p:cNvPr id="5" name="Picture 4">
            <a:extLst>
              <a:ext uri="{FF2B5EF4-FFF2-40B4-BE49-F238E27FC236}">
                <a16:creationId xmlns:a16="http://schemas.microsoft.com/office/drawing/2014/main" id="{68EB3274-F71B-CC7F-BD0A-EAE25385B36B}"/>
              </a:ext>
            </a:extLst>
          </p:cNvPr>
          <p:cNvPicPr>
            <a:picLocks noChangeAspect="1"/>
          </p:cNvPicPr>
          <p:nvPr/>
        </p:nvPicPr>
        <p:blipFill>
          <a:blip r:embed="rId2"/>
          <a:stretch>
            <a:fillRect/>
          </a:stretch>
        </p:blipFill>
        <p:spPr>
          <a:xfrm>
            <a:off x="7877280" y="2898183"/>
            <a:ext cx="4209840" cy="3959817"/>
          </a:xfrm>
          <a:prstGeom prst="rect">
            <a:avLst/>
          </a:prstGeom>
        </p:spPr>
      </p:pic>
      <p:sp>
        <p:nvSpPr>
          <p:cNvPr id="6" name="Content Placeholder 2">
            <a:extLst>
              <a:ext uri="{FF2B5EF4-FFF2-40B4-BE49-F238E27FC236}">
                <a16:creationId xmlns:a16="http://schemas.microsoft.com/office/drawing/2014/main" id="{F097260F-A1AD-4E97-F4B3-95FF9616BC11}"/>
              </a:ext>
            </a:extLst>
          </p:cNvPr>
          <p:cNvSpPr txBox="1">
            <a:spLocks/>
          </p:cNvSpPr>
          <p:nvPr/>
        </p:nvSpPr>
        <p:spPr>
          <a:xfrm>
            <a:off x="733320" y="4515646"/>
            <a:ext cx="7143960" cy="20673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Explore 1296 hyperparameter configurations, up to 25 checkpoints</a:t>
            </a:r>
          </a:p>
          <a:p>
            <a:pPr lvl="1"/>
            <a:r>
              <a:rPr lang="en-US" dirty="0"/>
              <a:t>Grid search costs 25x1296 = 32,400 checkpoints</a:t>
            </a:r>
          </a:p>
          <a:p>
            <a:pPr lvl="1"/>
            <a:r>
              <a:rPr lang="en-US" dirty="0" err="1"/>
              <a:t>Backtranslate</a:t>
            </a:r>
            <a:r>
              <a:rPr lang="en-US" dirty="0"/>
              <a:t> data makes training more expensive  </a:t>
            </a:r>
          </a:p>
          <a:p>
            <a:endParaRPr lang="en-US" dirty="0"/>
          </a:p>
          <a:p>
            <a:endParaRPr lang="en-US" dirty="0"/>
          </a:p>
        </p:txBody>
      </p:sp>
      <p:sp>
        <p:nvSpPr>
          <p:cNvPr id="7" name="TextBox 6">
            <a:extLst>
              <a:ext uri="{FF2B5EF4-FFF2-40B4-BE49-F238E27FC236}">
                <a16:creationId xmlns:a16="http://schemas.microsoft.com/office/drawing/2014/main" id="{1975360C-F743-01B5-2A1C-A0944C9A6DD6}"/>
              </a:ext>
            </a:extLst>
          </p:cNvPr>
          <p:cNvSpPr txBox="1"/>
          <p:nvPr/>
        </p:nvSpPr>
        <p:spPr>
          <a:xfrm>
            <a:off x="6606945" y="6582975"/>
            <a:ext cx="5585055" cy="276999"/>
          </a:xfrm>
          <a:prstGeom prst="rect">
            <a:avLst/>
          </a:prstGeom>
          <a:noFill/>
        </p:spPr>
        <p:txBody>
          <a:bodyPr wrap="none" rtlCol="0">
            <a:spAutoFit/>
          </a:bodyPr>
          <a:lstStyle/>
          <a:p>
            <a:r>
              <a:rPr lang="en-US" sz="1200" dirty="0"/>
              <a:t>source: https://</a:t>
            </a:r>
            <a:r>
              <a:rPr lang="en-US" sz="1200" dirty="0" err="1"/>
              <a:t>commons.wikimedia.org</a:t>
            </a:r>
            <a:r>
              <a:rPr lang="en-US" sz="1200" dirty="0"/>
              <a:t>/wiki/</a:t>
            </a:r>
            <a:r>
              <a:rPr lang="en-US" sz="1200" dirty="0" err="1"/>
              <a:t>File:South_Asian_Language_Families.jpg</a:t>
            </a:r>
            <a:endParaRPr lang="en-US" sz="1200" dirty="0"/>
          </a:p>
        </p:txBody>
      </p:sp>
    </p:spTree>
    <p:extLst>
      <p:ext uri="{BB962C8B-B14F-4D97-AF65-F5344CB8AC3E}">
        <p14:creationId xmlns:p14="http://schemas.microsoft.com/office/powerpoint/2010/main" val="737108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Diagram&#10;&#10;Description automatically generated">
            <a:extLst>
              <a:ext uri="{FF2B5EF4-FFF2-40B4-BE49-F238E27FC236}">
                <a16:creationId xmlns:a16="http://schemas.microsoft.com/office/drawing/2014/main" id="{B808C746-05DD-2B82-3ABB-57103141CF8D}"/>
              </a:ext>
            </a:extLst>
          </p:cNvPr>
          <p:cNvPicPr>
            <a:picLocks noChangeAspect="1"/>
          </p:cNvPicPr>
          <p:nvPr/>
        </p:nvPicPr>
        <p:blipFill>
          <a:blip r:embed="rId2"/>
          <a:stretch>
            <a:fillRect/>
          </a:stretch>
        </p:blipFill>
        <p:spPr>
          <a:xfrm>
            <a:off x="7355476" y="122331"/>
            <a:ext cx="4536270" cy="6534243"/>
          </a:xfrm>
          <a:prstGeom prst="rect">
            <a:avLst/>
          </a:prstGeom>
        </p:spPr>
      </p:pic>
      <p:sp>
        <p:nvSpPr>
          <p:cNvPr id="2" name="Title 1">
            <a:extLst>
              <a:ext uri="{FF2B5EF4-FFF2-40B4-BE49-F238E27FC236}">
                <a16:creationId xmlns:a16="http://schemas.microsoft.com/office/drawing/2014/main" id="{54FCAA29-A2E7-C135-0047-24756237291D}"/>
              </a:ext>
            </a:extLst>
          </p:cNvPr>
          <p:cNvSpPr>
            <a:spLocks noGrp="1"/>
          </p:cNvSpPr>
          <p:nvPr>
            <p:ph type="title"/>
          </p:nvPr>
        </p:nvSpPr>
        <p:spPr/>
        <p:txBody>
          <a:bodyPr/>
          <a:lstStyle/>
          <a:p>
            <a:r>
              <a:rPr lang="en-US">
                <a:cs typeface="Calibri Light"/>
              </a:rPr>
              <a:t>Hyperparameters</a:t>
            </a:r>
            <a:endParaRPr lang="en-US"/>
          </a:p>
        </p:txBody>
      </p:sp>
      <p:sp>
        <p:nvSpPr>
          <p:cNvPr id="3" name="Content Placeholder 2">
            <a:extLst>
              <a:ext uri="{FF2B5EF4-FFF2-40B4-BE49-F238E27FC236}">
                <a16:creationId xmlns:a16="http://schemas.microsoft.com/office/drawing/2014/main" id="{B3193C5E-9372-413E-6927-B5DDBF5BF767}"/>
              </a:ext>
            </a:extLst>
          </p:cNvPr>
          <p:cNvSpPr>
            <a:spLocks noGrp="1"/>
          </p:cNvSpPr>
          <p:nvPr>
            <p:ph idx="1"/>
          </p:nvPr>
        </p:nvSpPr>
        <p:spPr>
          <a:xfrm>
            <a:off x="838200" y="1825625"/>
            <a:ext cx="6822830" cy="4351338"/>
          </a:xfrm>
        </p:spPr>
        <p:txBody>
          <a:bodyPr vert="horz" lIns="91440" tIns="45720" rIns="91440" bIns="45720" rtlCol="0" anchor="t">
            <a:normAutofit lnSpcReduction="10000"/>
          </a:bodyPr>
          <a:lstStyle/>
          <a:p>
            <a:r>
              <a:rPr lang="en-US">
                <a:ea typeface="+mn-lt"/>
                <a:cs typeface="+mn-lt"/>
              </a:rPr>
              <a:t>Hyperparameters = Configurations of a model that are not updated in training</a:t>
            </a:r>
          </a:p>
          <a:p>
            <a:r>
              <a:rPr lang="en-US">
                <a:cs typeface="Calibri"/>
              </a:rPr>
              <a:t>Architectural hyperparameters:</a:t>
            </a:r>
          </a:p>
          <a:p>
            <a:pPr lvl="1"/>
            <a:r>
              <a:rPr lang="en-US">
                <a:cs typeface="Calibri"/>
              </a:rPr>
              <a:t># of layers</a:t>
            </a:r>
          </a:p>
          <a:p>
            <a:pPr lvl="1"/>
            <a:r>
              <a:rPr lang="en-US">
                <a:cs typeface="Calibri"/>
              </a:rPr>
              <a:t># of hidden units in feed-forward layer</a:t>
            </a:r>
          </a:p>
          <a:p>
            <a:pPr lvl="1"/>
            <a:r>
              <a:rPr lang="en-US">
                <a:cs typeface="Calibri"/>
              </a:rPr>
              <a:t># attention heads</a:t>
            </a:r>
          </a:p>
          <a:p>
            <a:pPr lvl="1"/>
            <a:r>
              <a:rPr lang="en-US">
                <a:cs typeface="Calibri"/>
              </a:rPr>
              <a:t>Word embedding dimension</a:t>
            </a:r>
          </a:p>
          <a:p>
            <a:r>
              <a:rPr lang="en-US">
                <a:cs typeface="Calibri"/>
              </a:rPr>
              <a:t>Training pipeline hyperparameters:</a:t>
            </a:r>
            <a:endParaRPr lang="en-US">
              <a:ea typeface="Calibri"/>
              <a:cs typeface="Calibri"/>
            </a:endParaRPr>
          </a:p>
          <a:p>
            <a:pPr lvl="1"/>
            <a:r>
              <a:rPr lang="en-US">
                <a:cs typeface="Calibri"/>
              </a:rPr>
              <a:t># of </a:t>
            </a:r>
            <a:r>
              <a:rPr lang="en-US" err="1">
                <a:cs typeface="Calibri"/>
              </a:rPr>
              <a:t>subword</a:t>
            </a:r>
            <a:r>
              <a:rPr lang="en-US">
                <a:cs typeface="Calibri"/>
              </a:rPr>
              <a:t> units</a:t>
            </a:r>
          </a:p>
          <a:p>
            <a:r>
              <a:rPr lang="en-US">
                <a:cs typeface="Calibri"/>
              </a:rPr>
              <a:t>Optimizer hyperparameters:</a:t>
            </a:r>
          </a:p>
          <a:p>
            <a:pPr lvl="1"/>
            <a:r>
              <a:rPr lang="en-US">
                <a:cs typeface="Calibri"/>
              </a:rPr>
              <a:t>Initial learning rate for ADAM, etc.</a:t>
            </a:r>
          </a:p>
        </p:txBody>
      </p:sp>
      <p:sp>
        <p:nvSpPr>
          <p:cNvPr id="4" name="Slide Number Placeholder 3">
            <a:extLst>
              <a:ext uri="{FF2B5EF4-FFF2-40B4-BE49-F238E27FC236}">
                <a16:creationId xmlns:a16="http://schemas.microsoft.com/office/drawing/2014/main" id="{A449E1EF-F05D-1F3C-3FEA-203BB90AB716}"/>
              </a:ext>
            </a:extLst>
          </p:cNvPr>
          <p:cNvSpPr>
            <a:spLocks noGrp="1"/>
          </p:cNvSpPr>
          <p:nvPr>
            <p:ph type="sldNum" sz="quarter" idx="12"/>
          </p:nvPr>
        </p:nvSpPr>
        <p:spPr/>
        <p:txBody>
          <a:bodyPr/>
          <a:lstStyle/>
          <a:p>
            <a:fld id="{330EA680-D336-4FF7-8B7A-9848BB0A1C32}" type="slidenum">
              <a:rPr lang="en-US" smtClean="0"/>
              <a:t>3</a:t>
            </a:fld>
            <a:endParaRPr lang="en-US"/>
          </a:p>
        </p:txBody>
      </p:sp>
    </p:spTree>
    <p:extLst>
      <p:ext uri="{BB962C8B-B14F-4D97-AF65-F5344CB8AC3E}">
        <p14:creationId xmlns:p14="http://schemas.microsoft.com/office/powerpoint/2010/main" val="3828313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59A90-F8A0-FC1D-206A-798342AB8DD6}"/>
              </a:ext>
            </a:extLst>
          </p:cNvPr>
          <p:cNvSpPr>
            <a:spLocks noGrp="1"/>
          </p:cNvSpPr>
          <p:nvPr>
            <p:ph type="title"/>
          </p:nvPr>
        </p:nvSpPr>
        <p:spPr/>
        <p:txBody>
          <a:bodyPr/>
          <a:lstStyle/>
          <a:p>
            <a:r>
              <a:rPr lang="en-US" dirty="0"/>
              <a:t>Successive Halving results</a:t>
            </a:r>
          </a:p>
        </p:txBody>
      </p:sp>
      <p:graphicFrame>
        <p:nvGraphicFramePr>
          <p:cNvPr id="5" name="Content Placeholder 4">
            <a:extLst>
              <a:ext uri="{FF2B5EF4-FFF2-40B4-BE49-F238E27FC236}">
                <a16:creationId xmlns:a16="http://schemas.microsoft.com/office/drawing/2014/main" id="{16DE6626-D13B-E41C-9399-4257E52CA320}"/>
              </a:ext>
            </a:extLst>
          </p:cNvPr>
          <p:cNvGraphicFramePr>
            <a:graphicFrameLocks noGrp="1"/>
          </p:cNvGraphicFramePr>
          <p:nvPr>
            <p:ph idx="1"/>
            <p:extLst>
              <p:ext uri="{D42A27DB-BD31-4B8C-83A1-F6EECF244321}">
                <p14:modId xmlns:p14="http://schemas.microsoft.com/office/powerpoint/2010/main" val="3102124878"/>
              </p:ext>
            </p:extLst>
          </p:nvPr>
        </p:nvGraphicFramePr>
        <p:xfrm>
          <a:off x="838200" y="1433195"/>
          <a:ext cx="10956010" cy="5059680"/>
        </p:xfrm>
        <a:graphic>
          <a:graphicData uri="http://schemas.openxmlformats.org/drawingml/2006/table">
            <a:tbl>
              <a:tblPr firstRow="1" bandRow="1">
                <a:tableStyleId>{5C22544A-7EE6-4342-B048-85BDC9FD1C3A}</a:tableStyleId>
              </a:tblPr>
              <a:tblGrid>
                <a:gridCol w="1516510">
                  <a:extLst>
                    <a:ext uri="{9D8B030D-6E8A-4147-A177-3AD203B41FA5}">
                      <a16:colId xmlns:a16="http://schemas.microsoft.com/office/drawing/2014/main" val="4095108097"/>
                    </a:ext>
                  </a:extLst>
                </a:gridCol>
                <a:gridCol w="1582444">
                  <a:extLst>
                    <a:ext uri="{9D8B030D-6E8A-4147-A177-3AD203B41FA5}">
                      <a16:colId xmlns:a16="http://schemas.microsoft.com/office/drawing/2014/main" val="1091372299"/>
                    </a:ext>
                  </a:extLst>
                </a:gridCol>
                <a:gridCol w="2816395">
                  <a:extLst>
                    <a:ext uri="{9D8B030D-6E8A-4147-A177-3AD203B41FA5}">
                      <a16:colId xmlns:a16="http://schemas.microsoft.com/office/drawing/2014/main" val="1083830868"/>
                    </a:ext>
                  </a:extLst>
                </a:gridCol>
                <a:gridCol w="2452444">
                  <a:extLst>
                    <a:ext uri="{9D8B030D-6E8A-4147-A177-3AD203B41FA5}">
                      <a16:colId xmlns:a16="http://schemas.microsoft.com/office/drawing/2014/main" val="143243385"/>
                    </a:ext>
                  </a:extLst>
                </a:gridCol>
                <a:gridCol w="2588217">
                  <a:extLst>
                    <a:ext uri="{9D8B030D-6E8A-4147-A177-3AD203B41FA5}">
                      <a16:colId xmlns:a16="http://schemas.microsoft.com/office/drawing/2014/main" val="2532466206"/>
                    </a:ext>
                  </a:extLst>
                </a:gridCol>
              </a:tblGrid>
              <a:tr h="370840">
                <a:tc>
                  <a:txBody>
                    <a:bodyPr/>
                    <a:lstStyle/>
                    <a:p>
                      <a:r>
                        <a:rPr lang="en-US" sz="2000" dirty="0"/>
                        <a:t>Checkpoint</a:t>
                      </a:r>
                    </a:p>
                  </a:txBody>
                  <a:tcPr/>
                </a:tc>
                <a:tc>
                  <a:txBody>
                    <a:bodyPr/>
                    <a:lstStyle/>
                    <a:p>
                      <a:r>
                        <a:rPr lang="en-US" sz="2000" dirty="0"/>
                        <a:t>#configs </a:t>
                      </a:r>
                    </a:p>
                    <a:p>
                      <a:r>
                        <a:rPr lang="en-US" sz="2000" dirty="0"/>
                        <a:t>running</a:t>
                      </a:r>
                    </a:p>
                  </a:txBody>
                  <a:tcPr/>
                </a:tc>
                <a:tc>
                  <a:txBody>
                    <a:bodyPr/>
                    <a:lstStyle/>
                    <a:p>
                      <a:r>
                        <a:rPr lang="en-US" sz="2000" dirty="0"/>
                        <a:t>Budget </a:t>
                      </a:r>
                    </a:p>
                    <a:p>
                      <a:r>
                        <a:rPr lang="en-US" sz="2000" dirty="0"/>
                        <a:t>(total #checkpoint)</a:t>
                      </a:r>
                    </a:p>
                  </a:txBody>
                  <a:tcPr/>
                </a:tc>
                <a:tc>
                  <a:txBody>
                    <a:bodyPr/>
                    <a:lstStyle/>
                    <a:p>
                      <a:r>
                        <a:rPr lang="en-US" sz="2000" dirty="0"/>
                        <a:t>median BLEU if all trained to complete</a:t>
                      </a:r>
                    </a:p>
                  </a:txBody>
                  <a:tcPr/>
                </a:tc>
                <a:tc>
                  <a:txBody>
                    <a:bodyPr/>
                    <a:lstStyle/>
                    <a:p>
                      <a:r>
                        <a:rPr lang="en-US" sz="2000" dirty="0"/>
                        <a:t>max BLEU if all models trained to complete</a:t>
                      </a:r>
                    </a:p>
                  </a:txBody>
                  <a:tcPr/>
                </a:tc>
                <a:extLst>
                  <a:ext uri="{0D108BD9-81ED-4DB2-BD59-A6C34878D82A}">
                    <a16:rowId xmlns:a16="http://schemas.microsoft.com/office/drawing/2014/main" val="644190080"/>
                  </a:ext>
                </a:extLst>
              </a:tr>
              <a:tr h="370840">
                <a:tc>
                  <a:txBody>
                    <a:bodyPr/>
                    <a:lstStyle/>
                    <a:p>
                      <a:r>
                        <a:rPr lang="en-US" sz="2000" dirty="0"/>
                        <a:t>5</a:t>
                      </a:r>
                    </a:p>
                  </a:txBody>
                  <a:tcPr/>
                </a:tc>
                <a:tc>
                  <a:txBody>
                    <a:bodyPr/>
                    <a:lstStyle/>
                    <a:p>
                      <a:r>
                        <a:rPr lang="en-US" sz="2000" dirty="0"/>
                        <a:t>1296</a:t>
                      </a:r>
                    </a:p>
                  </a:txBody>
                  <a:tcPr/>
                </a:tc>
                <a:tc>
                  <a:txBody>
                    <a:bodyPr/>
                    <a:lstStyle/>
                    <a:p>
                      <a:r>
                        <a:rPr lang="en-US" sz="2000" dirty="0"/>
                        <a:t>6480</a:t>
                      </a:r>
                    </a:p>
                  </a:txBody>
                  <a:tcPr/>
                </a:tc>
                <a:tc>
                  <a:txBody>
                    <a:bodyPr/>
                    <a:lstStyle/>
                    <a:p>
                      <a:r>
                        <a:rPr lang="en-US" sz="2000" dirty="0"/>
                        <a:t>0.3</a:t>
                      </a:r>
                    </a:p>
                  </a:txBody>
                  <a:tcPr/>
                </a:tc>
                <a:tc>
                  <a:txBody>
                    <a:bodyPr/>
                    <a:lstStyle/>
                    <a:p>
                      <a:r>
                        <a:rPr lang="en-US" sz="2000" dirty="0"/>
                        <a:t>20.3</a:t>
                      </a:r>
                    </a:p>
                  </a:txBody>
                  <a:tcPr/>
                </a:tc>
                <a:extLst>
                  <a:ext uri="{0D108BD9-81ED-4DB2-BD59-A6C34878D82A}">
                    <a16:rowId xmlns:a16="http://schemas.microsoft.com/office/drawing/2014/main" val="1826827322"/>
                  </a:ext>
                </a:extLst>
              </a:tr>
              <a:tr h="370840">
                <a:tc>
                  <a:txBody>
                    <a:bodyPr/>
                    <a:lstStyle/>
                    <a:p>
                      <a:r>
                        <a:rPr lang="en-US" sz="2000" dirty="0"/>
                        <a:t>7</a:t>
                      </a:r>
                    </a:p>
                  </a:txBody>
                  <a:tcPr/>
                </a:tc>
                <a:tc>
                  <a:txBody>
                    <a:bodyPr/>
                    <a:lstStyle/>
                    <a:p>
                      <a:r>
                        <a:rPr lang="en-US" sz="2000" dirty="0"/>
                        <a:t>648</a:t>
                      </a:r>
                    </a:p>
                  </a:txBody>
                  <a:tcPr/>
                </a:tc>
                <a:tc>
                  <a:txBody>
                    <a:bodyPr/>
                    <a:lstStyle/>
                    <a:p>
                      <a:r>
                        <a:rPr lang="en-US" sz="2000" dirty="0"/>
                        <a:t>7776</a:t>
                      </a:r>
                    </a:p>
                  </a:txBody>
                  <a:tcPr/>
                </a:tc>
                <a:tc>
                  <a:txBody>
                    <a:bodyPr/>
                    <a:lstStyle/>
                    <a:p>
                      <a:r>
                        <a:rPr lang="en-US" sz="2000" dirty="0"/>
                        <a:t>17.2</a:t>
                      </a:r>
                    </a:p>
                  </a:txBody>
                  <a:tcPr/>
                </a:tc>
                <a:tc>
                  <a:txBody>
                    <a:bodyPr/>
                    <a:lstStyle/>
                    <a:p>
                      <a:r>
                        <a:rPr lang="en-US" sz="2000" dirty="0"/>
                        <a:t>20.3</a:t>
                      </a:r>
                    </a:p>
                  </a:txBody>
                  <a:tcPr/>
                </a:tc>
                <a:extLst>
                  <a:ext uri="{0D108BD9-81ED-4DB2-BD59-A6C34878D82A}">
                    <a16:rowId xmlns:a16="http://schemas.microsoft.com/office/drawing/2014/main" val="3350901652"/>
                  </a:ext>
                </a:extLst>
              </a:tr>
              <a:tr h="370840">
                <a:tc>
                  <a:txBody>
                    <a:bodyPr/>
                    <a:lstStyle/>
                    <a:p>
                      <a:r>
                        <a:rPr lang="en-US" sz="2000" dirty="0"/>
                        <a:t>9</a:t>
                      </a:r>
                    </a:p>
                  </a:txBody>
                  <a:tcPr/>
                </a:tc>
                <a:tc>
                  <a:txBody>
                    <a:bodyPr/>
                    <a:lstStyle/>
                    <a:p>
                      <a:r>
                        <a:rPr lang="en-US" sz="2000" dirty="0"/>
                        <a:t>324</a:t>
                      </a:r>
                    </a:p>
                  </a:txBody>
                  <a:tcPr/>
                </a:tc>
                <a:tc>
                  <a:txBody>
                    <a:bodyPr/>
                    <a:lstStyle/>
                    <a:p>
                      <a:r>
                        <a:rPr lang="en-US" sz="2000" dirty="0"/>
                        <a:t>8424</a:t>
                      </a:r>
                    </a:p>
                  </a:txBody>
                  <a:tcPr/>
                </a:tc>
                <a:tc>
                  <a:txBody>
                    <a:bodyPr/>
                    <a:lstStyle/>
                    <a:p>
                      <a:r>
                        <a:rPr lang="en-US" sz="2000" dirty="0"/>
                        <a:t>18.9</a:t>
                      </a:r>
                    </a:p>
                  </a:txBody>
                  <a:tcPr/>
                </a:tc>
                <a:tc>
                  <a:txBody>
                    <a:bodyPr/>
                    <a:lstStyle/>
                    <a:p>
                      <a:r>
                        <a:rPr lang="en-US" sz="2000" dirty="0"/>
                        <a:t>20.3</a:t>
                      </a:r>
                    </a:p>
                  </a:txBody>
                  <a:tcPr/>
                </a:tc>
                <a:extLst>
                  <a:ext uri="{0D108BD9-81ED-4DB2-BD59-A6C34878D82A}">
                    <a16:rowId xmlns:a16="http://schemas.microsoft.com/office/drawing/2014/main" val="666845836"/>
                  </a:ext>
                </a:extLst>
              </a:tr>
              <a:tr h="370840">
                <a:tc>
                  <a:txBody>
                    <a:bodyPr/>
                    <a:lstStyle/>
                    <a:p>
                      <a:r>
                        <a:rPr lang="en-US" sz="2000" dirty="0"/>
                        <a:t>11</a:t>
                      </a:r>
                    </a:p>
                  </a:txBody>
                  <a:tcPr/>
                </a:tc>
                <a:tc>
                  <a:txBody>
                    <a:bodyPr/>
                    <a:lstStyle/>
                    <a:p>
                      <a:r>
                        <a:rPr lang="en-US" sz="2000" dirty="0"/>
                        <a:t>162</a:t>
                      </a:r>
                    </a:p>
                  </a:txBody>
                  <a:tcPr/>
                </a:tc>
                <a:tc>
                  <a:txBody>
                    <a:bodyPr/>
                    <a:lstStyle/>
                    <a:p>
                      <a:r>
                        <a:rPr lang="en-US" sz="2000" dirty="0"/>
                        <a:t>8748</a:t>
                      </a:r>
                    </a:p>
                  </a:txBody>
                  <a:tcPr/>
                </a:tc>
                <a:tc>
                  <a:txBody>
                    <a:bodyPr/>
                    <a:lstStyle/>
                    <a:p>
                      <a:r>
                        <a:rPr lang="en-US" sz="2000" dirty="0"/>
                        <a:t>19.4</a:t>
                      </a:r>
                    </a:p>
                  </a:txBody>
                  <a:tcPr/>
                </a:tc>
                <a:tc>
                  <a:txBody>
                    <a:bodyPr/>
                    <a:lstStyle/>
                    <a:p>
                      <a:r>
                        <a:rPr lang="en-US" sz="2000" dirty="0"/>
                        <a:t>20.3</a:t>
                      </a:r>
                    </a:p>
                  </a:txBody>
                  <a:tcPr/>
                </a:tc>
                <a:extLst>
                  <a:ext uri="{0D108BD9-81ED-4DB2-BD59-A6C34878D82A}">
                    <a16:rowId xmlns:a16="http://schemas.microsoft.com/office/drawing/2014/main" val="268251617"/>
                  </a:ext>
                </a:extLst>
              </a:tr>
              <a:tr h="370840">
                <a:tc>
                  <a:txBody>
                    <a:bodyPr/>
                    <a:lstStyle/>
                    <a:p>
                      <a:r>
                        <a:rPr lang="en-US" sz="2000" dirty="0"/>
                        <a:t>13</a:t>
                      </a:r>
                    </a:p>
                  </a:txBody>
                  <a:tcPr/>
                </a:tc>
                <a:tc>
                  <a:txBody>
                    <a:bodyPr/>
                    <a:lstStyle/>
                    <a:p>
                      <a:r>
                        <a:rPr lang="en-US" sz="2000" dirty="0"/>
                        <a:t>81</a:t>
                      </a:r>
                    </a:p>
                  </a:txBody>
                  <a:tcPr/>
                </a:tc>
                <a:tc>
                  <a:txBody>
                    <a:bodyPr/>
                    <a:lstStyle/>
                    <a:p>
                      <a:r>
                        <a:rPr lang="en-US" sz="2000" dirty="0"/>
                        <a:t>8910</a:t>
                      </a:r>
                    </a:p>
                  </a:txBody>
                  <a:tcPr/>
                </a:tc>
                <a:tc>
                  <a:txBody>
                    <a:bodyPr/>
                    <a:lstStyle/>
                    <a:p>
                      <a:r>
                        <a:rPr lang="en-US" sz="2000" dirty="0"/>
                        <a:t>19.7</a:t>
                      </a:r>
                    </a:p>
                  </a:txBody>
                  <a:tcPr/>
                </a:tc>
                <a:tc>
                  <a:txBody>
                    <a:bodyPr/>
                    <a:lstStyle/>
                    <a:p>
                      <a:r>
                        <a:rPr lang="en-US" sz="2000" dirty="0"/>
                        <a:t>20.3</a:t>
                      </a:r>
                    </a:p>
                  </a:txBody>
                  <a:tcPr/>
                </a:tc>
                <a:extLst>
                  <a:ext uri="{0D108BD9-81ED-4DB2-BD59-A6C34878D82A}">
                    <a16:rowId xmlns:a16="http://schemas.microsoft.com/office/drawing/2014/main" val="1050484174"/>
                  </a:ext>
                </a:extLst>
              </a:tr>
              <a:tr h="370840">
                <a:tc>
                  <a:txBody>
                    <a:bodyPr/>
                    <a:lstStyle/>
                    <a:p>
                      <a:r>
                        <a:rPr lang="en-US" sz="2000" dirty="0"/>
                        <a:t>15</a:t>
                      </a:r>
                    </a:p>
                  </a:txBody>
                  <a:tcPr/>
                </a:tc>
                <a:tc>
                  <a:txBody>
                    <a:bodyPr/>
                    <a:lstStyle/>
                    <a:p>
                      <a:r>
                        <a:rPr lang="en-US" sz="2000" dirty="0"/>
                        <a:t>40</a:t>
                      </a:r>
                    </a:p>
                  </a:txBody>
                  <a:tcPr/>
                </a:tc>
                <a:tc>
                  <a:txBody>
                    <a:bodyPr/>
                    <a:lstStyle/>
                    <a:p>
                      <a:r>
                        <a:rPr lang="en-US" sz="2000" dirty="0"/>
                        <a:t>8990</a:t>
                      </a:r>
                    </a:p>
                  </a:txBody>
                  <a:tcPr/>
                </a:tc>
                <a:tc>
                  <a:txBody>
                    <a:bodyPr/>
                    <a:lstStyle/>
                    <a:p>
                      <a:r>
                        <a:rPr lang="en-US" sz="2000" dirty="0"/>
                        <a:t>19.7</a:t>
                      </a:r>
                    </a:p>
                  </a:txBody>
                  <a:tcPr/>
                </a:tc>
                <a:tc>
                  <a:txBody>
                    <a:bodyPr/>
                    <a:lstStyle/>
                    <a:p>
                      <a:r>
                        <a:rPr lang="en-US" sz="2000" dirty="0"/>
                        <a:t>20.1</a:t>
                      </a:r>
                    </a:p>
                  </a:txBody>
                  <a:tcPr/>
                </a:tc>
                <a:extLst>
                  <a:ext uri="{0D108BD9-81ED-4DB2-BD59-A6C34878D82A}">
                    <a16:rowId xmlns:a16="http://schemas.microsoft.com/office/drawing/2014/main" val="4201045023"/>
                  </a:ext>
                </a:extLst>
              </a:tr>
              <a:tr h="370840">
                <a:tc>
                  <a:txBody>
                    <a:bodyPr/>
                    <a:lstStyle/>
                    <a:p>
                      <a:r>
                        <a:rPr lang="en-US" sz="2000" dirty="0"/>
                        <a:t>17</a:t>
                      </a:r>
                    </a:p>
                  </a:txBody>
                  <a:tcPr/>
                </a:tc>
                <a:tc>
                  <a:txBody>
                    <a:bodyPr/>
                    <a:lstStyle/>
                    <a:p>
                      <a:r>
                        <a:rPr lang="en-US" sz="2000" dirty="0"/>
                        <a:t>20</a:t>
                      </a:r>
                    </a:p>
                  </a:txBody>
                  <a:tcPr/>
                </a:tc>
                <a:tc>
                  <a:txBody>
                    <a:bodyPr/>
                    <a:lstStyle/>
                    <a:p>
                      <a:r>
                        <a:rPr lang="en-US" sz="2000" dirty="0"/>
                        <a:t>9030</a:t>
                      </a:r>
                    </a:p>
                  </a:txBody>
                  <a:tcPr/>
                </a:tc>
                <a:tc>
                  <a:txBody>
                    <a:bodyPr/>
                    <a:lstStyle/>
                    <a:p>
                      <a:r>
                        <a:rPr lang="en-US" sz="2000" dirty="0"/>
                        <a:t>19.7</a:t>
                      </a:r>
                    </a:p>
                  </a:txBody>
                  <a:tcPr/>
                </a:tc>
                <a:tc>
                  <a:txBody>
                    <a:bodyPr/>
                    <a:lstStyle/>
                    <a:p>
                      <a:r>
                        <a:rPr lang="en-US" sz="2000" dirty="0"/>
                        <a:t>20.1</a:t>
                      </a:r>
                    </a:p>
                  </a:txBody>
                  <a:tcPr/>
                </a:tc>
                <a:extLst>
                  <a:ext uri="{0D108BD9-81ED-4DB2-BD59-A6C34878D82A}">
                    <a16:rowId xmlns:a16="http://schemas.microsoft.com/office/drawing/2014/main" val="858676479"/>
                  </a:ext>
                </a:extLst>
              </a:tr>
              <a:tr h="370840">
                <a:tc>
                  <a:txBody>
                    <a:bodyPr/>
                    <a:lstStyle/>
                    <a:p>
                      <a:r>
                        <a:rPr lang="en-US" sz="2000" dirty="0"/>
                        <a:t>19</a:t>
                      </a:r>
                    </a:p>
                  </a:txBody>
                  <a:tcPr/>
                </a:tc>
                <a:tc>
                  <a:txBody>
                    <a:bodyPr/>
                    <a:lstStyle/>
                    <a:p>
                      <a:r>
                        <a:rPr lang="en-US" sz="2000" dirty="0"/>
                        <a:t>10</a:t>
                      </a:r>
                    </a:p>
                  </a:txBody>
                  <a:tcPr/>
                </a:tc>
                <a:tc>
                  <a:txBody>
                    <a:bodyPr/>
                    <a:lstStyle/>
                    <a:p>
                      <a:r>
                        <a:rPr lang="en-US" sz="2000" dirty="0"/>
                        <a:t>9050</a:t>
                      </a:r>
                    </a:p>
                  </a:txBody>
                  <a:tcPr/>
                </a:tc>
                <a:tc>
                  <a:txBody>
                    <a:bodyPr/>
                    <a:lstStyle/>
                    <a:p>
                      <a:r>
                        <a:rPr lang="en-US" sz="2000" dirty="0"/>
                        <a:t>18.8</a:t>
                      </a:r>
                    </a:p>
                  </a:txBody>
                  <a:tcPr/>
                </a:tc>
                <a:tc>
                  <a:txBody>
                    <a:bodyPr/>
                    <a:lstStyle/>
                    <a:p>
                      <a:r>
                        <a:rPr lang="en-US" sz="2000" dirty="0"/>
                        <a:t>20.1</a:t>
                      </a:r>
                    </a:p>
                  </a:txBody>
                  <a:tcPr/>
                </a:tc>
                <a:extLst>
                  <a:ext uri="{0D108BD9-81ED-4DB2-BD59-A6C34878D82A}">
                    <a16:rowId xmlns:a16="http://schemas.microsoft.com/office/drawing/2014/main" val="2317270615"/>
                  </a:ext>
                </a:extLst>
              </a:tr>
              <a:tr h="370840">
                <a:tc>
                  <a:txBody>
                    <a:bodyPr/>
                    <a:lstStyle/>
                    <a:p>
                      <a:r>
                        <a:rPr lang="en-US" sz="2000" dirty="0"/>
                        <a:t>21</a:t>
                      </a:r>
                    </a:p>
                  </a:txBody>
                  <a:tcPr/>
                </a:tc>
                <a:tc>
                  <a:txBody>
                    <a:bodyPr/>
                    <a:lstStyle/>
                    <a:p>
                      <a:r>
                        <a:rPr lang="en-US" sz="2000" dirty="0"/>
                        <a:t>5</a:t>
                      </a:r>
                    </a:p>
                  </a:txBody>
                  <a:tcPr/>
                </a:tc>
                <a:tc>
                  <a:txBody>
                    <a:bodyPr/>
                    <a:lstStyle/>
                    <a:p>
                      <a:r>
                        <a:rPr lang="en-US" sz="2000" dirty="0"/>
                        <a:t>9060</a:t>
                      </a:r>
                    </a:p>
                  </a:txBody>
                  <a:tcPr/>
                </a:tc>
                <a:tc>
                  <a:txBody>
                    <a:bodyPr/>
                    <a:lstStyle/>
                    <a:p>
                      <a:r>
                        <a:rPr lang="en-US" sz="2000" dirty="0"/>
                        <a:t>19.8</a:t>
                      </a:r>
                    </a:p>
                  </a:txBody>
                  <a:tcPr/>
                </a:tc>
                <a:tc>
                  <a:txBody>
                    <a:bodyPr/>
                    <a:lstStyle/>
                    <a:p>
                      <a:r>
                        <a:rPr lang="en-US" sz="2000" dirty="0"/>
                        <a:t>20.1</a:t>
                      </a:r>
                    </a:p>
                  </a:txBody>
                  <a:tcPr/>
                </a:tc>
                <a:extLst>
                  <a:ext uri="{0D108BD9-81ED-4DB2-BD59-A6C34878D82A}">
                    <a16:rowId xmlns:a16="http://schemas.microsoft.com/office/drawing/2014/main" val="4279581526"/>
                  </a:ext>
                </a:extLst>
              </a:tr>
              <a:tr h="370840">
                <a:tc>
                  <a:txBody>
                    <a:bodyPr/>
                    <a:lstStyle/>
                    <a:p>
                      <a:r>
                        <a:rPr lang="en-US" sz="2000" dirty="0"/>
                        <a:t>23</a:t>
                      </a:r>
                    </a:p>
                  </a:txBody>
                  <a:tcPr/>
                </a:tc>
                <a:tc>
                  <a:txBody>
                    <a:bodyPr/>
                    <a:lstStyle/>
                    <a:p>
                      <a:r>
                        <a:rPr lang="en-US" sz="2000" dirty="0"/>
                        <a:t>2</a:t>
                      </a:r>
                    </a:p>
                  </a:txBody>
                  <a:tcPr/>
                </a:tc>
                <a:tc>
                  <a:txBody>
                    <a:bodyPr/>
                    <a:lstStyle/>
                    <a:p>
                      <a:r>
                        <a:rPr lang="en-US" sz="2000" dirty="0"/>
                        <a:t>9064</a:t>
                      </a:r>
                    </a:p>
                  </a:txBody>
                  <a:tcPr/>
                </a:tc>
                <a:tc>
                  <a:txBody>
                    <a:bodyPr/>
                    <a:lstStyle/>
                    <a:p>
                      <a:r>
                        <a:rPr lang="en-US" sz="2000" dirty="0"/>
                        <a:t>20.0</a:t>
                      </a:r>
                    </a:p>
                  </a:txBody>
                  <a:tcPr/>
                </a:tc>
                <a:tc>
                  <a:txBody>
                    <a:bodyPr/>
                    <a:lstStyle/>
                    <a:p>
                      <a:r>
                        <a:rPr lang="en-US" sz="2000" dirty="0"/>
                        <a:t>20.1</a:t>
                      </a:r>
                    </a:p>
                  </a:txBody>
                  <a:tcPr/>
                </a:tc>
                <a:extLst>
                  <a:ext uri="{0D108BD9-81ED-4DB2-BD59-A6C34878D82A}">
                    <a16:rowId xmlns:a16="http://schemas.microsoft.com/office/drawing/2014/main" val="3078287919"/>
                  </a:ext>
                </a:extLst>
              </a:tr>
              <a:tr h="370840">
                <a:tc>
                  <a:txBody>
                    <a:bodyPr/>
                    <a:lstStyle/>
                    <a:p>
                      <a:r>
                        <a:rPr lang="en-US" sz="2000" dirty="0"/>
                        <a:t>25</a:t>
                      </a:r>
                    </a:p>
                  </a:txBody>
                  <a:tcPr/>
                </a:tc>
                <a:tc>
                  <a:txBody>
                    <a:bodyPr/>
                    <a:lstStyle/>
                    <a:p>
                      <a:r>
                        <a:rPr lang="en-US" sz="2000" dirty="0"/>
                        <a:t>1</a:t>
                      </a:r>
                    </a:p>
                  </a:txBody>
                  <a:tcPr/>
                </a:tc>
                <a:tc>
                  <a:txBody>
                    <a:bodyPr/>
                    <a:lstStyle/>
                    <a:p>
                      <a:r>
                        <a:rPr lang="en-US" sz="2000" dirty="0"/>
                        <a:t>9066</a:t>
                      </a:r>
                    </a:p>
                  </a:txBody>
                  <a:tcPr/>
                </a:tc>
                <a:tc>
                  <a:txBody>
                    <a:bodyPr/>
                    <a:lstStyle/>
                    <a:p>
                      <a:r>
                        <a:rPr lang="en-US" sz="2000" dirty="0"/>
                        <a:t>20.1</a:t>
                      </a:r>
                    </a:p>
                  </a:txBody>
                  <a:tcPr/>
                </a:tc>
                <a:tc>
                  <a:txBody>
                    <a:bodyPr/>
                    <a:lstStyle/>
                    <a:p>
                      <a:r>
                        <a:rPr lang="en-US" sz="2000" dirty="0"/>
                        <a:t>20.1</a:t>
                      </a:r>
                    </a:p>
                  </a:txBody>
                  <a:tcPr/>
                </a:tc>
                <a:extLst>
                  <a:ext uri="{0D108BD9-81ED-4DB2-BD59-A6C34878D82A}">
                    <a16:rowId xmlns:a16="http://schemas.microsoft.com/office/drawing/2014/main" val="1815055344"/>
                  </a:ext>
                </a:extLst>
              </a:tr>
            </a:tbl>
          </a:graphicData>
        </a:graphic>
      </p:graphicFrame>
      <p:sp>
        <p:nvSpPr>
          <p:cNvPr id="4" name="Slide Number Placeholder 3">
            <a:extLst>
              <a:ext uri="{FF2B5EF4-FFF2-40B4-BE49-F238E27FC236}">
                <a16:creationId xmlns:a16="http://schemas.microsoft.com/office/drawing/2014/main" id="{06AE2791-A16C-3858-99E8-1F80407CA909}"/>
              </a:ext>
            </a:extLst>
          </p:cNvPr>
          <p:cNvSpPr>
            <a:spLocks noGrp="1"/>
          </p:cNvSpPr>
          <p:nvPr>
            <p:ph type="sldNum" sz="quarter" idx="12"/>
          </p:nvPr>
        </p:nvSpPr>
        <p:spPr/>
        <p:txBody>
          <a:bodyPr/>
          <a:lstStyle/>
          <a:p>
            <a:fld id="{7AEC2905-5512-B149-B940-0191064904E0}" type="slidenum">
              <a:rPr lang="en-US" smtClean="0"/>
              <a:t>39</a:t>
            </a:fld>
            <a:endParaRPr lang="en-US"/>
          </a:p>
        </p:txBody>
      </p:sp>
      <p:grpSp>
        <p:nvGrpSpPr>
          <p:cNvPr id="9" name="Group 8">
            <a:extLst>
              <a:ext uri="{FF2B5EF4-FFF2-40B4-BE49-F238E27FC236}">
                <a16:creationId xmlns:a16="http://schemas.microsoft.com/office/drawing/2014/main" id="{89353A4A-F793-C0EB-12E5-40E351B7E94E}"/>
              </a:ext>
            </a:extLst>
          </p:cNvPr>
          <p:cNvGrpSpPr/>
          <p:nvPr/>
        </p:nvGrpSpPr>
        <p:grpSpPr>
          <a:xfrm>
            <a:off x="3581402" y="6028841"/>
            <a:ext cx="2772903" cy="646331"/>
            <a:chOff x="3581402" y="6028841"/>
            <a:chExt cx="2772903" cy="646331"/>
          </a:xfrm>
        </p:grpSpPr>
        <p:sp>
          <p:nvSpPr>
            <p:cNvPr id="7" name="Oval 6">
              <a:extLst>
                <a:ext uri="{FF2B5EF4-FFF2-40B4-BE49-F238E27FC236}">
                  <a16:creationId xmlns:a16="http://schemas.microsoft.com/office/drawing/2014/main" id="{64D82DE2-127D-861B-B1BD-BC9A51170606}"/>
                </a:ext>
              </a:extLst>
            </p:cNvPr>
            <p:cNvSpPr/>
            <p:nvPr/>
          </p:nvSpPr>
          <p:spPr>
            <a:xfrm>
              <a:off x="3581402" y="6028841"/>
              <a:ext cx="1238572" cy="573437"/>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EA9CDAE-5099-4E3D-D05F-FD64A693AA90}"/>
                </a:ext>
              </a:extLst>
            </p:cNvPr>
            <p:cNvSpPr txBox="1"/>
            <p:nvPr/>
          </p:nvSpPr>
          <p:spPr>
            <a:xfrm>
              <a:off x="4819974" y="6028841"/>
              <a:ext cx="1534331" cy="646331"/>
            </a:xfrm>
            <a:prstGeom prst="rect">
              <a:avLst/>
            </a:prstGeom>
            <a:noFill/>
          </p:spPr>
          <p:txBody>
            <a:bodyPr wrap="square" rtlCol="0">
              <a:spAutoFit/>
            </a:bodyPr>
            <a:lstStyle/>
            <a:p>
              <a:r>
                <a:rPr lang="en-US" dirty="0">
                  <a:solidFill>
                    <a:srgbClr val="FF0000"/>
                  </a:solidFill>
                </a:rPr>
                <a:t>60% less than grid search</a:t>
              </a:r>
            </a:p>
          </p:txBody>
        </p:sp>
      </p:grpSp>
    </p:spTree>
    <p:extLst>
      <p:ext uri="{BB962C8B-B14F-4D97-AF65-F5344CB8AC3E}">
        <p14:creationId xmlns:p14="http://schemas.microsoft.com/office/powerpoint/2010/main" val="3165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FB9BF-18BB-40A9-CB06-F689DBFD9C3D}"/>
              </a:ext>
            </a:extLst>
          </p:cNvPr>
          <p:cNvSpPr>
            <a:spLocks noGrp="1"/>
          </p:cNvSpPr>
          <p:nvPr>
            <p:ph type="title"/>
          </p:nvPr>
        </p:nvSpPr>
        <p:spPr/>
        <p:txBody>
          <a:bodyPr/>
          <a:lstStyle/>
          <a:p>
            <a:r>
              <a:rPr lang="en-US" dirty="0"/>
              <a:t>Our NMT Tabular Benchmark (version 2)</a:t>
            </a:r>
          </a:p>
        </p:txBody>
      </p:sp>
      <p:sp>
        <p:nvSpPr>
          <p:cNvPr id="3" name="Content Placeholder 2">
            <a:extLst>
              <a:ext uri="{FF2B5EF4-FFF2-40B4-BE49-F238E27FC236}">
                <a16:creationId xmlns:a16="http://schemas.microsoft.com/office/drawing/2014/main" id="{E8142C84-2E17-0A22-55DE-55973387BD53}"/>
              </a:ext>
            </a:extLst>
          </p:cNvPr>
          <p:cNvSpPr>
            <a:spLocks noGrp="1"/>
          </p:cNvSpPr>
          <p:nvPr>
            <p:ph idx="1"/>
          </p:nvPr>
        </p:nvSpPr>
        <p:spPr/>
        <p:txBody>
          <a:bodyPr/>
          <a:lstStyle/>
          <a:p>
            <a:r>
              <a:rPr lang="en-US" dirty="0"/>
              <a:t>Included learning curve (perplexity &amp; BLEU) to encourage glass-box HPO research</a:t>
            </a:r>
          </a:p>
          <a:p>
            <a:r>
              <a:rPr lang="en-US" dirty="0"/>
              <a:t>Added MT Fine-Tuning for Large Language Models </a:t>
            </a:r>
          </a:p>
          <a:p>
            <a:endParaRPr lang="en-US" dirty="0"/>
          </a:p>
        </p:txBody>
      </p:sp>
      <p:sp>
        <p:nvSpPr>
          <p:cNvPr id="4" name="Slide Number Placeholder 3">
            <a:extLst>
              <a:ext uri="{FF2B5EF4-FFF2-40B4-BE49-F238E27FC236}">
                <a16:creationId xmlns:a16="http://schemas.microsoft.com/office/drawing/2014/main" id="{4D23DABC-F37D-DDE1-8F1D-E68662C6B999}"/>
              </a:ext>
            </a:extLst>
          </p:cNvPr>
          <p:cNvSpPr>
            <a:spLocks noGrp="1"/>
          </p:cNvSpPr>
          <p:nvPr>
            <p:ph type="sldNum" sz="quarter" idx="12"/>
          </p:nvPr>
        </p:nvSpPr>
        <p:spPr/>
        <p:txBody>
          <a:bodyPr/>
          <a:lstStyle/>
          <a:p>
            <a:fld id="{7AEC2905-5512-B149-B940-0191064904E0}" type="slidenum">
              <a:rPr lang="en-US" smtClean="0"/>
              <a:t>40</a:t>
            </a:fld>
            <a:endParaRPr lang="en-US"/>
          </a:p>
        </p:txBody>
      </p:sp>
      <p:graphicFrame>
        <p:nvGraphicFramePr>
          <p:cNvPr id="5" name="Table 4">
            <a:extLst>
              <a:ext uri="{FF2B5EF4-FFF2-40B4-BE49-F238E27FC236}">
                <a16:creationId xmlns:a16="http://schemas.microsoft.com/office/drawing/2014/main" id="{E0173A82-D4D0-1C45-E8C3-B1BBC542368C}"/>
              </a:ext>
            </a:extLst>
          </p:cNvPr>
          <p:cNvGraphicFramePr>
            <a:graphicFrameLocks noGrp="1"/>
          </p:cNvGraphicFramePr>
          <p:nvPr>
            <p:extLst>
              <p:ext uri="{D42A27DB-BD31-4B8C-83A1-F6EECF244321}">
                <p14:modId xmlns:p14="http://schemas.microsoft.com/office/powerpoint/2010/main" val="216550780"/>
              </p:ext>
            </p:extLst>
          </p:nvPr>
        </p:nvGraphicFramePr>
        <p:xfrm>
          <a:off x="445153" y="3277235"/>
          <a:ext cx="6272496" cy="3444240"/>
        </p:xfrm>
        <a:graphic>
          <a:graphicData uri="http://schemas.openxmlformats.org/drawingml/2006/table">
            <a:tbl>
              <a:tblPr firstRow="1" bandRow="1">
                <a:tableStyleId>{5C22544A-7EE6-4342-B048-85BDC9FD1C3A}</a:tableStyleId>
              </a:tblPr>
              <a:tblGrid>
                <a:gridCol w="2254215">
                  <a:extLst>
                    <a:ext uri="{9D8B030D-6E8A-4147-A177-3AD203B41FA5}">
                      <a16:colId xmlns:a16="http://schemas.microsoft.com/office/drawing/2014/main" val="20000"/>
                    </a:ext>
                  </a:extLst>
                </a:gridCol>
                <a:gridCol w="4018281">
                  <a:extLst>
                    <a:ext uri="{9D8B030D-6E8A-4147-A177-3AD203B41FA5}">
                      <a16:colId xmlns:a16="http://schemas.microsoft.com/office/drawing/2014/main" val="20001"/>
                    </a:ext>
                  </a:extLst>
                </a:gridCol>
              </a:tblGrid>
              <a:tr h="370840">
                <a:tc>
                  <a:txBody>
                    <a:bodyPr/>
                    <a:lstStyle/>
                    <a:p>
                      <a:r>
                        <a:rPr lang="en-US" sz="2800" dirty="0"/>
                        <a:t>Hyperparameter</a:t>
                      </a:r>
                      <a:r>
                        <a:rPr lang="en-US" sz="2800" baseline="0" dirty="0"/>
                        <a:t> Type</a:t>
                      </a:r>
                      <a:endParaRPr lang="en-US" sz="2800" dirty="0"/>
                    </a:p>
                  </a:txBody>
                  <a:tcPr/>
                </a:tc>
                <a:tc>
                  <a:txBody>
                    <a:bodyPr/>
                    <a:lstStyle/>
                    <a:p>
                      <a:r>
                        <a:rPr lang="en-US" sz="2800" dirty="0"/>
                        <a:t>Possible Values</a:t>
                      </a:r>
                    </a:p>
                  </a:txBody>
                  <a:tcPr/>
                </a:tc>
                <a:extLst>
                  <a:ext uri="{0D108BD9-81ED-4DB2-BD59-A6C34878D82A}">
                    <a16:rowId xmlns:a16="http://schemas.microsoft.com/office/drawing/2014/main" val="10000"/>
                  </a:ext>
                </a:extLst>
              </a:tr>
              <a:tr h="370840">
                <a:tc>
                  <a:txBody>
                    <a:bodyPr/>
                    <a:lstStyle/>
                    <a:p>
                      <a:r>
                        <a:rPr lang="en-US" sz="2800" dirty="0"/>
                        <a:t>LLM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t>BLOOMZ 560m, 1b, 3b</a:t>
                      </a:r>
                    </a:p>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t>XGLM 546m, 1.7b, 2.9b</a:t>
                      </a:r>
                    </a:p>
                  </a:txBody>
                  <a:tcPr/>
                </a:tc>
                <a:extLst>
                  <a:ext uri="{0D108BD9-81ED-4DB2-BD59-A6C34878D82A}">
                    <a16:rowId xmlns:a16="http://schemas.microsoft.com/office/drawing/2014/main" val="10001"/>
                  </a:ext>
                </a:extLst>
              </a:tr>
              <a:tr h="370840">
                <a:tc>
                  <a:txBody>
                    <a:bodyPr/>
                    <a:lstStyle/>
                    <a:p>
                      <a:r>
                        <a:rPr lang="en-US" sz="2800" dirty="0" err="1"/>
                        <a:t>LoRA</a:t>
                      </a:r>
                      <a:r>
                        <a:rPr lang="en-US" sz="2800" dirty="0"/>
                        <a:t> rank</a:t>
                      </a:r>
                    </a:p>
                  </a:txBody>
                  <a:tcPr/>
                </a:tc>
                <a:tc>
                  <a:txBody>
                    <a:bodyPr/>
                    <a:lstStyle/>
                    <a:p>
                      <a:r>
                        <a:rPr lang="en-US" sz="2800" dirty="0"/>
                        <a:t>2, 16, 64</a:t>
                      </a:r>
                    </a:p>
                  </a:txBody>
                  <a:tcPr/>
                </a:tc>
                <a:extLst>
                  <a:ext uri="{0D108BD9-81ED-4DB2-BD59-A6C34878D82A}">
                    <a16:rowId xmlns:a16="http://schemas.microsoft.com/office/drawing/2014/main" val="10002"/>
                  </a:ext>
                </a:extLst>
              </a:tr>
              <a:tr h="370840">
                <a:tc>
                  <a:txBody>
                    <a:bodyPr/>
                    <a:lstStyle/>
                    <a:p>
                      <a:r>
                        <a:rPr lang="en-US" sz="2800" dirty="0"/>
                        <a:t>Batch size</a:t>
                      </a:r>
                    </a:p>
                  </a:txBody>
                  <a:tcPr/>
                </a:tc>
                <a:tc>
                  <a:txBody>
                    <a:bodyPr/>
                    <a:lstStyle/>
                    <a:p>
                      <a:r>
                        <a:rPr lang="en-US" sz="2800" dirty="0"/>
                        <a:t>16, 32, 64</a:t>
                      </a:r>
                    </a:p>
                  </a:txBody>
                  <a:tcPr/>
                </a:tc>
                <a:extLst>
                  <a:ext uri="{0D108BD9-81ED-4DB2-BD59-A6C34878D82A}">
                    <a16:rowId xmlns:a16="http://schemas.microsoft.com/office/drawing/2014/main" val="10003"/>
                  </a:ext>
                </a:extLst>
              </a:tr>
              <a:tr h="370840">
                <a:tc>
                  <a:txBody>
                    <a:bodyPr/>
                    <a:lstStyle/>
                    <a:p>
                      <a:r>
                        <a:rPr lang="en-US" sz="2800" dirty="0"/>
                        <a:t>Learning rate</a:t>
                      </a:r>
                    </a:p>
                  </a:txBody>
                  <a:tcPr/>
                </a:tc>
                <a:tc>
                  <a:txBody>
                    <a:bodyPr/>
                    <a:lstStyle/>
                    <a:p>
                      <a:r>
                        <a:rPr lang="en-US" sz="2800" dirty="0"/>
                        <a:t>2e-5, 1e-4, 2e-4</a:t>
                      </a:r>
                    </a:p>
                  </a:txBody>
                  <a:tcPr/>
                </a:tc>
                <a:extLst>
                  <a:ext uri="{0D108BD9-81ED-4DB2-BD59-A6C34878D82A}">
                    <a16:rowId xmlns:a16="http://schemas.microsoft.com/office/drawing/2014/main" val="10004"/>
                  </a:ext>
                </a:extLst>
              </a:tr>
            </a:tbl>
          </a:graphicData>
        </a:graphic>
      </p:graphicFrame>
      <p:graphicFrame>
        <p:nvGraphicFramePr>
          <p:cNvPr id="6" name="Table 5">
            <a:extLst>
              <a:ext uri="{FF2B5EF4-FFF2-40B4-BE49-F238E27FC236}">
                <a16:creationId xmlns:a16="http://schemas.microsoft.com/office/drawing/2014/main" id="{0CE7FB5B-AC9C-06DA-15F7-A55224D6BFC9}"/>
              </a:ext>
            </a:extLst>
          </p:cNvPr>
          <p:cNvGraphicFramePr>
            <a:graphicFrameLocks noGrp="1"/>
          </p:cNvGraphicFramePr>
          <p:nvPr>
            <p:extLst>
              <p:ext uri="{D42A27DB-BD31-4B8C-83A1-F6EECF244321}">
                <p14:modId xmlns:p14="http://schemas.microsoft.com/office/powerpoint/2010/main" val="2306789113"/>
              </p:ext>
            </p:extLst>
          </p:nvPr>
        </p:nvGraphicFramePr>
        <p:xfrm>
          <a:off x="6913438" y="3791165"/>
          <a:ext cx="5026272" cy="2072640"/>
        </p:xfrm>
        <a:graphic>
          <a:graphicData uri="http://schemas.openxmlformats.org/drawingml/2006/table">
            <a:tbl>
              <a:tblPr firstRow="1" bandRow="1">
                <a:tableStyleId>{5C22544A-7EE6-4342-B048-85BDC9FD1C3A}</a:tableStyleId>
              </a:tblPr>
              <a:tblGrid>
                <a:gridCol w="1675424">
                  <a:extLst>
                    <a:ext uri="{9D8B030D-6E8A-4147-A177-3AD203B41FA5}">
                      <a16:colId xmlns:a16="http://schemas.microsoft.com/office/drawing/2014/main" val="20000"/>
                    </a:ext>
                  </a:extLst>
                </a:gridCol>
                <a:gridCol w="1675424">
                  <a:extLst>
                    <a:ext uri="{9D8B030D-6E8A-4147-A177-3AD203B41FA5}">
                      <a16:colId xmlns:a16="http://schemas.microsoft.com/office/drawing/2014/main" val="20001"/>
                    </a:ext>
                  </a:extLst>
                </a:gridCol>
                <a:gridCol w="1675424">
                  <a:extLst>
                    <a:ext uri="{9D8B030D-6E8A-4147-A177-3AD203B41FA5}">
                      <a16:colId xmlns:a16="http://schemas.microsoft.com/office/drawing/2014/main" val="20002"/>
                    </a:ext>
                  </a:extLst>
                </a:gridCol>
              </a:tblGrid>
              <a:tr h="0">
                <a:tc>
                  <a:txBody>
                    <a:bodyPr/>
                    <a:lstStyle/>
                    <a:p>
                      <a:r>
                        <a:rPr lang="en-US" sz="2800" dirty="0"/>
                        <a:t>Dataset</a:t>
                      </a:r>
                    </a:p>
                  </a:txBody>
                  <a:tcPr/>
                </a:tc>
                <a:tc>
                  <a:txBody>
                    <a:bodyPr/>
                    <a:lstStyle/>
                    <a:p>
                      <a:r>
                        <a:rPr lang="en-US" sz="2800" dirty="0"/>
                        <a:t>Domain</a:t>
                      </a:r>
                    </a:p>
                  </a:txBody>
                  <a:tcPr/>
                </a:tc>
                <a:tc>
                  <a:txBody>
                    <a:bodyPr/>
                    <a:lstStyle/>
                    <a:p>
                      <a:r>
                        <a:rPr lang="en-US" sz="2800" dirty="0"/>
                        <a:t>#models</a:t>
                      </a:r>
                    </a:p>
                  </a:txBody>
                  <a:tcPr/>
                </a:tc>
                <a:extLst>
                  <a:ext uri="{0D108BD9-81ED-4DB2-BD59-A6C34878D82A}">
                    <a16:rowId xmlns:a16="http://schemas.microsoft.com/office/drawing/2014/main" val="10000"/>
                  </a:ext>
                </a:extLst>
              </a:tr>
              <a:tr h="370840">
                <a:tc>
                  <a:txBody>
                    <a:bodyPr/>
                    <a:lstStyle/>
                    <a:p>
                      <a:r>
                        <a:rPr lang="en-US" sz="2800" dirty="0"/>
                        <a:t>de-</a:t>
                      </a:r>
                      <a:r>
                        <a:rPr lang="en-US" sz="2800" dirty="0" err="1"/>
                        <a:t>en</a:t>
                      </a:r>
                      <a:endParaRPr lang="en-US" sz="2800" dirty="0"/>
                    </a:p>
                  </a:txBody>
                  <a:tcPr/>
                </a:tc>
                <a:tc>
                  <a:txBody>
                    <a:bodyPr/>
                    <a:lstStyle/>
                    <a:p>
                      <a:r>
                        <a:rPr lang="en-US" sz="2800" dirty="0"/>
                        <a:t>WMT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t>162</a:t>
                      </a:r>
                    </a:p>
                  </a:txBody>
                  <a:tcPr/>
                </a:tc>
                <a:extLst>
                  <a:ext uri="{0D108BD9-81ED-4DB2-BD59-A6C34878D82A}">
                    <a16:rowId xmlns:a16="http://schemas.microsoft.com/office/drawing/2014/main" val="10001"/>
                  </a:ext>
                </a:extLst>
              </a:tr>
              <a:tr h="370840">
                <a:tc>
                  <a:txBody>
                    <a:bodyPr/>
                    <a:lstStyle/>
                    <a:p>
                      <a:r>
                        <a:rPr lang="en-US" sz="2800" dirty="0" err="1"/>
                        <a:t>ru-en</a:t>
                      </a:r>
                      <a:endParaRPr lang="en-US" sz="2800" dirty="0"/>
                    </a:p>
                  </a:txBody>
                  <a:tcPr/>
                </a:tc>
                <a:tc>
                  <a:txBody>
                    <a:bodyPr/>
                    <a:lstStyle/>
                    <a:p>
                      <a:r>
                        <a:rPr lang="en-US" sz="2800" dirty="0"/>
                        <a:t>WMT</a:t>
                      </a:r>
                    </a:p>
                  </a:txBody>
                  <a:tcPr/>
                </a:tc>
                <a:tc>
                  <a:txBody>
                    <a:bodyPr/>
                    <a:lstStyle/>
                    <a:p>
                      <a:r>
                        <a:rPr lang="en-US" sz="2800" dirty="0"/>
                        <a:t>162</a:t>
                      </a:r>
                    </a:p>
                  </a:txBody>
                  <a:tcPr/>
                </a:tc>
                <a:extLst>
                  <a:ext uri="{0D108BD9-81ED-4DB2-BD59-A6C34878D82A}">
                    <a16:rowId xmlns:a16="http://schemas.microsoft.com/office/drawing/2014/main" val="10002"/>
                  </a:ext>
                </a:extLst>
              </a:tr>
              <a:tr h="370840">
                <a:tc>
                  <a:txBody>
                    <a:bodyPr/>
                    <a:lstStyle/>
                    <a:p>
                      <a:r>
                        <a:rPr lang="en-US" sz="2800" dirty="0" err="1"/>
                        <a:t>zh-en</a:t>
                      </a:r>
                      <a:endParaRPr lang="en-US" sz="2800" dirty="0"/>
                    </a:p>
                  </a:txBody>
                  <a:tcPr/>
                </a:tc>
                <a:tc>
                  <a:txBody>
                    <a:bodyPr/>
                    <a:lstStyle/>
                    <a:p>
                      <a:r>
                        <a:rPr lang="en-US" sz="2800" dirty="0"/>
                        <a:t>WMT</a:t>
                      </a:r>
                    </a:p>
                  </a:txBody>
                  <a:tcPr/>
                </a:tc>
                <a:tc>
                  <a:txBody>
                    <a:bodyPr/>
                    <a:lstStyle/>
                    <a:p>
                      <a:r>
                        <a:rPr lang="en-US" sz="2800" dirty="0"/>
                        <a:t>162</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1413811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EDFE2-C2DA-0647-86AF-B37FF929F6A8}"/>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6752F849-E014-8744-A462-434EE9095E47}"/>
              </a:ext>
            </a:extLst>
          </p:cNvPr>
          <p:cNvSpPr>
            <a:spLocks noGrp="1"/>
          </p:cNvSpPr>
          <p:nvPr>
            <p:ph idx="1"/>
          </p:nvPr>
        </p:nvSpPr>
        <p:spPr>
          <a:xfrm>
            <a:off x="838200" y="1825625"/>
            <a:ext cx="10515600" cy="4667250"/>
          </a:xfrm>
        </p:spPr>
        <p:txBody>
          <a:bodyPr>
            <a:normAutofit/>
          </a:bodyPr>
          <a:lstStyle/>
          <a:p>
            <a:r>
              <a:rPr lang="en-US" dirty="0"/>
              <a:t>Hyperparameter optimization (HPO) is important, </a:t>
            </a:r>
            <a:r>
              <a:rPr lang="en-US" dirty="0">
                <a:solidFill>
                  <a:srgbClr val="FF0000"/>
                </a:solidFill>
              </a:rPr>
              <a:t>especially for low-resource tasks</a:t>
            </a:r>
          </a:p>
          <a:p>
            <a:r>
              <a:rPr lang="en-US" dirty="0" err="1"/>
              <a:t>AutoML</a:t>
            </a:r>
            <a:r>
              <a:rPr lang="en-US" dirty="0"/>
              <a:t> field provides many HPO tools for practitioners </a:t>
            </a:r>
          </a:p>
          <a:p>
            <a:r>
              <a:rPr lang="en-US" dirty="0">
                <a:solidFill>
                  <a:srgbClr val="FF0000"/>
                </a:solidFill>
              </a:rPr>
              <a:t>Rigorous evaluation</a:t>
            </a:r>
            <a:r>
              <a:rPr lang="en-US" dirty="0"/>
              <a:t> of HPO for MT is needed  </a:t>
            </a:r>
            <a:r>
              <a:rPr lang="en-US" dirty="0">
                <a:sym typeface="Wingdings" pitchFamily="2" charset="2"/>
              </a:rPr>
              <a:t> tabular benchmark</a:t>
            </a:r>
          </a:p>
          <a:p>
            <a:r>
              <a:rPr lang="en-US" dirty="0">
                <a:sym typeface="Wingdings" pitchFamily="2" charset="2"/>
              </a:rPr>
              <a:t>Glass-box HPO like </a:t>
            </a:r>
            <a:r>
              <a:rPr lang="en-US" dirty="0">
                <a:solidFill>
                  <a:srgbClr val="FF0000"/>
                </a:solidFill>
                <a:sym typeface="Wingdings" pitchFamily="2" charset="2"/>
              </a:rPr>
              <a:t>Successive Halving</a:t>
            </a:r>
            <a:r>
              <a:rPr lang="en-US" dirty="0">
                <a:sym typeface="Wingdings" pitchFamily="2" charset="2"/>
              </a:rPr>
              <a:t> improves upon traditional black-box HPO  worth adopting</a:t>
            </a:r>
          </a:p>
        </p:txBody>
      </p:sp>
      <p:sp>
        <p:nvSpPr>
          <p:cNvPr id="4" name="Slide Number Placeholder 3">
            <a:extLst>
              <a:ext uri="{FF2B5EF4-FFF2-40B4-BE49-F238E27FC236}">
                <a16:creationId xmlns:a16="http://schemas.microsoft.com/office/drawing/2014/main" id="{984F9FEE-0455-5F45-9F24-A420127407B5}"/>
              </a:ext>
            </a:extLst>
          </p:cNvPr>
          <p:cNvSpPr>
            <a:spLocks noGrp="1"/>
          </p:cNvSpPr>
          <p:nvPr>
            <p:ph type="sldNum" sz="quarter" idx="12"/>
          </p:nvPr>
        </p:nvSpPr>
        <p:spPr/>
        <p:txBody>
          <a:bodyPr/>
          <a:lstStyle/>
          <a:p>
            <a:fld id="{7AEC2905-5512-B149-B940-0191064904E0}" type="slidenum">
              <a:rPr lang="en-US" smtClean="0"/>
              <a:t>41</a:t>
            </a:fld>
            <a:endParaRPr lang="en-US"/>
          </a:p>
        </p:txBody>
      </p:sp>
    </p:spTree>
    <p:extLst>
      <p:ext uri="{BB962C8B-B14F-4D97-AF65-F5344CB8AC3E}">
        <p14:creationId xmlns:p14="http://schemas.microsoft.com/office/powerpoint/2010/main" val="196159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A92B6-8399-478D-1FB0-2994D45BC3F4}"/>
              </a:ext>
            </a:extLst>
          </p:cNvPr>
          <p:cNvSpPr>
            <a:spLocks noGrp="1"/>
          </p:cNvSpPr>
          <p:nvPr>
            <p:ph type="title"/>
          </p:nvPr>
        </p:nvSpPr>
        <p:spPr/>
        <p:txBody>
          <a:bodyPr/>
          <a:lstStyle/>
          <a:p>
            <a:r>
              <a:rPr lang="en-US" dirty="0"/>
              <a:t>Take-home message</a:t>
            </a:r>
          </a:p>
        </p:txBody>
      </p:sp>
      <p:sp>
        <p:nvSpPr>
          <p:cNvPr id="3" name="Content Placeholder 2">
            <a:extLst>
              <a:ext uri="{FF2B5EF4-FFF2-40B4-BE49-F238E27FC236}">
                <a16:creationId xmlns:a16="http://schemas.microsoft.com/office/drawing/2014/main" id="{65D484B3-B990-BD69-899B-832FFBF75939}"/>
              </a:ext>
            </a:extLst>
          </p:cNvPr>
          <p:cNvSpPr>
            <a:spLocks noGrp="1"/>
          </p:cNvSpPr>
          <p:nvPr>
            <p:ph idx="1"/>
          </p:nvPr>
        </p:nvSpPr>
        <p:spPr/>
        <p:txBody>
          <a:bodyPr/>
          <a:lstStyle/>
          <a:p>
            <a:pPr marL="0" indent="0">
              <a:buNone/>
            </a:pPr>
            <a:r>
              <a:rPr lang="en-US" b="1" dirty="0"/>
              <a:t>Recipe for building strong systems for low-resource tasks:</a:t>
            </a:r>
          </a:p>
          <a:p>
            <a:pPr marL="0" indent="0">
              <a:buNone/>
            </a:pPr>
            <a:endParaRPr lang="en-US" dirty="0"/>
          </a:p>
          <a:p>
            <a:r>
              <a:rPr lang="en-US" dirty="0"/>
              <a:t>Try all the usual research advances</a:t>
            </a:r>
          </a:p>
          <a:p>
            <a:pPr lvl="1"/>
            <a:r>
              <a:rPr lang="en-US" dirty="0"/>
              <a:t>data augmentation, e.g. backtranslation</a:t>
            </a:r>
          </a:p>
          <a:p>
            <a:pPr lvl="1"/>
            <a:r>
              <a:rPr lang="en-US" dirty="0"/>
              <a:t>multilingual models, pretrained models</a:t>
            </a:r>
          </a:p>
          <a:p>
            <a:pPr lvl="1"/>
            <a:r>
              <a:rPr lang="en-US" dirty="0"/>
              <a:t>language-specific innovations</a:t>
            </a:r>
          </a:p>
          <a:p>
            <a:pPr lvl="1"/>
            <a:endParaRPr lang="en-US" dirty="0"/>
          </a:p>
          <a:p>
            <a:r>
              <a:rPr lang="en-US" dirty="0"/>
              <a:t>But don’t forget to optimize hyperparameters too! </a:t>
            </a:r>
          </a:p>
          <a:p>
            <a:pPr lvl="1"/>
            <a:r>
              <a:rPr lang="en-US" dirty="0"/>
              <a:t>Scaling up to 100 or 1000 configurations is worthwhile and feasible with current HPO tools</a:t>
            </a:r>
          </a:p>
        </p:txBody>
      </p:sp>
      <p:sp>
        <p:nvSpPr>
          <p:cNvPr id="4" name="Slide Number Placeholder 3">
            <a:extLst>
              <a:ext uri="{FF2B5EF4-FFF2-40B4-BE49-F238E27FC236}">
                <a16:creationId xmlns:a16="http://schemas.microsoft.com/office/drawing/2014/main" id="{21B5EF53-4D2C-EF58-4643-D69E808F9BFF}"/>
              </a:ext>
            </a:extLst>
          </p:cNvPr>
          <p:cNvSpPr>
            <a:spLocks noGrp="1"/>
          </p:cNvSpPr>
          <p:nvPr>
            <p:ph type="sldNum" sz="quarter" idx="12"/>
          </p:nvPr>
        </p:nvSpPr>
        <p:spPr/>
        <p:txBody>
          <a:bodyPr/>
          <a:lstStyle/>
          <a:p>
            <a:fld id="{7AEC2905-5512-B149-B940-0191064904E0}" type="slidenum">
              <a:rPr lang="en-US" smtClean="0"/>
              <a:t>42</a:t>
            </a:fld>
            <a:endParaRPr lang="en-US"/>
          </a:p>
        </p:txBody>
      </p:sp>
    </p:spTree>
    <p:extLst>
      <p:ext uri="{BB962C8B-B14F-4D97-AF65-F5344CB8AC3E}">
        <p14:creationId xmlns:p14="http://schemas.microsoft.com/office/powerpoint/2010/main" val="28559752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Thank-you-different-languages.jpg"/>
          <p:cNvPicPr>
            <a:picLocks noChangeAspect="1"/>
          </p:cNvPicPr>
          <p:nvPr/>
        </p:nvPicPr>
        <p:blipFill>
          <a:blip r:embed="rId2">
            <a:extLst>
              <a:ext uri="{28A0092B-C50C-407E-A947-70E740481C1C}">
                <a14:useLocalDpi xmlns:a14="http://schemas.microsoft.com/office/drawing/2010/main" val="0"/>
              </a:ext>
            </a:extLst>
          </a:blip>
          <a:srcRect l="-2822" r="-2822"/>
          <a:stretch>
            <a:fillRect/>
          </a:stretch>
        </p:blipFill>
        <p:spPr>
          <a:xfrm>
            <a:off x="2604093" y="3017170"/>
            <a:ext cx="6983814" cy="3840830"/>
          </a:xfrm>
          <a:prstGeom prst="rect">
            <a:avLst/>
          </a:prstGeom>
        </p:spPr>
      </p:pic>
      <p:sp>
        <p:nvSpPr>
          <p:cNvPr id="2" name="Content Placeholder 2">
            <a:extLst>
              <a:ext uri="{FF2B5EF4-FFF2-40B4-BE49-F238E27FC236}">
                <a16:creationId xmlns:a16="http://schemas.microsoft.com/office/drawing/2014/main" id="{042904C4-3DD8-6B93-8253-39FEC60EBFBA}"/>
              </a:ext>
            </a:extLst>
          </p:cNvPr>
          <p:cNvSpPr>
            <a:spLocks noGrp="1"/>
          </p:cNvSpPr>
          <p:nvPr>
            <p:ph idx="1"/>
          </p:nvPr>
        </p:nvSpPr>
        <p:spPr>
          <a:xfrm>
            <a:off x="418475" y="251658"/>
            <a:ext cx="11198901" cy="4667250"/>
          </a:xfrm>
        </p:spPr>
        <p:txBody>
          <a:bodyPr>
            <a:normAutofit/>
          </a:bodyPr>
          <a:lstStyle/>
          <a:p>
            <a:pPr marL="0" indent="0">
              <a:buNone/>
            </a:pPr>
            <a:r>
              <a:rPr lang="en-US" sz="1600" u="sng" dirty="0">
                <a:sym typeface="Wingdings" pitchFamily="2" charset="2"/>
              </a:rPr>
              <a:t>References:</a:t>
            </a:r>
          </a:p>
          <a:p>
            <a:pPr marL="342900" indent="-342900">
              <a:buAutoNum type="arabicPeriod"/>
            </a:pPr>
            <a:r>
              <a:rPr lang="en-US" sz="1600" dirty="0">
                <a:sym typeface="Wingdings" pitchFamily="2" charset="2"/>
              </a:rPr>
              <a:t>Xuan Zhang and Kevin Duh, </a:t>
            </a:r>
            <a:r>
              <a:rPr lang="en-US" sz="1600" b="1" dirty="0">
                <a:sym typeface="Wingdings" pitchFamily="2" charset="2"/>
              </a:rPr>
              <a:t>Approaching Sign Language Gloss Translation as a Low-Resource Machine Translation Task</a:t>
            </a:r>
            <a:r>
              <a:rPr lang="en-US" sz="1600" dirty="0">
                <a:sym typeface="Wingdings" pitchFamily="2" charset="2"/>
              </a:rPr>
              <a:t>, </a:t>
            </a:r>
            <a:r>
              <a:rPr lang="en-US" sz="1600" i="1" dirty="0">
                <a:sym typeface="Wingdings" pitchFamily="2" charset="2"/>
              </a:rPr>
              <a:t>Proceedings of the 1st International Workshop on Automatic Translation for Signed and Spoken Languages</a:t>
            </a:r>
          </a:p>
          <a:p>
            <a:pPr marL="342900" indent="-342900">
              <a:buAutoNum type="arabicPeriod"/>
            </a:pPr>
            <a:r>
              <a:rPr lang="en-US" sz="1600" dirty="0">
                <a:sym typeface="Wingdings" pitchFamily="2" charset="2"/>
              </a:rPr>
              <a:t>Xuan Zhang and Kevin Duh, </a:t>
            </a:r>
            <a:r>
              <a:rPr lang="en-US" sz="1600" b="1" dirty="0">
                <a:sym typeface="Wingdings" pitchFamily="2" charset="2"/>
              </a:rPr>
              <a:t>Reproducible and Efficient Benchmarks for Hyperparameter Optimization of Neural Machine Translation Systems</a:t>
            </a:r>
            <a:r>
              <a:rPr lang="en-US" sz="1600" dirty="0">
                <a:sym typeface="Wingdings" pitchFamily="2" charset="2"/>
              </a:rPr>
              <a:t>, </a:t>
            </a:r>
            <a:r>
              <a:rPr lang="en-US" sz="1600" i="1" dirty="0">
                <a:sym typeface="Wingdings" pitchFamily="2" charset="2"/>
              </a:rPr>
              <a:t>Transactions of the Association for Computational Linguistics (TACL), vol. 8, 2020</a:t>
            </a:r>
          </a:p>
          <a:p>
            <a:pPr marL="342900" indent="-342900">
              <a:buAutoNum type="arabicPeriod"/>
            </a:pPr>
            <a:r>
              <a:rPr lang="en-US" sz="1600" dirty="0">
                <a:sym typeface="Wingdings" pitchFamily="2" charset="2"/>
              </a:rPr>
              <a:t>Xuan Zhang, Kevin Duh, Paul McNamee, </a:t>
            </a:r>
            <a:r>
              <a:rPr lang="en-US" sz="1600" b="1" dirty="0">
                <a:sym typeface="Wingdings" pitchFamily="2" charset="2"/>
              </a:rPr>
              <a:t>A Hyperparameter Optimization Toolkit for Neural Machine Translation Research</a:t>
            </a:r>
            <a:r>
              <a:rPr lang="en-US" sz="1600" dirty="0">
                <a:sym typeface="Wingdings" pitchFamily="2" charset="2"/>
              </a:rPr>
              <a:t>, </a:t>
            </a:r>
            <a:r>
              <a:rPr lang="en-US" sz="1600" i="1" dirty="0">
                <a:sym typeface="Wingdings" pitchFamily="2" charset="2"/>
              </a:rPr>
              <a:t>Proc. of the 61st Annual Meeting of the Association for Computational Linguistics (Volume 3: System Demonstrations), ACL 2023</a:t>
            </a:r>
          </a:p>
          <a:p>
            <a:pPr marL="342900" indent="-342900">
              <a:buAutoNum type="arabicPeriod"/>
            </a:pPr>
            <a:r>
              <a:rPr lang="en-US" sz="1600" dirty="0">
                <a:sym typeface="Wingdings" pitchFamily="2" charset="2"/>
              </a:rPr>
              <a:t>Xuan Zhang and Kevin Duh, </a:t>
            </a:r>
            <a:r>
              <a:rPr lang="en-US" sz="1600" b="1" dirty="0">
                <a:sym typeface="Wingdings" pitchFamily="2" charset="2"/>
              </a:rPr>
              <a:t>Best Practices of Successive Halving on Neural Machine Translation and Large Language Models</a:t>
            </a:r>
            <a:r>
              <a:rPr lang="en-US" sz="1600" dirty="0">
                <a:sym typeface="Wingdings" pitchFamily="2" charset="2"/>
              </a:rPr>
              <a:t>, </a:t>
            </a:r>
            <a:r>
              <a:rPr lang="en-US" sz="1600" i="1" dirty="0">
                <a:sym typeface="Wingdings" pitchFamily="2" charset="2"/>
              </a:rPr>
              <a:t>Proceedings of the 16th Biennial Conference of the Association for Machine Translation in the Americas (AMTA 2024)</a:t>
            </a:r>
          </a:p>
        </p:txBody>
      </p:sp>
    </p:spTree>
    <p:extLst>
      <p:ext uri="{BB962C8B-B14F-4D97-AF65-F5344CB8AC3E}">
        <p14:creationId xmlns:p14="http://schemas.microsoft.com/office/powerpoint/2010/main" val="1811265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1E146-E0B2-85D7-67E7-1251787A0891}"/>
              </a:ext>
            </a:extLst>
          </p:cNvPr>
          <p:cNvSpPr>
            <a:spLocks noGrp="1"/>
          </p:cNvSpPr>
          <p:nvPr>
            <p:ph type="title"/>
          </p:nvPr>
        </p:nvSpPr>
        <p:spPr/>
        <p:txBody>
          <a:bodyPr>
            <a:normAutofit fontScale="90000"/>
          </a:bodyPr>
          <a:lstStyle/>
          <a:p>
            <a:r>
              <a:rPr lang="en-US" dirty="0"/>
              <a:t>Example Low-Resource Problem: </a:t>
            </a:r>
            <a:br>
              <a:rPr lang="en-US" dirty="0"/>
            </a:br>
            <a:r>
              <a:rPr lang="en-US" dirty="0"/>
              <a:t>					Sign Language Translation</a:t>
            </a:r>
          </a:p>
        </p:txBody>
      </p:sp>
      <p:sp>
        <p:nvSpPr>
          <p:cNvPr id="3" name="Content Placeholder 2">
            <a:extLst>
              <a:ext uri="{FF2B5EF4-FFF2-40B4-BE49-F238E27FC236}">
                <a16:creationId xmlns:a16="http://schemas.microsoft.com/office/drawing/2014/main" id="{0768F66D-545A-EFA0-AC02-5B0F0C0BB0F5}"/>
              </a:ext>
            </a:extLst>
          </p:cNvPr>
          <p:cNvSpPr>
            <a:spLocks noGrp="1"/>
          </p:cNvSpPr>
          <p:nvPr>
            <p:ph idx="1"/>
          </p:nvPr>
        </p:nvSpPr>
        <p:spPr>
          <a:xfrm>
            <a:off x="838200" y="1825625"/>
            <a:ext cx="4043766" cy="4351338"/>
          </a:xfrm>
        </p:spPr>
        <p:txBody>
          <a:bodyPr/>
          <a:lstStyle/>
          <a:p>
            <a:r>
              <a:rPr lang="en-US" dirty="0"/>
              <a:t>200+ Sign Languages</a:t>
            </a:r>
          </a:p>
          <a:p>
            <a:r>
              <a:rPr lang="en-US" dirty="0"/>
              <a:t>In USA, 9 million people (3% of population) reports using American Sign Language (ASL)</a:t>
            </a:r>
          </a:p>
          <a:p>
            <a:r>
              <a:rPr lang="en-US" dirty="0"/>
              <a:t>But very few resources </a:t>
            </a:r>
          </a:p>
          <a:p>
            <a:endParaRPr lang="en-US" dirty="0"/>
          </a:p>
        </p:txBody>
      </p:sp>
      <p:sp>
        <p:nvSpPr>
          <p:cNvPr id="4" name="Slide Number Placeholder 3">
            <a:extLst>
              <a:ext uri="{FF2B5EF4-FFF2-40B4-BE49-F238E27FC236}">
                <a16:creationId xmlns:a16="http://schemas.microsoft.com/office/drawing/2014/main" id="{29D9A04D-84DC-BA73-3DD3-BFF555A7CDAE}"/>
              </a:ext>
            </a:extLst>
          </p:cNvPr>
          <p:cNvSpPr>
            <a:spLocks noGrp="1"/>
          </p:cNvSpPr>
          <p:nvPr>
            <p:ph type="sldNum" sz="quarter" idx="12"/>
          </p:nvPr>
        </p:nvSpPr>
        <p:spPr/>
        <p:txBody>
          <a:bodyPr/>
          <a:lstStyle/>
          <a:p>
            <a:fld id="{7AEC2905-5512-B149-B940-0191064904E0}" type="slidenum">
              <a:rPr lang="en-US" smtClean="0"/>
              <a:t>4</a:t>
            </a:fld>
            <a:endParaRPr lang="en-US"/>
          </a:p>
        </p:txBody>
      </p:sp>
      <p:pic>
        <p:nvPicPr>
          <p:cNvPr id="5" name="Picture 4">
            <a:extLst>
              <a:ext uri="{FF2B5EF4-FFF2-40B4-BE49-F238E27FC236}">
                <a16:creationId xmlns:a16="http://schemas.microsoft.com/office/drawing/2014/main" id="{F52BC558-5BD5-B3C6-6EAD-7498DA919BE7}"/>
              </a:ext>
            </a:extLst>
          </p:cNvPr>
          <p:cNvPicPr>
            <a:picLocks noChangeAspect="1"/>
          </p:cNvPicPr>
          <p:nvPr/>
        </p:nvPicPr>
        <p:blipFill>
          <a:blip r:embed="rId2"/>
          <a:stretch>
            <a:fillRect/>
          </a:stretch>
        </p:blipFill>
        <p:spPr>
          <a:xfrm>
            <a:off x="4711484" y="2134900"/>
            <a:ext cx="7480515" cy="4042063"/>
          </a:xfrm>
          <a:prstGeom prst="rect">
            <a:avLst/>
          </a:prstGeom>
        </p:spPr>
      </p:pic>
    </p:spTree>
    <p:extLst>
      <p:ext uri="{BB962C8B-B14F-4D97-AF65-F5344CB8AC3E}">
        <p14:creationId xmlns:p14="http://schemas.microsoft.com/office/powerpoint/2010/main" val="1900444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D4935-0A7D-3DDB-CB84-7C197869214B}"/>
              </a:ext>
            </a:extLst>
          </p:cNvPr>
          <p:cNvSpPr>
            <a:spLocks noGrp="1"/>
          </p:cNvSpPr>
          <p:nvPr>
            <p:ph type="title"/>
          </p:nvPr>
        </p:nvSpPr>
        <p:spPr/>
        <p:txBody>
          <a:bodyPr>
            <a:normAutofit fontScale="90000"/>
          </a:bodyPr>
          <a:lstStyle/>
          <a:p>
            <a:r>
              <a:rPr lang="en-US" dirty="0"/>
              <a:t>Example Low-Resource Problem: </a:t>
            </a:r>
            <a:br>
              <a:rPr lang="en-US" dirty="0"/>
            </a:br>
            <a:r>
              <a:rPr lang="en-US" dirty="0"/>
              <a:t>					Sign Language Translation</a:t>
            </a:r>
          </a:p>
        </p:txBody>
      </p:sp>
      <p:pic>
        <p:nvPicPr>
          <p:cNvPr id="5" name="Content Placeholder 4">
            <a:extLst>
              <a:ext uri="{FF2B5EF4-FFF2-40B4-BE49-F238E27FC236}">
                <a16:creationId xmlns:a16="http://schemas.microsoft.com/office/drawing/2014/main" id="{0D39AE13-E24E-676C-5979-FDD8739D0D23}"/>
              </a:ext>
            </a:extLst>
          </p:cNvPr>
          <p:cNvPicPr>
            <a:picLocks noGrp="1" noChangeAspect="1"/>
          </p:cNvPicPr>
          <p:nvPr>
            <p:ph idx="1"/>
          </p:nvPr>
        </p:nvPicPr>
        <p:blipFill>
          <a:blip r:embed="rId2"/>
          <a:stretch>
            <a:fillRect/>
          </a:stretch>
        </p:blipFill>
        <p:spPr>
          <a:xfrm>
            <a:off x="838200" y="2015287"/>
            <a:ext cx="10055942" cy="3798389"/>
          </a:xfrm>
          <a:prstGeom prst="rect">
            <a:avLst/>
          </a:prstGeom>
        </p:spPr>
      </p:pic>
      <p:sp>
        <p:nvSpPr>
          <p:cNvPr id="4" name="Slide Number Placeholder 3">
            <a:extLst>
              <a:ext uri="{FF2B5EF4-FFF2-40B4-BE49-F238E27FC236}">
                <a16:creationId xmlns:a16="http://schemas.microsoft.com/office/drawing/2014/main" id="{2B0A3C97-2AE8-A459-55DF-7FB6E3666592}"/>
              </a:ext>
            </a:extLst>
          </p:cNvPr>
          <p:cNvSpPr>
            <a:spLocks noGrp="1"/>
          </p:cNvSpPr>
          <p:nvPr>
            <p:ph type="sldNum" sz="quarter" idx="12"/>
          </p:nvPr>
        </p:nvSpPr>
        <p:spPr/>
        <p:txBody>
          <a:bodyPr/>
          <a:lstStyle/>
          <a:p>
            <a:fld id="{7AEC2905-5512-B149-B940-0191064904E0}" type="slidenum">
              <a:rPr lang="en-US" smtClean="0"/>
              <a:t>5</a:t>
            </a:fld>
            <a:endParaRPr lang="en-US"/>
          </a:p>
        </p:txBody>
      </p:sp>
      <p:sp>
        <p:nvSpPr>
          <p:cNvPr id="6" name="TextBox 5">
            <a:extLst>
              <a:ext uri="{FF2B5EF4-FFF2-40B4-BE49-F238E27FC236}">
                <a16:creationId xmlns:a16="http://schemas.microsoft.com/office/drawing/2014/main" id="{8F2C0BB2-E0AB-2A40-222D-8F441A5C4D3F}"/>
              </a:ext>
            </a:extLst>
          </p:cNvPr>
          <p:cNvSpPr txBox="1"/>
          <p:nvPr/>
        </p:nvSpPr>
        <p:spPr>
          <a:xfrm>
            <a:off x="345688" y="1701698"/>
            <a:ext cx="2072170" cy="369332"/>
          </a:xfrm>
          <a:prstGeom prst="rect">
            <a:avLst/>
          </a:prstGeom>
          <a:noFill/>
        </p:spPr>
        <p:txBody>
          <a:bodyPr wrap="none" rtlCol="0">
            <a:spAutoFit/>
          </a:bodyPr>
          <a:lstStyle/>
          <a:p>
            <a:r>
              <a:rPr lang="en-US" dirty="0"/>
              <a:t>Cascaded approach:</a:t>
            </a:r>
          </a:p>
        </p:txBody>
      </p:sp>
      <p:sp>
        <p:nvSpPr>
          <p:cNvPr id="7" name="TextBox 6">
            <a:extLst>
              <a:ext uri="{FF2B5EF4-FFF2-40B4-BE49-F238E27FC236}">
                <a16:creationId xmlns:a16="http://schemas.microsoft.com/office/drawing/2014/main" id="{8014722E-39B8-46AF-21E0-33B66D54D6B2}"/>
              </a:ext>
            </a:extLst>
          </p:cNvPr>
          <p:cNvSpPr txBox="1"/>
          <p:nvPr/>
        </p:nvSpPr>
        <p:spPr>
          <a:xfrm>
            <a:off x="2488345" y="5747662"/>
            <a:ext cx="7217745" cy="923330"/>
          </a:xfrm>
          <a:prstGeom prst="rect">
            <a:avLst/>
          </a:prstGeom>
          <a:noFill/>
        </p:spPr>
        <p:txBody>
          <a:bodyPr wrap="none" rtlCol="0">
            <a:spAutoFit/>
          </a:bodyPr>
          <a:lstStyle/>
          <a:p>
            <a:r>
              <a:rPr lang="en-US" dirty="0"/>
              <a:t>Limited training data, e.g., </a:t>
            </a:r>
          </a:p>
          <a:p>
            <a:r>
              <a:rPr lang="en-US" dirty="0"/>
              <a:t>   </a:t>
            </a:r>
            <a:r>
              <a:rPr lang="en-US" b="1" dirty="0"/>
              <a:t>How2Sign</a:t>
            </a:r>
            <a:r>
              <a:rPr lang="en-US" dirty="0"/>
              <a:t> has 35k lines, 79 hours (American Sign Language to English)</a:t>
            </a:r>
          </a:p>
          <a:p>
            <a:r>
              <a:rPr lang="en-US" dirty="0"/>
              <a:t>   </a:t>
            </a:r>
            <a:r>
              <a:rPr lang="en-US" b="1" dirty="0"/>
              <a:t>Phoenix2014T</a:t>
            </a:r>
            <a:r>
              <a:rPr lang="en-US" dirty="0"/>
              <a:t> has 7k lines, 11 hours (German Sign Language to German) </a:t>
            </a:r>
          </a:p>
        </p:txBody>
      </p:sp>
    </p:spTree>
    <p:extLst>
      <p:ext uri="{BB962C8B-B14F-4D97-AF65-F5344CB8AC3E}">
        <p14:creationId xmlns:p14="http://schemas.microsoft.com/office/powerpoint/2010/main" val="2923493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A0FF9-5A66-B059-1133-1843BF407625}"/>
              </a:ext>
            </a:extLst>
          </p:cNvPr>
          <p:cNvSpPr>
            <a:spLocks noGrp="1"/>
          </p:cNvSpPr>
          <p:nvPr>
            <p:ph type="title"/>
          </p:nvPr>
        </p:nvSpPr>
        <p:spPr/>
        <p:txBody>
          <a:bodyPr/>
          <a:lstStyle/>
          <a:p>
            <a:r>
              <a:rPr lang="en-US" dirty="0"/>
              <a:t>BLEU differences due to hyperparameters</a:t>
            </a:r>
          </a:p>
        </p:txBody>
      </p:sp>
      <p:pic>
        <p:nvPicPr>
          <p:cNvPr id="5" name="Content Placeholder 4">
            <a:extLst>
              <a:ext uri="{FF2B5EF4-FFF2-40B4-BE49-F238E27FC236}">
                <a16:creationId xmlns:a16="http://schemas.microsoft.com/office/drawing/2014/main" id="{819D17FA-42DF-F570-DBF8-B8EF63AF3BDB}"/>
              </a:ext>
            </a:extLst>
          </p:cNvPr>
          <p:cNvPicPr>
            <a:picLocks noGrp="1" noChangeAspect="1"/>
          </p:cNvPicPr>
          <p:nvPr>
            <p:ph idx="1"/>
          </p:nvPr>
        </p:nvPicPr>
        <p:blipFill>
          <a:blip r:embed="rId2"/>
          <a:stretch>
            <a:fillRect/>
          </a:stretch>
        </p:blipFill>
        <p:spPr>
          <a:xfrm>
            <a:off x="691219" y="1619482"/>
            <a:ext cx="8729301" cy="4809351"/>
          </a:xfrm>
          <a:prstGeom prst="rect">
            <a:avLst/>
          </a:prstGeom>
        </p:spPr>
      </p:pic>
      <p:sp>
        <p:nvSpPr>
          <p:cNvPr id="4" name="Slide Number Placeholder 3">
            <a:extLst>
              <a:ext uri="{FF2B5EF4-FFF2-40B4-BE49-F238E27FC236}">
                <a16:creationId xmlns:a16="http://schemas.microsoft.com/office/drawing/2014/main" id="{E85B2029-519F-7333-9C00-DF2956E5994A}"/>
              </a:ext>
            </a:extLst>
          </p:cNvPr>
          <p:cNvSpPr>
            <a:spLocks noGrp="1"/>
          </p:cNvSpPr>
          <p:nvPr>
            <p:ph type="sldNum" sz="quarter" idx="12"/>
          </p:nvPr>
        </p:nvSpPr>
        <p:spPr/>
        <p:txBody>
          <a:bodyPr/>
          <a:lstStyle/>
          <a:p>
            <a:fld id="{7AEC2905-5512-B149-B940-0191064904E0}" type="slidenum">
              <a:rPr lang="en-US" smtClean="0"/>
              <a:t>6</a:t>
            </a:fld>
            <a:endParaRPr lang="en-US"/>
          </a:p>
        </p:txBody>
      </p:sp>
      <p:sp>
        <p:nvSpPr>
          <p:cNvPr id="6" name="TextBox 5">
            <a:extLst>
              <a:ext uri="{FF2B5EF4-FFF2-40B4-BE49-F238E27FC236}">
                <a16:creationId xmlns:a16="http://schemas.microsoft.com/office/drawing/2014/main" id="{6E9EFD01-F8B2-894D-E800-D68AF0944620}"/>
              </a:ext>
            </a:extLst>
          </p:cNvPr>
          <p:cNvSpPr txBox="1"/>
          <p:nvPr/>
        </p:nvSpPr>
        <p:spPr>
          <a:xfrm>
            <a:off x="7880193" y="1985128"/>
            <a:ext cx="4204013" cy="156965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3366FF"/>
                </a:solidFill>
                <a:effectLst/>
                <a:uFillTx/>
                <a:latin typeface="+mj-lt"/>
                <a:ea typeface="+mj-ea"/>
                <a:cs typeface="+mj-cs"/>
                <a:sym typeface="Calibri"/>
              </a:rPr>
              <a:t>Histogram</a:t>
            </a:r>
            <a:r>
              <a:rPr kumimoji="0" lang="en-US" sz="2400" b="0" i="0" u="none" strike="noStrike" cap="none" spc="0" normalizeH="0" dirty="0">
                <a:ln>
                  <a:noFill/>
                </a:ln>
                <a:solidFill>
                  <a:srgbClr val="3366FF"/>
                </a:solidFill>
                <a:effectLst/>
                <a:uFillTx/>
                <a:latin typeface="+mj-lt"/>
                <a:ea typeface="+mj-ea"/>
                <a:cs typeface="+mj-cs"/>
                <a:sym typeface="Calibri"/>
              </a:rPr>
              <a:t> of </a:t>
            </a:r>
            <a:r>
              <a:rPr lang="en-US" sz="2400" dirty="0">
                <a:solidFill>
                  <a:srgbClr val="3366FF"/>
                </a:solidFill>
              </a:rPr>
              <a:t>BLEU scores for 36 </a:t>
            </a:r>
            <a:r>
              <a:rPr kumimoji="0" lang="en-US" sz="2400" b="0" i="0" strike="noStrike" cap="none" spc="0" normalizeH="0" dirty="0">
                <a:ln>
                  <a:noFill/>
                </a:ln>
                <a:solidFill>
                  <a:srgbClr val="3366FF"/>
                </a:solidFill>
                <a:effectLst/>
                <a:uFillTx/>
                <a:latin typeface="+mj-lt"/>
                <a:ea typeface="+mj-ea"/>
                <a:cs typeface="+mj-cs"/>
                <a:sym typeface="Calibri"/>
              </a:rPr>
              <a:t>Gloss-to-Text</a:t>
            </a:r>
            <a:r>
              <a:rPr kumimoji="0" lang="en-US" sz="2400" b="0" i="0" u="none" strike="noStrike" cap="none" spc="0" normalizeH="0" baseline="0" dirty="0">
                <a:ln>
                  <a:noFill/>
                </a:ln>
                <a:solidFill>
                  <a:srgbClr val="3366FF"/>
                </a:solidFill>
                <a:effectLst/>
                <a:uFillTx/>
                <a:latin typeface="+mj-lt"/>
                <a:ea typeface="+mj-ea"/>
                <a:cs typeface="+mj-cs"/>
                <a:sym typeface="Calibri"/>
              </a:rPr>
              <a:t> Transformer </a:t>
            </a:r>
            <a:r>
              <a:rPr kumimoji="0" lang="en-US" sz="2400" b="0" i="0" u="none" strike="noStrike" cap="none" spc="0" normalizeH="0" dirty="0">
                <a:ln>
                  <a:noFill/>
                </a:ln>
                <a:solidFill>
                  <a:srgbClr val="3366FF"/>
                </a:solidFill>
                <a:effectLst/>
                <a:uFillTx/>
                <a:latin typeface="+mj-lt"/>
                <a:ea typeface="+mj-ea"/>
                <a:cs typeface="+mj-cs"/>
                <a:sym typeface="Calibri"/>
              </a:rPr>
              <a:t>models</a:t>
            </a:r>
            <a:r>
              <a:rPr lang="en-US" sz="2400" dirty="0">
                <a:solidFill>
                  <a:srgbClr val="3366FF"/>
                </a:solidFill>
                <a:latin typeface="+mj-lt"/>
                <a:ea typeface="+mj-ea"/>
                <a:cs typeface="+mj-cs"/>
                <a:sym typeface="Calibri"/>
              </a:rPr>
              <a:t> (different hyperparameters) on Phoenix14T</a:t>
            </a:r>
            <a:endParaRPr kumimoji="0" lang="en-US" sz="2400" b="0" i="0" u="none" strike="noStrike" cap="none" spc="0" normalizeH="0" baseline="0" dirty="0">
              <a:ln>
                <a:noFill/>
              </a:ln>
              <a:solidFill>
                <a:srgbClr val="3366FF"/>
              </a:solidFill>
              <a:effectLst/>
              <a:uFillTx/>
              <a:latin typeface="+mj-lt"/>
              <a:ea typeface="+mj-ea"/>
              <a:cs typeface="+mj-cs"/>
              <a:sym typeface="Calibri"/>
            </a:endParaRPr>
          </a:p>
        </p:txBody>
      </p:sp>
    </p:spTree>
    <p:extLst>
      <p:ext uri="{BB962C8B-B14F-4D97-AF65-F5344CB8AC3E}">
        <p14:creationId xmlns:p14="http://schemas.microsoft.com/office/powerpoint/2010/main" val="11918717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A0FF9-5A66-B059-1133-1843BF407625}"/>
              </a:ext>
            </a:extLst>
          </p:cNvPr>
          <p:cNvSpPr>
            <a:spLocks noGrp="1"/>
          </p:cNvSpPr>
          <p:nvPr>
            <p:ph type="title"/>
          </p:nvPr>
        </p:nvSpPr>
        <p:spPr/>
        <p:txBody>
          <a:bodyPr/>
          <a:lstStyle/>
          <a:p>
            <a:r>
              <a:rPr lang="en-US" dirty="0"/>
              <a:t>Can you predict which hyperparameter setting leads to high BLEU?</a:t>
            </a:r>
          </a:p>
        </p:txBody>
      </p:sp>
      <p:pic>
        <p:nvPicPr>
          <p:cNvPr id="5" name="Content Placeholder 4">
            <a:extLst>
              <a:ext uri="{FF2B5EF4-FFF2-40B4-BE49-F238E27FC236}">
                <a16:creationId xmlns:a16="http://schemas.microsoft.com/office/drawing/2014/main" id="{819D17FA-42DF-F570-DBF8-B8EF63AF3BDB}"/>
              </a:ext>
            </a:extLst>
          </p:cNvPr>
          <p:cNvPicPr>
            <a:picLocks noGrp="1" noChangeAspect="1"/>
          </p:cNvPicPr>
          <p:nvPr>
            <p:ph idx="1"/>
          </p:nvPr>
        </p:nvPicPr>
        <p:blipFill>
          <a:blip r:embed="rId2"/>
          <a:stretch>
            <a:fillRect/>
          </a:stretch>
        </p:blipFill>
        <p:spPr>
          <a:xfrm>
            <a:off x="474329" y="3708216"/>
            <a:ext cx="5469271" cy="3013259"/>
          </a:xfrm>
          <a:prstGeom prst="rect">
            <a:avLst/>
          </a:prstGeom>
        </p:spPr>
      </p:pic>
      <p:sp>
        <p:nvSpPr>
          <p:cNvPr id="4" name="Slide Number Placeholder 3">
            <a:extLst>
              <a:ext uri="{FF2B5EF4-FFF2-40B4-BE49-F238E27FC236}">
                <a16:creationId xmlns:a16="http://schemas.microsoft.com/office/drawing/2014/main" id="{E85B2029-519F-7333-9C00-DF2956E5994A}"/>
              </a:ext>
            </a:extLst>
          </p:cNvPr>
          <p:cNvSpPr>
            <a:spLocks noGrp="1"/>
          </p:cNvSpPr>
          <p:nvPr>
            <p:ph type="sldNum" sz="quarter" idx="12"/>
          </p:nvPr>
        </p:nvSpPr>
        <p:spPr/>
        <p:txBody>
          <a:bodyPr/>
          <a:lstStyle/>
          <a:p>
            <a:fld id="{7AEC2905-5512-B149-B940-0191064904E0}" type="slidenum">
              <a:rPr lang="en-US" smtClean="0"/>
              <a:t>7</a:t>
            </a:fld>
            <a:endParaRPr lang="en-US"/>
          </a:p>
        </p:txBody>
      </p:sp>
      <p:sp>
        <p:nvSpPr>
          <p:cNvPr id="6" name="TextBox 5">
            <a:extLst>
              <a:ext uri="{FF2B5EF4-FFF2-40B4-BE49-F238E27FC236}">
                <a16:creationId xmlns:a16="http://schemas.microsoft.com/office/drawing/2014/main" id="{52D4705F-6562-C112-3FFE-A9BD7D2C84BE}"/>
              </a:ext>
            </a:extLst>
          </p:cNvPr>
          <p:cNvSpPr txBox="1"/>
          <p:nvPr/>
        </p:nvSpPr>
        <p:spPr>
          <a:xfrm>
            <a:off x="7025268" y="1964353"/>
            <a:ext cx="3928426" cy="4893647"/>
          </a:xfrm>
          <a:prstGeom prst="rect">
            <a:avLst/>
          </a:prstGeom>
          <a:noFill/>
        </p:spPr>
        <p:txBody>
          <a:bodyPr wrap="square" rtlCol="0">
            <a:spAutoFit/>
          </a:bodyPr>
          <a:lstStyle/>
          <a:p>
            <a:r>
              <a:rPr lang="en-US" sz="2400" dirty="0"/>
              <a:t>System 1: </a:t>
            </a:r>
          </a:p>
          <a:p>
            <a:r>
              <a:rPr lang="en-US" sz="2400" dirty="0"/>
              <a:t>BPE=1k, #Layer=4, #Embed=512, </a:t>
            </a:r>
            <a:r>
              <a:rPr lang="en-US" sz="2400" dirty="0" err="1"/>
              <a:t>InitLR</a:t>
            </a:r>
            <a:r>
              <a:rPr lang="en-US" sz="2400" dirty="0"/>
              <a:t>=.00005</a:t>
            </a:r>
          </a:p>
          <a:p>
            <a:endParaRPr lang="en-US" sz="2400" dirty="0"/>
          </a:p>
          <a:p>
            <a:r>
              <a:rPr lang="en-US" sz="2400" dirty="0"/>
              <a:t>System 2:</a:t>
            </a:r>
          </a:p>
          <a:p>
            <a:r>
              <a:rPr lang="en-US" sz="2400" dirty="0"/>
              <a:t>BPE=2k, #Layer=1, #Embed=512, </a:t>
            </a:r>
            <a:r>
              <a:rPr lang="en-US" sz="2400" dirty="0" err="1"/>
              <a:t>InitLR</a:t>
            </a:r>
            <a:r>
              <a:rPr lang="en-US" sz="2400" dirty="0"/>
              <a:t>=.0005</a:t>
            </a:r>
          </a:p>
          <a:p>
            <a:endParaRPr lang="en-US" sz="2400" dirty="0"/>
          </a:p>
          <a:p>
            <a:r>
              <a:rPr lang="en-US" sz="2400" dirty="0"/>
              <a:t>System 3:</a:t>
            </a:r>
          </a:p>
          <a:p>
            <a:r>
              <a:rPr lang="en-US" sz="2400" dirty="0"/>
              <a:t>BPE=1k, #Layer=2, #Embed=256, </a:t>
            </a:r>
            <a:r>
              <a:rPr lang="en-US" sz="2400" dirty="0" err="1"/>
              <a:t>InitLR</a:t>
            </a:r>
            <a:r>
              <a:rPr lang="en-US" sz="2400" dirty="0"/>
              <a:t>=.0002</a:t>
            </a:r>
          </a:p>
          <a:p>
            <a:endParaRPr lang="en-US" sz="2400" dirty="0"/>
          </a:p>
          <a:p>
            <a:endParaRPr lang="en-US" sz="2400" dirty="0"/>
          </a:p>
        </p:txBody>
      </p:sp>
      <p:sp>
        <p:nvSpPr>
          <p:cNvPr id="8" name="TextBox 7">
            <a:extLst>
              <a:ext uri="{FF2B5EF4-FFF2-40B4-BE49-F238E27FC236}">
                <a16:creationId xmlns:a16="http://schemas.microsoft.com/office/drawing/2014/main" id="{758D0BAE-6DA2-C2E5-4ACD-4D19FF08C926}"/>
              </a:ext>
            </a:extLst>
          </p:cNvPr>
          <p:cNvSpPr txBox="1"/>
          <p:nvPr/>
        </p:nvSpPr>
        <p:spPr>
          <a:xfrm>
            <a:off x="7998070" y="1242745"/>
            <a:ext cx="1668855" cy="584775"/>
          </a:xfrm>
          <a:prstGeom prst="rect">
            <a:avLst/>
          </a:prstGeom>
          <a:noFill/>
        </p:spPr>
        <p:txBody>
          <a:bodyPr wrap="none" rtlCol="0">
            <a:spAutoFit/>
          </a:bodyPr>
          <a:lstStyle/>
          <a:p>
            <a:r>
              <a:rPr lang="en-US" sz="3200" i="1" dirty="0">
                <a:solidFill>
                  <a:srgbClr val="FF0000"/>
                </a:solidFill>
              </a:rPr>
              <a:t>I cannot!</a:t>
            </a:r>
          </a:p>
        </p:txBody>
      </p:sp>
    </p:spTree>
    <p:extLst>
      <p:ext uri="{BB962C8B-B14F-4D97-AF65-F5344CB8AC3E}">
        <p14:creationId xmlns:p14="http://schemas.microsoft.com/office/powerpoint/2010/main" val="36862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A0FF9-5A66-B059-1133-1843BF407625}"/>
              </a:ext>
            </a:extLst>
          </p:cNvPr>
          <p:cNvSpPr>
            <a:spLocks noGrp="1"/>
          </p:cNvSpPr>
          <p:nvPr>
            <p:ph type="title"/>
          </p:nvPr>
        </p:nvSpPr>
        <p:spPr/>
        <p:txBody>
          <a:bodyPr/>
          <a:lstStyle/>
          <a:p>
            <a:r>
              <a:rPr lang="en-US" dirty="0"/>
              <a:t>Can you predict which hyperparameter setting leads to high BLEU?</a:t>
            </a:r>
          </a:p>
        </p:txBody>
      </p:sp>
      <p:pic>
        <p:nvPicPr>
          <p:cNvPr id="5" name="Content Placeholder 4">
            <a:extLst>
              <a:ext uri="{FF2B5EF4-FFF2-40B4-BE49-F238E27FC236}">
                <a16:creationId xmlns:a16="http://schemas.microsoft.com/office/drawing/2014/main" id="{819D17FA-42DF-F570-DBF8-B8EF63AF3BDB}"/>
              </a:ext>
            </a:extLst>
          </p:cNvPr>
          <p:cNvPicPr>
            <a:picLocks noGrp="1" noChangeAspect="1"/>
          </p:cNvPicPr>
          <p:nvPr>
            <p:ph idx="1"/>
          </p:nvPr>
        </p:nvPicPr>
        <p:blipFill>
          <a:blip r:embed="rId2"/>
          <a:stretch>
            <a:fillRect/>
          </a:stretch>
        </p:blipFill>
        <p:spPr>
          <a:xfrm>
            <a:off x="474329" y="3708216"/>
            <a:ext cx="5469271" cy="3013259"/>
          </a:xfrm>
          <a:prstGeom prst="rect">
            <a:avLst/>
          </a:prstGeom>
        </p:spPr>
      </p:pic>
      <p:sp>
        <p:nvSpPr>
          <p:cNvPr id="4" name="Slide Number Placeholder 3">
            <a:extLst>
              <a:ext uri="{FF2B5EF4-FFF2-40B4-BE49-F238E27FC236}">
                <a16:creationId xmlns:a16="http://schemas.microsoft.com/office/drawing/2014/main" id="{E85B2029-519F-7333-9C00-DF2956E5994A}"/>
              </a:ext>
            </a:extLst>
          </p:cNvPr>
          <p:cNvSpPr>
            <a:spLocks noGrp="1"/>
          </p:cNvSpPr>
          <p:nvPr>
            <p:ph type="sldNum" sz="quarter" idx="12"/>
          </p:nvPr>
        </p:nvSpPr>
        <p:spPr/>
        <p:txBody>
          <a:bodyPr/>
          <a:lstStyle/>
          <a:p>
            <a:fld id="{7AEC2905-5512-B149-B940-0191064904E0}" type="slidenum">
              <a:rPr lang="en-US" smtClean="0"/>
              <a:t>8</a:t>
            </a:fld>
            <a:endParaRPr lang="en-US"/>
          </a:p>
        </p:txBody>
      </p:sp>
      <p:sp>
        <p:nvSpPr>
          <p:cNvPr id="6" name="TextBox 5">
            <a:extLst>
              <a:ext uri="{FF2B5EF4-FFF2-40B4-BE49-F238E27FC236}">
                <a16:creationId xmlns:a16="http://schemas.microsoft.com/office/drawing/2014/main" id="{52D4705F-6562-C112-3FFE-A9BD7D2C84BE}"/>
              </a:ext>
            </a:extLst>
          </p:cNvPr>
          <p:cNvSpPr txBox="1"/>
          <p:nvPr/>
        </p:nvSpPr>
        <p:spPr>
          <a:xfrm>
            <a:off x="7025268" y="1964353"/>
            <a:ext cx="3928426" cy="4893647"/>
          </a:xfrm>
          <a:prstGeom prst="rect">
            <a:avLst/>
          </a:prstGeom>
          <a:noFill/>
        </p:spPr>
        <p:txBody>
          <a:bodyPr wrap="square" rtlCol="0">
            <a:spAutoFit/>
          </a:bodyPr>
          <a:lstStyle/>
          <a:p>
            <a:r>
              <a:rPr lang="en-US" sz="2400" dirty="0"/>
              <a:t>System 1: </a:t>
            </a:r>
          </a:p>
          <a:p>
            <a:r>
              <a:rPr lang="en-US" sz="2400" dirty="0"/>
              <a:t>BPE=1k, #Layer=4, #Embed=512, </a:t>
            </a:r>
            <a:r>
              <a:rPr lang="en-US" sz="2400" dirty="0" err="1"/>
              <a:t>InitLR</a:t>
            </a:r>
            <a:r>
              <a:rPr lang="en-US" sz="2400" dirty="0"/>
              <a:t>=.00005</a:t>
            </a:r>
          </a:p>
          <a:p>
            <a:endParaRPr lang="en-US" sz="2400" dirty="0"/>
          </a:p>
          <a:p>
            <a:r>
              <a:rPr lang="en-US" sz="2400" dirty="0"/>
              <a:t>System 2:</a:t>
            </a:r>
          </a:p>
          <a:p>
            <a:r>
              <a:rPr lang="en-US" sz="2400" dirty="0"/>
              <a:t>BPE=2k, #Layer=1, #Embed=512, </a:t>
            </a:r>
            <a:r>
              <a:rPr lang="en-US" sz="2400" dirty="0" err="1"/>
              <a:t>InitLR</a:t>
            </a:r>
            <a:r>
              <a:rPr lang="en-US" sz="2400" dirty="0"/>
              <a:t>=.0005</a:t>
            </a:r>
          </a:p>
          <a:p>
            <a:endParaRPr lang="en-US" sz="2400" dirty="0"/>
          </a:p>
          <a:p>
            <a:r>
              <a:rPr lang="en-US" sz="2400" dirty="0"/>
              <a:t>System 3:</a:t>
            </a:r>
          </a:p>
          <a:p>
            <a:r>
              <a:rPr lang="en-US" sz="2400" dirty="0"/>
              <a:t>BPE=1k, #Layer=2, #Embed=256, </a:t>
            </a:r>
            <a:r>
              <a:rPr lang="en-US" sz="2400" dirty="0" err="1"/>
              <a:t>InitLR</a:t>
            </a:r>
            <a:r>
              <a:rPr lang="en-US" sz="2400" dirty="0"/>
              <a:t>=.0002</a:t>
            </a:r>
          </a:p>
          <a:p>
            <a:endParaRPr lang="en-US" sz="2400" dirty="0"/>
          </a:p>
          <a:p>
            <a:endParaRPr lang="en-US" sz="2400" dirty="0"/>
          </a:p>
        </p:txBody>
      </p:sp>
      <p:cxnSp>
        <p:nvCxnSpPr>
          <p:cNvPr id="7" name="Straight Arrow Connector 6">
            <a:extLst>
              <a:ext uri="{FF2B5EF4-FFF2-40B4-BE49-F238E27FC236}">
                <a16:creationId xmlns:a16="http://schemas.microsoft.com/office/drawing/2014/main" id="{C3B70807-ED09-9CA7-85AF-0253D836BF44}"/>
              </a:ext>
            </a:extLst>
          </p:cNvPr>
          <p:cNvCxnSpPr>
            <a:cxnSpLocks/>
          </p:cNvCxnSpPr>
          <p:nvPr/>
        </p:nvCxnSpPr>
        <p:spPr>
          <a:xfrm flipH="1">
            <a:off x="4897464" y="2520176"/>
            <a:ext cx="2005141" cy="3152204"/>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5F0BCC7-6A38-9915-2367-055536B68E7F}"/>
              </a:ext>
            </a:extLst>
          </p:cNvPr>
          <p:cNvCxnSpPr>
            <a:cxnSpLocks/>
          </p:cNvCxnSpPr>
          <p:nvPr/>
        </p:nvCxnSpPr>
        <p:spPr>
          <a:xfrm flipH="1">
            <a:off x="1735810" y="4060556"/>
            <a:ext cx="5166795" cy="1890793"/>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1E623D0-0B90-C49A-A8AF-132F53D12C11}"/>
              </a:ext>
            </a:extLst>
          </p:cNvPr>
          <p:cNvCxnSpPr>
            <a:cxnSpLocks/>
          </p:cNvCxnSpPr>
          <p:nvPr/>
        </p:nvCxnSpPr>
        <p:spPr>
          <a:xfrm flipH="1" flipV="1">
            <a:off x="3828081" y="4556502"/>
            <a:ext cx="3197187" cy="836908"/>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87297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10221</TotalTime>
  <Words>2497</Words>
  <Application>Microsoft Macintosh PowerPoint</Application>
  <PresentationFormat>Widescreen</PresentationFormat>
  <Paragraphs>464</Paragraphs>
  <Slides>44</Slides>
  <Notes>3</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44</vt:i4>
      </vt:variant>
    </vt:vector>
  </HeadingPairs>
  <TitlesOfParts>
    <vt:vector size="53" baseType="lpstr">
      <vt:lpstr>NimbusRomNo9L</vt:lpstr>
      <vt:lpstr>Arial</vt:lpstr>
      <vt:lpstr>Calibri</vt:lpstr>
      <vt:lpstr>Calibri Light</vt:lpstr>
      <vt:lpstr>Cambria Math</vt:lpstr>
      <vt:lpstr>Wingdings</vt:lpstr>
      <vt:lpstr>Office Theme</vt:lpstr>
      <vt:lpstr>Equation</vt:lpstr>
      <vt:lpstr>数式</vt:lpstr>
      <vt:lpstr>Hyperparameter Optimization for Low-Resource Machine Translation</vt:lpstr>
      <vt:lpstr>It’s important to tune hyperparameters!</vt:lpstr>
      <vt:lpstr>A taxonomy of methods for low-resource MT</vt:lpstr>
      <vt:lpstr>Hyperparameters</vt:lpstr>
      <vt:lpstr>Example Low-Resource Problem:       Sign Language Translation</vt:lpstr>
      <vt:lpstr>Example Low-Resource Problem:       Sign Language Translation</vt:lpstr>
      <vt:lpstr>BLEU differences due to hyperparameters</vt:lpstr>
      <vt:lpstr>Can you predict which hyperparameter setting leads to high BLEU?</vt:lpstr>
      <vt:lpstr>Can you predict which hyperparameter setting leads to high BLEU?</vt:lpstr>
      <vt:lpstr>Hyperparameter Search Space</vt:lpstr>
      <vt:lpstr>Emerging HPO &amp; AutoML research</vt:lpstr>
      <vt:lpstr>Outline</vt:lpstr>
      <vt:lpstr>PowerPoint Presentation</vt:lpstr>
      <vt:lpstr>Problem Definition:  Hyperparameter Optimization (HPO)</vt:lpstr>
      <vt:lpstr>PowerPoint Presentation</vt:lpstr>
      <vt:lpstr>Gaussian Process Regression</vt:lpstr>
      <vt:lpstr>Bayesian Optimization</vt:lpstr>
      <vt:lpstr>Bayesian Optimization</vt:lpstr>
      <vt:lpstr>Covariance Matrix Adaptation Evolutionary Strategy (CMA-ES)</vt:lpstr>
      <vt:lpstr>Evolutionary Strategy for HPO</vt:lpstr>
      <vt:lpstr>Evolutionary Strategy for HPO</vt:lpstr>
      <vt:lpstr>Evolutionary Strategy for HPO</vt:lpstr>
      <vt:lpstr>Estimating the search distribution</vt:lpstr>
      <vt:lpstr>PowerPoint Presentation</vt:lpstr>
      <vt:lpstr>Outline</vt:lpstr>
      <vt:lpstr>Evaluation in this field is extremely hard!</vt:lpstr>
      <vt:lpstr>(Crazy) Solution: Tabular Benchmarks</vt:lpstr>
      <vt:lpstr>Our NMT Tabular Benchmark (version 1)</vt:lpstr>
      <vt:lpstr>Diversity in dataset</vt:lpstr>
      <vt:lpstr>Diversity in dataset:  Hyperparameter importance by fANOVA, measuring BLEU variance when changing a specific hyperparameter value pairs</vt:lpstr>
      <vt:lpstr>PowerPoint Presentation</vt:lpstr>
      <vt:lpstr>PowerPoint Presentation</vt:lpstr>
      <vt:lpstr>AutoML 2022 Competition    https://automl.cc</vt:lpstr>
      <vt:lpstr>Outline</vt:lpstr>
      <vt:lpstr>While low-resource settings are more amenable to HPO, cost can still be large</vt:lpstr>
      <vt:lpstr>Black-box is bottleneck</vt:lpstr>
      <vt:lpstr>Opening the black-box</vt:lpstr>
      <vt:lpstr>Successive Halving Algorithm (in detail)</vt:lpstr>
      <vt:lpstr>Example Low-Resource task:  Telegu-English MT with backtranslated data</vt:lpstr>
      <vt:lpstr>Successive Halving results</vt:lpstr>
      <vt:lpstr>Our NMT Tabular Benchmark (version 2)</vt:lpstr>
      <vt:lpstr>Summary</vt:lpstr>
      <vt:lpstr>Take-home message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Benchmarks for Hyperparameter Optimization</dc:title>
  <dc:creator>Kevin Duh</dc:creator>
  <cp:lastModifiedBy>Kevin Duh</cp:lastModifiedBy>
  <cp:revision>76</cp:revision>
  <dcterms:created xsi:type="dcterms:W3CDTF">2020-04-24T19:13:30Z</dcterms:created>
  <dcterms:modified xsi:type="dcterms:W3CDTF">2024-08-14T21:57:51Z</dcterms:modified>
</cp:coreProperties>
</file>